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6" r:id="rId2"/>
    <p:sldId id="275" r:id="rId3"/>
    <p:sldId id="259" r:id="rId4"/>
    <p:sldId id="299" r:id="rId5"/>
    <p:sldId id="324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9" r:id="rId17"/>
    <p:sldId id="330" r:id="rId18"/>
    <p:sldId id="331" r:id="rId19"/>
    <p:sldId id="345" r:id="rId20"/>
    <p:sldId id="333" r:id="rId21"/>
    <p:sldId id="334" r:id="rId22"/>
    <p:sldId id="346" r:id="rId23"/>
    <p:sldId id="347" r:id="rId24"/>
    <p:sldId id="337" r:id="rId25"/>
    <p:sldId id="359" r:id="rId26"/>
    <p:sldId id="360" r:id="rId27"/>
    <p:sldId id="382" r:id="rId28"/>
    <p:sldId id="348" r:id="rId29"/>
    <p:sldId id="349" r:id="rId30"/>
    <p:sldId id="350" r:id="rId31"/>
    <p:sldId id="351" r:id="rId32"/>
    <p:sldId id="343" r:id="rId33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2033" autoAdjust="0"/>
  </p:normalViewPr>
  <p:slideViewPr>
    <p:cSldViewPr>
      <p:cViewPr varScale="1">
        <p:scale>
          <a:sx n="116" d="100"/>
          <a:sy n="116" d="100"/>
        </p:scale>
        <p:origin x="14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773171D4-2287-461E-99FB-0FC5275FCBAD}" type="datetimeFigureOut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E2A9E03-91F9-4468-A8B8-0EA4CEDB3A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831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0A86384-29E3-4FE5-B7CE-6121AB9DFF65}" type="datetimeFigureOut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4262A9E3-FBE1-47D8-8209-1D6217EC99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4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485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8499D37B-1DFB-4A4A-9650-71D8DE53744D}" type="slidenum">
              <a:rPr lang="ja-JP" altLang="en-US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418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4F0B-B12B-49C4-AC77-EFD0A660373F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B26B-2F64-4BBB-B7B7-5782F3ACAA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20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1682-6493-43F0-8B90-829013041AAE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1E96-4A56-4A9D-BD04-C3DD87D9B9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95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35DD-EA18-42B1-B3B0-13E773318C81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EC0B-1A22-4E38-BE22-6805DE7467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07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6459-8CB8-401D-858B-10726AE17A62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27C2-1194-42A2-9C02-BB38C11149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768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6011-5752-4EAF-9D30-FEA0116AB89E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AFCA-F2C6-40B3-BE84-3913B25F5C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909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3240-8CFF-480B-89FE-59C33703DA68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9598-0096-4BB4-B5B2-BDF3106F83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300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95D5-693D-4BC2-8B8C-FA6C64314EAA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3F61-E9E6-4CC1-B774-F153EDB1B3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39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641-060A-4902-A9A3-91DE7E14E1E1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7B25-8013-4EDD-B1A9-42802112AB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048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288F-3371-481B-B19C-21BAC37D70AC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3B4A-41D7-4821-92DC-7FD90F6D63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671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D28A0-5043-4FC6-B553-0F4FD82130FD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65E0-951A-4F1F-93C5-0101751AC5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412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3651-0653-4BA7-A3F8-6C777598175C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D3B6-E237-48B6-926A-DCC1753FA7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212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D9E1E7-6410-48F2-94D8-14FE882066D8}" type="datetime1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06BFAF-CD50-430D-829B-215F20504E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72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11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9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ja-JP" sz="9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9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9538" y="3284538"/>
            <a:ext cx="6313487" cy="1160462"/>
          </a:xfrm>
        </p:spPr>
        <p:txBody>
          <a:bodyPr/>
          <a:lstStyle/>
          <a:p>
            <a:pPr eaLnBrk="1" hangingPunct="1"/>
            <a:r>
              <a:rPr lang="en-US" altLang="ja-JP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variance reduction techniques to improve efficiency of calculation B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054" name="正方形/長方形 4"/>
          <p:cNvSpPr>
            <a:spLocks noChangeArrowheads="1"/>
          </p:cNvSpPr>
          <p:nvPr/>
        </p:nvSpPr>
        <p:spPr bwMode="auto">
          <a:xfrm>
            <a:off x="214313" y="2495550"/>
            <a:ext cx="8643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Multi-Purpose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article and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eavy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ransport code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ystem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800">
                <a:latin typeface="Tahoma" pitchFamily="34" charset="0"/>
              </a:rPr>
              <a:t>title</a:t>
            </a: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3273425" y="4916488"/>
            <a:ext cx="2559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August 2018 revised</a:t>
            </a:r>
          </a:p>
        </p:txBody>
      </p:sp>
      <p:sp>
        <p:nvSpPr>
          <p:cNvPr id="2057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70072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898989"/>
                </a:solidFill>
              </a:rPr>
              <a:t>1</a:t>
            </a:r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457200" y="-63500"/>
            <a:ext cx="8229600" cy="614363"/>
          </a:xfrm>
        </p:spPr>
        <p:txBody>
          <a:bodyPr/>
          <a:lstStyle/>
          <a:p>
            <a:r>
              <a:rPr lang="en-US" altLang="ja-JP" sz="2800"/>
              <a:t>Set different Weight Window for Each Energy Group</a:t>
            </a:r>
            <a:endParaRPr lang="ja-JP" altLang="en-US" sz="2800"/>
          </a:p>
        </p:txBody>
      </p:sp>
      <p:sp>
        <p:nvSpPr>
          <p:cNvPr id="11267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31038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2A3586-DE52-4A88-BF5B-76E3B272B6DE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7" name="Line 3"/>
          <p:cNvSpPr>
            <a:spLocks noChangeShapeType="1"/>
          </p:cNvSpPr>
          <p:nvPr/>
        </p:nvSpPr>
        <p:spPr bwMode="auto">
          <a:xfrm>
            <a:off x="190500" y="5508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269" name="正方形/長方形 14"/>
          <p:cNvSpPr>
            <a:spLocks noChangeArrowheads="1"/>
          </p:cNvSpPr>
          <p:nvPr/>
        </p:nvSpPr>
        <p:spPr bwMode="auto">
          <a:xfrm>
            <a:off x="336550" y="631825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weight-hist.inp</a:t>
            </a:r>
            <a:endParaRPr lang="ja-JP" altLang="en-US" sz="2000" b="1"/>
          </a:p>
        </p:txBody>
      </p:sp>
      <p:sp>
        <p:nvSpPr>
          <p:cNvPr id="11270" name="正方形/長方形 3"/>
          <p:cNvSpPr>
            <a:spLocks noChangeArrowheads="1"/>
          </p:cNvSpPr>
          <p:nvPr/>
        </p:nvSpPr>
        <p:spPr bwMode="auto">
          <a:xfrm>
            <a:off x="5613400" y="831850"/>
            <a:ext cx="3440113" cy="203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[weight window]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eng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      </a:t>
            </a:r>
            <a:r>
              <a:rPr lang="en-US" altLang="ja-JP" sz="1800">
                <a:solidFill>
                  <a:srgbClr val="0000FF"/>
                </a:solidFill>
              </a:rPr>
              <a:t>0.01        1.0e5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reg     ww1        ww2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1       0.25       0.25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2       0.125      0.125 </a:t>
            </a:r>
            <a:endParaRPr lang="ja-JP" altLang="en-US" sz="1800"/>
          </a:p>
        </p:txBody>
      </p:sp>
      <p:sp>
        <p:nvSpPr>
          <p:cNvPr id="11271" name="正方形/長方形 30"/>
          <p:cNvSpPr>
            <a:spLocks noChangeArrowheads="1"/>
          </p:cNvSpPr>
          <p:nvPr/>
        </p:nvSpPr>
        <p:spPr bwMode="auto">
          <a:xfrm>
            <a:off x="549275" y="946150"/>
            <a:ext cx="440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Let’s “off” the 1</a:t>
            </a:r>
            <a:r>
              <a:rPr lang="en-US" altLang="ja-JP" sz="2000" baseline="30000">
                <a:solidFill>
                  <a:srgbClr val="FF0000"/>
                </a:solidFill>
              </a:rPr>
              <a:t>st</a:t>
            </a:r>
            <a:r>
              <a:rPr lang="en-US" altLang="ja-JP" sz="2000">
                <a:solidFill>
                  <a:srgbClr val="FF0000"/>
                </a:solidFill>
              </a:rPr>
              <a:t> [weight window], and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activate the 2</a:t>
            </a:r>
            <a:r>
              <a:rPr lang="en-US" altLang="ja-JP" sz="2000" baseline="30000">
                <a:solidFill>
                  <a:srgbClr val="FF0000"/>
                </a:solidFill>
              </a:rPr>
              <a:t>nd</a:t>
            </a:r>
            <a:r>
              <a:rPr lang="en-US" altLang="ja-JP" sz="2000">
                <a:solidFill>
                  <a:srgbClr val="FF0000"/>
                </a:solidFill>
              </a:rPr>
              <a:t> one &amp; execute PHITS</a:t>
            </a:r>
          </a:p>
        </p:txBody>
      </p:sp>
      <p:pic>
        <p:nvPicPr>
          <p:cNvPr id="29743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18614" r="28786" b="7697"/>
          <a:stretch>
            <a:fillRect/>
          </a:stretch>
        </p:blipFill>
        <p:spPr bwMode="auto">
          <a:xfrm>
            <a:off x="5573713" y="2930525"/>
            <a:ext cx="34988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正方形/長方形 14"/>
          <p:cNvSpPr>
            <a:spLocks noChangeArrowheads="1"/>
          </p:cNvSpPr>
          <p:nvPr/>
        </p:nvSpPr>
        <p:spPr bwMode="auto">
          <a:xfrm>
            <a:off x="85725" y="3203575"/>
            <a:ext cx="627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FF"/>
                </a:solidFill>
              </a:rPr>
              <a:t>W1=1</a:t>
            </a:r>
            <a:endParaRPr lang="ja-JP" altLang="en-US" sz="1400">
              <a:solidFill>
                <a:srgbClr val="0000FF"/>
              </a:solidFill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657225" y="2782888"/>
            <a:ext cx="0" cy="2311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657350" y="2970213"/>
            <a:ext cx="0" cy="2124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657225" y="4094163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657225" y="3157538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1657350" y="44688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正方形/長方形 14"/>
          <p:cNvSpPr>
            <a:spLocks noChangeArrowheads="1"/>
          </p:cNvSpPr>
          <p:nvPr/>
        </p:nvSpPr>
        <p:spPr bwMode="auto">
          <a:xfrm>
            <a:off x="731838" y="40925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1657350" y="37195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593975" y="2970213"/>
            <a:ext cx="1588" cy="18113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657225" y="3378200"/>
            <a:ext cx="99377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正方形/長方形 14"/>
          <p:cNvSpPr>
            <a:spLocks noChangeArrowheads="1"/>
          </p:cNvSpPr>
          <p:nvPr/>
        </p:nvSpPr>
        <p:spPr bwMode="auto">
          <a:xfrm rot="-5400000">
            <a:off x="-235744" y="3879057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Weight</a:t>
            </a:r>
            <a:endParaRPr lang="ja-JP" altLang="en-US" sz="1800"/>
          </a:p>
        </p:txBody>
      </p:sp>
      <p:cxnSp>
        <p:nvCxnSpPr>
          <p:cNvPr id="64" name="直線コネクタ 63"/>
          <p:cNvCxnSpPr/>
          <p:nvPr/>
        </p:nvCxnSpPr>
        <p:spPr>
          <a:xfrm>
            <a:off x="2593975" y="3968750"/>
            <a:ext cx="0" cy="43815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正方形/長方形 57"/>
          <p:cNvSpPr>
            <a:spLocks noChangeArrowheads="1"/>
          </p:cNvSpPr>
          <p:nvPr/>
        </p:nvSpPr>
        <p:spPr bwMode="auto">
          <a:xfrm>
            <a:off x="393700" y="4813300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Cell 1</a:t>
            </a:r>
          </a:p>
        </p:txBody>
      </p:sp>
      <p:sp>
        <p:nvSpPr>
          <p:cNvPr id="11286" name="正方形/長方形 14"/>
          <p:cNvSpPr>
            <a:spLocks noChangeArrowheads="1"/>
          </p:cNvSpPr>
          <p:nvPr/>
        </p:nvSpPr>
        <p:spPr bwMode="auto">
          <a:xfrm>
            <a:off x="782638" y="278288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=1.25</a:t>
            </a:r>
            <a:endParaRPr lang="ja-JP" altLang="en-US" sz="1400"/>
          </a:p>
        </p:txBody>
      </p:sp>
      <p:sp>
        <p:nvSpPr>
          <p:cNvPr id="11287" name="正方形/長方形 14"/>
          <p:cNvSpPr>
            <a:spLocks noChangeArrowheads="1"/>
          </p:cNvSpPr>
          <p:nvPr/>
        </p:nvSpPr>
        <p:spPr bwMode="auto">
          <a:xfrm>
            <a:off x="1641475" y="4510088"/>
            <a:ext cx="1060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=0.125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sp>
        <p:nvSpPr>
          <p:cNvPr id="11288" name="正方形/長方形 14"/>
          <p:cNvSpPr>
            <a:spLocks noChangeArrowheads="1"/>
          </p:cNvSpPr>
          <p:nvPr/>
        </p:nvSpPr>
        <p:spPr bwMode="auto">
          <a:xfrm>
            <a:off x="1689100" y="3438525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=0.625</a:t>
            </a:r>
            <a:endParaRPr lang="ja-JP" altLang="en-US" sz="1400"/>
          </a:p>
        </p:txBody>
      </p:sp>
      <p:sp>
        <p:nvSpPr>
          <p:cNvPr id="11289" name="正方形/長方形 63"/>
          <p:cNvSpPr>
            <a:spLocks noChangeArrowheads="1"/>
          </p:cNvSpPr>
          <p:nvPr/>
        </p:nvSpPr>
        <p:spPr bwMode="auto">
          <a:xfrm>
            <a:off x="1392238" y="4822825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Cell 2</a:t>
            </a:r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1670050" y="3968750"/>
            <a:ext cx="9239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正方形/長方形 28"/>
          <p:cNvSpPr>
            <a:spLocks noChangeArrowheads="1"/>
          </p:cNvSpPr>
          <p:nvPr/>
        </p:nvSpPr>
        <p:spPr bwMode="auto">
          <a:xfrm>
            <a:off x="1546225" y="5073650"/>
            <a:ext cx="1247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</a:rPr>
              <a:t>Particle Split</a:t>
            </a:r>
            <a:endParaRPr lang="ja-JP" altLang="en-US" sz="1600" b="1">
              <a:solidFill>
                <a:srgbClr val="FF0000"/>
              </a:solidFill>
            </a:endParaRPr>
          </a:p>
        </p:txBody>
      </p:sp>
      <p:cxnSp>
        <p:nvCxnSpPr>
          <p:cNvPr id="86" name="直線矢印コネクタ 85"/>
          <p:cNvCxnSpPr/>
          <p:nvPr/>
        </p:nvCxnSpPr>
        <p:spPr>
          <a:xfrm>
            <a:off x="1498600" y="3378200"/>
            <a:ext cx="1125538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角丸四角形 86"/>
          <p:cNvSpPr/>
          <p:nvPr/>
        </p:nvSpPr>
        <p:spPr>
          <a:xfrm>
            <a:off x="73025" y="2733675"/>
            <a:ext cx="2725738" cy="2903538"/>
          </a:xfrm>
          <a:prstGeom prst="roundRect">
            <a:avLst>
              <a:gd name="adj" fmla="val 14823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94" name="テキスト ボックス 3"/>
          <p:cNvSpPr txBox="1">
            <a:spLocks noChangeArrowheads="1"/>
          </p:cNvSpPr>
          <p:nvPr/>
        </p:nvSpPr>
        <p:spPr bwMode="auto">
          <a:xfrm>
            <a:off x="766763" y="5302250"/>
            <a:ext cx="1423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E &lt; 0.01 MeV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1295" name="正方形/長方形 14"/>
          <p:cNvSpPr>
            <a:spLocks noChangeArrowheads="1"/>
          </p:cNvSpPr>
          <p:nvPr/>
        </p:nvSpPr>
        <p:spPr bwMode="auto">
          <a:xfrm>
            <a:off x="2879725" y="3203575"/>
            <a:ext cx="627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FF"/>
                </a:solidFill>
              </a:rPr>
              <a:t>W1=1</a:t>
            </a:r>
            <a:endParaRPr lang="ja-JP" altLang="en-US" sz="1400">
              <a:solidFill>
                <a:srgbClr val="0000FF"/>
              </a:solidFill>
            </a:endParaRPr>
          </a:p>
        </p:txBody>
      </p:sp>
      <p:cxnSp>
        <p:nvCxnSpPr>
          <p:cNvPr id="112" name="直線矢印コネクタ 111"/>
          <p:cNvCxnSpPr/>
          <p:nvPr/>
        </p:nvCxnSpPr>
        <p:spPr>
          <a:xfrm flipV="1">
            <a:off x="3451225" y="2782888"/>
            <a:ext cx="0" cy="2311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4451350" y="2970213"/>
            <a:ext cx="0" cy="2124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3451225" y="4094163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3451225" y="3157538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>
            <a:off x="4451350" y="44688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1" name="正方形/長方形 14"/>
          <p:cNvSpPr>
            <a:spLocks noChangeArrowheads="1"/>
          </p:cNvSpPr>
          <p:nvPr/>
        </p:nvSpPr>
        <p:spPr bwMode="auto">
          <a:xfrm>
            <a:off x="3525838" y="40925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cxnSp>
        <p:nvCxnSpPr>
          <p:cNvPr id="118" name="直線コネクタ 117"/>
          <p:cNvCxnSpPr/>
          <p:nvPr/>
        </p:nvCxnSpPr>
        <p:spPr>
          <a:xfrm>
            <a:off x="4451350" y="37195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5387975" y="2970213"/>
            <a:ext cx="0" cy="18113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/>
          <p:nvPr/>
        </p:nvCxnSpPr>
        <p:spPr>
          <a:xfrm>
            <a:off x="3451225" y="3378200"/>
            <a:ext cx="99377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5" name="正方形/長方形 14"/>
          <p:cNvSpPr>
            <a:spLocks noChangeArrowheads="1"/>
          </p:cNvSpPr>
          <p:nvPr/>
        </p:nvSpPr>
        <p:spPr bwMode="auto">
          <a:xfrm rot="-5400000">
            <a:off x="2558256" y="3879057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Weight</a:t>
            </a:r>
            <a:endParaRPr lang="ja-JP" altLang="en-US" sz="1800"/>
          </a:p>
        </p:txBody>
      </p:sp>
      <p:cxnSp>
        <p:nvCxnSpPr>
          <p:cNvPr id="122" name="直線コネクタ 121"/>
          <p:cNvCxnSpPr/>
          <p:nvPr/>
        </p:nvCxnSpPr>
        <p:spPr>
          <a:xfrm>
            <a:off x="5387975" y="3968750"/>
            <a:ext cx="0" cy="43815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7" name="正方形/長方形 57"/>
          <p:cNvSpPr>
            <a:spLocks noChangeArrowheads="1"/>
          </p:cNvSpPr>
          <p:nvPr/>
        </p:nvSpPr>
        <p:spPr bwMode="auto">
          <a:xfrm>
            <a:off x="3209925" y="4822825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Cell 1</a:t>
            </a:r>
          </a:p>
        </p:txBody>
      </p:sp>
      <p:sp>
        <p:nvSpPr>
          <p:cNvPr id="11308" name="正方形/長方形 14"/>
          <p:cNvSpPr>
            <a:spLocks noChangeArrowheads="1"/>
          </p:cNvSpPr>
          <p:nvPr/>
        </p:nvSpPr>
        <p:spPr bwMode="auto">
          <a:xfrm>
            <a:off x="3576638" y="278288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=1.25</a:t>
            </a:r>
            <a:endParaRPr lang="ja-JP" altLang="en-US" sz="1400"/>
          </a:p>
        </p:txBody>
      </p:sp>
      <p:sp>
        <p:nvSpPr>
          <p:cNvPr id="11309" name="正方形/長方形 14"/>
          <p:cNvSpPr>
            <a:spLocks noChangeArrowheads="1"/>
          </p:cNvSpPr>
          <p:nvPr/>
        </p:nvSpPr>
        <p:spPr bwMode="auto">
          <a:xfrm>
            <a:off x="4435475" y="4510088"/>
            <a:ext cx="1060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=0.125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sp>
        <p:nvSpPr>
          <p:cNvPr id="11310" name="正方形/長方形 14"/>
          <p:cNvSpPr>
            <a:spLocks noChangeArrowheads="1"/>
          </p:cNvSpPr>
          <p:nvPr/>
        </p:nvSpPr>
        <p:spPr bwMode="auto">
          <a:xfrm>
            <a:off x="4483100" y="341153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=0.625</a:t>
            </a:r>
            <a:endParaRPr lang="ja-JP" altLang="en-US" sz="1400"/>
          </a:p>
        </p:txBody>
      </p:sp>
      <p:sp>
        <p:nvSpPr>
          <p:cNvPr id="11311" name="正方形/長方形 63"/>
          <p:cNvSpPr>
            <a:spLocks noChangeArrowheads="1"/>
          </p:cNvSpPr>
          <p:nvPr/>
        </p:nvSpPr>
        <p:spPr bwMode="auto">
          <a:xfrm>
            <a:off x="4186238" y="4822825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Cell 2</a:t>
            </a:r>
          </a:p>
        </p:txBody>
      </p:sp>
      <p:cxnSp>
        <p:nvCxnSpPr>
          <p:cNvPr id="128" name="直線矢印コネクタ 127"/>
          <p:cNvCxnSpPr/>
          <p:nvPr/>
        </p:nvCxnSpPr>
        <p:spPr>
          <a:xfrm>
            <a:off x="4464050" y="3968750"/>
            <a:ext cx="9239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3" name="正方形/長方形 28"/>
          <p:cNvSpPr>
            <a:spLocks noChangeArrowheads="1"/>
          </p:cNvSpPr>
          <p:nvPr/>
        </p:nvSpPr>
        <p:spPr bwMode="auto">
          <a:xfrm>
            <a:off x="4371975" y="5073650"/>
            <a:ext cx="1247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</a:rPr>
              <a:t>Particle Split</a:t>
            </a:r>
            <a:endParaRPr lang="ja-JP" altLang="en-US" sz="1600" b="1">
              <a:solidFill>
                <a:srgbClr val="FF0000"/>
              </a:solidFill>
            </a:endParaRPr>
          </a:p>
        </p:txBody>
      </p:sp>
      <p:cxnSp>
        <p:nvCxnSpPr>
          <p:cNvPr id="130" name="直線矢印コネクタ 129"/>
          <p:cNvCxnSpPr/>
          <p:nvPr/>
        </p:nvCxnSpPr>
        <p:spPr>
          <a:xfrm>
            <a:off x="4292600" y="3378200"/>
            <a:ext cx="1125538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角丸四角形 130"/>
          <p:cNvSpPr/>
          <p:nvPr/>
        </p:nvSpPr>
        <p:spPr>
          <a:xfrm>
            <a:off x="2867025" y="2733675"/>
            <a:ext cx="2725738" cy="2903538"/>
          </a:xfrm>
          <a:prstGeom prst="roundRect">
            <a:avLst>
              <a:gd name="adj" fmla="val 107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316" name="テキスト ボックス 131"/>
          <p:cNvSpPr txBox="1">
            <a:spLocks noChangeArrowheads="1"/>
          </p:cNvSpPr>
          <p:nvPr/>
        </p:nvSpPr>
        <p:spPr bwMode="auto">
          <a:xfrm>
            <a:off x="3030538" y="5300663"/>
            <a:ext cx="2439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0.01 MeV</a:t>
            </a:r>
            <a:r>
              <a:rPr lang="ja-JP" altLang="en-US" sz="1800">
                <a:solidFill>
                  <a:srgbClr val="0000FF"/>
                </a:solidFill>
              </a:rPr>
              <a:t> </a:t>
            </a:r>
            <a:r>
              <a:rPr lang="en-US" altLang="ja-JP" sz="1800">
                <a:solidFill>
                  <a:srgbClr val="0000FF"/>
                </a:solidFill>
              </a:rPr>
              <a:t>&lt; E &lt; 10</a:t>
            </a:r>
            <a:r>
              <a:rPr lang="en-US" altLang="ja-JP" sz="1800" baseline="30000">
                <a:solidFill>
                  <a:srgbClr val="0000FF"/>
                </a:solidFill>
              </a:rPr>
              <a:t>5</a:t>
            </a:r>
            <a:r>
              <a:rPr lang="en-US" altLang="ja-JP" sz="1800">
                <a:solidFill>
                  <a:srgbClr val="0000FF"/>
                </a:solidFill>
              </a:rPr>
              <a:t>MeV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1317" name="テキスト ボックス 4"/>
          <p:cNvSpPr txBox="1">
            <a:spLocks noChangeArrowheads="1"/>
          </p:cNvSpPr>
          <p:nvPr/>
        </p:nvSpPr>
        <p:spPr bwMode="auto">
          <a:xfrm>
            <a:off x="231775" y="1825625"/>
            <a:ext cx="5353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1800"/>
              <a:t>2 energy groups are defined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1800"/>
              <a:t>But the weight window are the same for each group</a:t>
            </a:r>
            <a:endParaRPr lang="ja-JP" altLang="en-US" sz="1800"/>
          </a:p>
        </p:txBody>
      </p:sp>
      <p:sp>
        <p:nvSpPr>
          <p:cNvPr id="6" name="二等辺三角形 5"/>
          <p:cNvSpPr/>
          <p:nvPr/>
        </p:nvSpPr>
        <p:spPr>
          <a:xfrm flipV="1">
            <a:off x="2470150" y="1630363"/>
            <a:ext cx="642938" cy="161925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319" name="テキスト ボックス 133"/>
          <p:cNvSpPr txBox="1">
            <a:spLocks noChangeArrowheads="1"/>
          </p:cNvSpPr>
          <p:nvPr/>
        </p:nvSpPr>
        <p:spPr bwMode="auto">
          <a:xfrm>
            <a:off x="6259513" y="5876925"/>
            <a:ext cx="21732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weight-trajectory.eps</a:t>
            </a:r>
            <a:endParaRPr lang="ja-JP" altLang="en-US" sz="1800"/>
          </a:p>
        </p:txBody>
      </p:sp>
      <p:sp>
        <p:nvSpPr>
          <p:cNvPr id="11320" name="テキスト ボックス 1"/>
          <p:cNvSpPr txBox="1">
            <a:spLocks noChangeArrowheads="1"/>
          </p:cNvSpPr>
          <p:nvPr/>
        </p:nvSpPr>
        <p:spPr bwMode="auto">
          <a:xfrm>
            <a:off x="7326313" y="1066800"/>
            <a:ext cx="1817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Maximum energy for each group</a:t>
            </a:r>
            <a:endParaRPr lang="ja-JP" altLang="en-US" sz="1800">
              <a:solidFill>
                <a:srgbClr val="0000FF"/>
              </a:solidFill>
            </a:endParaRPr>
          </a:p>
        </p:txBody>
      </p:sp>
      <p:cxnSp>
        <p:nvCxnSpPr>
          <p:cNvPr id="9" name="カギ線コネクタ 8"/>
          <p:cNvCxnSpPr>
            <a:stCxn id="11320" idx="2"/>
          </p:cNvCxnSpPr>
          <p:nvPr/>
        </p:nvCxnSpPr>
        <p:spPr>
          <a:xfrm rot="5400000">
            <a:off x="7850982" y="1464469"/>
            <a:ext cx="134937" cy="631825"/>
          </a:xfrm>
          <a:prstGeom prst="bentConnector2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24"/>
          <p:cNvSpPr>
            <a:spLocks noChangeArrowheads="1"/>
          </p:cNvSpPr>
          <p:nvPr/>
        </p:nvSpPr>
        <p:spPr bwMode="auto">
          <a:xfrm>
            <a:off x="161925" y="6203950"/>
            <a:ext cx="882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Neutron is divided into 2 because its weight (=1) is higher than the upper limit (=0.625)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(Same as 2 pages before)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17976" r="28194" b="7683"/>
          <a:stretch>
            <a:fillRect/>
          </a:stretch>
        </p:blipFill>
        <p:spPr bwMode="auto">
          <a:xfrm>
            <a:off x="5675313" y="2808288"/>
            <a:ext cx="3440112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タイトル 1"/>
          <p:cNvSpPr>
            <a:spLocks noGrp="1"/>
          </p:cNvSpPr>
          <p:nvPr>
            <p:ph type="title"/>
          </p:nvPr>
        </p:nvSpPr>
        <p:spPr>
          <a:xfrm>
            <a:off x="346075" y="-53975"/>
            <a:ext cx="8451850" cy="614363"/>
          </a:xfrm>
        </p:spPr>
        <p:txBody>
          <a:bodyPr/>
          <a:lstStyle/>
          <a:p>
            <a:r>
              <a:rPr lang="en-US" altLang="ja-JP" sz="2800"/>
              <a:t>Increase Weight Window Only for Low-Energy Neutrons</a:t>
            </a:r>
            <a:endParaRPr lang="ja-JP" altLang="en-US" sz="2800"/>
          </a:p>
        </p:txBody>
      </p:sp>
      <p:sp>
        <p:nvSpPr>
          <p:cNvPr id="12292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4960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B2035D-2C9C-4542-A152-6C23F1CC8F0A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30725" name="正方形/長方形 24"/>
          <p:cNvSpPr>
            <a:spLocks noChangeArrowheads="1"/>
          </p:cNvSpPr>
          <p:nvPr/>
        </p:nvSpPr>
        <p:spPr bwMode="auto">
          <a:xfrm>
            <a:off x="23813" y="5843588"/>
            <a:ext cx="8796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FF0000"/>
                </a:solidFill>
              </a:rPr>
              <a:t>Reduce low-energy neutron transport,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000" dirty="0">
                <a:solidFill>
                  <a:srgbClr val="FF0000"/>
                </a:solidFill>
              </a:rPr>
              <a:t>      and focus on high-energy neutron transport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FF0000"/>
                </a:solidFill>
              </a:rPr>
              <a:t>Get poor and better statistics at shallower and deeper locations, respectively</a:t>
            </a:r>
          </a:p>
        </p:txBody>
      </p:sp>
      <p:sp>
        <p:nvSpPr>
          <p:cNvPr id="67" name="Line 3"/>
          <p:cNvSpPr>
            <a:spLocks noChangeShapeType="1"/>
          </p:cNvSpPr>
          <p:nvPr/>
        </p:nvSpPr>
        <p:spPr bwMode="auto">
          <a:xfrm>
            <a:off x="190500" y="5508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2295" name="正方形/長方形 14"/>
          <p:cNvSpPr>
            <a:spLocks noChangeArrowheads="1"/>
          </p:cNvSpPr>
          <p:nvPr/>
        </p:nvSpPr>
        <p:spPr bwMode="auto">
          <a:xfrm>
            <a:off x="93663" y="6731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weight-hist.inp</a:t>
            </a:r>
            <a:endParaRPr lang="ja-JP" altLang="en-US" sz="2000" b="1"/>
          </a:p>
        </p:txBody>
      </p:sp>
      <p:sp>
        <p:nvSpPr>
          <p:cNvPr id="12296" name="正方形/長方形 62"/>
          <p:cNvSpPr>
            <a:spLocks noChangeArrowheads="1"/>
          </p:cNvSpPr>
          <p:nvPr/>
        </p:nvSpPr>
        <p:spPr bwMode="auto">
          <a:xfrm>
            <a:off x="190500" y="1028700"/>
            <a:ext cx="493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Increase weight window for low-energy neutrons by 10, and execute PHITS</a:t>
            </a:r>
          </a:p>
        </p:txBody>
      </p:sp>
      <p:sp>
        <p:nvSpPr>
          <p:cNvPr id="12297" name="正方形/長方形 3"/>
          <p:cNvSpPr>
            <a:spLocks noChangeArrowheads="1"/>
          </p:cNvSpPr>
          <p:nvPr/>
        </p:nvSpPr>
        <p:spPr bwMode="auto">
          <a:xfrm>
            <a:off x="5822950" y="752475"/>
            <a:ext cx="3170238" cy="203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[weight window]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eng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      0.01          1.0e5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reg     ww1          ww2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1       0.25</a:t>
            </a:r>
            <a:r>
              <a:rPr lang="en-US" altLang="ja-JP" sz="1800">
                <a:solidFill>
                  <a:srgbClr val="FF0000"/>
                </a:solidFill>
              </a:rPr>
              <a:t>*10      </a:t>
            </a:r>
            <a:r>
              <a:rPr lang="en-US" altLang="ja-JP" sz="1800"/>
              <a:t>0.25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2       0.125</a:t>
            </a:r>
            <a:r>
              <a:rPr lang="en-US" altLang="ja-JP" sz="1800">
                <a:solidFill>
                  <a:srgbClr val="FF0000"/>
                </a:solidFill>
              </a:rPr>
              <a:t>*10     </a:t>
            </a:r>
            <a:r>
              <a:rPr lang="en-US" altLang="ja-JP" sz="1800"/>
              <a:t>0.125 </a:t>
            </a:r>
            <a:endParaRPr lang="ja-JP" altLang="en-US" sz="1800"/>
          </a:p>
        </p:txBody>
      </p:sp>
      <p:sp>
        <p:nvSpPr>
          <p:cNvPr id="12298" name="正方形/長方形 14"/>
          <p:cNvSpPr>
            <a:spLocks noChangeArrowheads="1"/>
          </p:cNvSpPr>
          <p:nvPr/>
        </p:nvSpPr>
        <p:spPr bwMode="auto">
          <a:xfrm>
            <a:off x="85725" y="3203575"/>
            <a:ext cx="627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FF"/>
                </a:solidFill>
              </a:rPr>
              <a:t>W1=1</a:t>
            </a:r>
            <a:endParaRPr lang="ja-JP" altLang="en-US" sz="1400">
              <a:solidFill>
                <a:srgbClr val="0000FF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657225" y="2060575"/>
            <a:ext cx="0" cy="30337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641475" y="2060575"/>
            <a:ext cx="15875" cy="30337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41350" y="2921000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41350" y="2382838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647825" y="314166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正方形/長方形 14"/>
          <p:cNvSpPr>
            <a:spLocks noChangeArrowheads="1"/>
          </p:cNvSpPr>
          <p:nvPr/>
        </p:nvSpPr>
        <p:spPr bwMode="auto">
          <a:xfrm>
            <a:off x="742950" y="286702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=2.5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1647825" y="2565400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2593975" y="2060575"/>
            <a:ext cx="1588" cy="27209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685800" y="2708275"/>
            <a:ext cx="99377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8" name="正方形/長方形 14"/>
          <p:cNvSpPr>
            <a:spLocks noChangeArrowheads="1"/>
          </p:cNvSpPr>
          <p:nvPr/>
        </p:nvSpPr>
        <p:spPr bwMode="auto">
          <a:xfrm rot="-5400000">
            <a:off x="-235744" y="3879057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Weight</a:t>
            </a:r>
            <a:endParaRPr lang="ja-JP" altLang="en-US" sz="1800"/>
          </a:p>
        </p:txBody>
      </p:sp>
      <p:cxnSp>
        <p:nvCxnSpPr>
          <p:cNvPr id="50" name="直線コネクタ 49"/>
          <p:cNvCxnSpPr/>
          <p:nvPr/>
        </p:nvCxnSpPr>
        <p:spPr>
          <a:xfrm>
            <a:off x="2593975" y="3968750"/>
            <a:ext cx="0" cy="43815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0" name="正方形/長方形 57"/>
          <p:cNvSpPr>
            <a:spLocks noChangeArrowheads="1"/>
          </p:cNvSpPr>
          <p:nvPr/>
        </p:nvSpPr>
        <p:spPr bwMode="auto">
          <a:xfrm>
            <a:off x="414338" y="4622800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Cell 1</a:t>
            </a:r>
          </a:p>
        </p:txBody>
      </p:sp>
      <p:sp>
        <p:nvSpPr>
          <p:cNvPr id="12311" name="正方形/長方形 14"/>
          <p:cNvSpPr>
            <a:spLocks noChangeArrowheads="1"/>
          </p:cNvSpPr>
          <p:nvPr/>
        </p:nvSpPr>
        <p:spPr bwMode="auto">
          <a:xfrm>
            <a:off x="727075" y="207645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=12.5</a:t>
            </a:r>
            <a:endParaRPr lang="ja-JP" altLang="en-US" sz="1400"/>
          </a:p>
        </p:txBody>
      </p:sp>
      <p:sp>
        <p:nvSpPr>
          <p:cNvPr id="12312" name="正方形/長方形 14"/>
          <p:cNvSpPr>
            <a:spLocks noChangeArrowheads="1"/>
          </p:cNvSpPr>
          <p:nvPr/>
        </p:nvSpPr>
        <p:spPr bwMode="auto">
          <a:xfrm>
            <a:off x="1566863" y="3063875"/>
            <a:ext cx="1060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=1.25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sp>
        <p:nvSpPr>
          <p:cNvPr id="12313" name="正方形/長方形 14"/>
          <p:cNvSpPr>
            <a:spLocks noChangeArrowheads="1"/>
          </p:cNvSpPr>
          <p:nvPr/>
        </p:nvSpPr>
        <p:spPr bwMode="auto">
          <a:xfrm>
            <a:off x="1709738" y="2284413"/>
            <a:ext cx="9366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=6.25</a:t>
            </a:r>
            <a:endParaRPr lang="ja-JP" altLang="en-US" sz="1400"/>
          </a:p>
        </p:txBody>
      </p:sp>
      <p:sp>
        <p:nvSpPr>
          <p:cNvPr id="12314" name="正方形/長方形 63"/>
          <p:cNvSpPr>
            <a:spLocks noChangeArrowheads="1"/>
          </p:cNvSpPr>
          <p:nvPr/>
        </p:nvSpPr>
        <p:spPr bwMode="auto">
          <a:xfrm>
            <a:off x="1401763" y="4622800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Cell 2</a:t>
            </a:r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1671638" y="2708275"/>
            <a:ext cx="9239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6" name="正方形/長方形 28"/>
          <p:cNvSpPr>
            <a:spLocks noChangeArrowheads="1"/>
          </p:cNvSpPr>
          <p:nvPr/>
        </p:nvSpPr>
        <p:spPr bwMode="auto">
          <a:xfrm>
            <a:off x="1671638" y="4819650"/>
            <a:ext cx="954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</a:rPr>
              <a:t>Russian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</a:rPr>
              <a:t> Roulette</a:t>
            </a:r>
            <a:endParaRPr lang="ja-JP" altLang="en-US" sz="1600" b="1">
              <a:solidFill>
                <a:srgbClr val="FF0000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1647825" y="3378200"/>
            <a:ext cx="976313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角丸四角形 59"/>
          <p:cNvSpPr/>
          <p:nvPr/>
        </p:nvSpPr>
        <p:spPr>
          <a:xfrm>
            <a:off x="73025" y="1816100"/>
            <a:ext cx="2725738" cy="3821113"/>
          </a:xfrm>
          <a:prstGeom prst="roundRect">
            <a:avLst>
              <a:gd name="adj" fmla="val 14823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19" name="テキスト ボックス 60"/>
          <p:cNvSpPr txBox="1">
            <a:spLocks noChangeArrowheads="1"/>
          </p:cNvSpPr>
          <p:nvPr/>
        </p:nvSpPr>
        <p:spPr bwMode="auto">
          <a:xfrm>
            <a:off x="766763" y="5302250"/>
            <a:ext cx="1423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E &lt; 0.01 MeV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2320" name="正方形/長方形 14"/>
          <p:cNvSpPr>
            <a:spLocks noChangeArrowheads="1"/>
          </p:cNvSpPr>
          <p:nvPr/>
        </p:nvSpPr>
        <p:spPr bwMode="auto">
          <a:xfrm>
            <a:off x="2879725" y="3203575"/>
            <a:ext cx="627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FF"/>
                </a:solidFill>
              </a:rPr>
              <a:t>W1=1</a:t>
            </a:r>
            <a:endParaRPr lang="ja-JP" altLang="en-US" sz="1400">
              <a:solidFill>
                <a:srgbClr val="0000FF"/>
              </a:solidFill>
            </a:endParaRPr>
          </a:p>
        </p:txBody>
      </p:sp>
      <p:cxnSp>
        <p:nvCxnSpPr>
          <p:cNvPr id="65" name="直線矢印コネクタ 64"/>
          <p:cNvCxnSpPr/>
          <p:nvPr/>
        </p:nvCxnSpPr>
        <p:spPr>
          <a:xfrm flipV="1">
            <a:off x="3451225" y="2782888"/>
            <a:ext cx="0" cy="2311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451350" y="2970213"/>
            <a:ext cx="0" cy="2124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3451225" y="4094163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3451225" y="3157538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4451350" y="44688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6" name="正方形/長方形 14"/>
          <p:cNvSpPr>
            <a:spLocks noChangeArrowheads="1"/>
          </p:cNvSpPr>
          <p:nvPr/>
        </p:nvSpPr>
        <p:spPr bwMode="auto">
          <a:xfrm>
            <a:off x="3525838" y="40925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cxnSp>
        <p:nvCxnSpPr>
          <p:cNvPr id="72" name="直線コネクタ 71"/>
          <p:cNvCxnSpPr/>
          <p:nvPr/>
        </p:nvCxnSpPr>
        <p:spPr>
          <a:xfrm>
            <a:off x="4451350" y="37195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5387975" y="2970213"/>
            <a:ext cx="0" cy="18113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3451225" y="3378200"/>
            <a:ext cx="99377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0" name="正方形/長方形 14"/>
          <p:cNvSpPr>
            <a:spLocks noChangeArrowheads="1"/>
          </p:cNvSpPr>
          <p:nvPr/>
        </p:nvSpPr>
        <p:spPr bwMode="auto">
          <a:xfrm rot="-5400000">
            <a:off x="2558256" y="3879057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Weight</a:t>
            </a:r>
            <a:endParaRPr lang="ja-JP" altLang="en-US" sz="1800"/>
          </a:p>
        </p:txBody>
      </p:sp>
      <p:cxnSp>
        <p:nvCxnSpPr>
          <p:cNvPr id="77" name="直線コネクタ 76"/>
          <p:cNvCxnSpPr/>
          <p:nvPr/>
        </p:nvCxnSpPr>
        <p:spPr>
          <a:xfrm>
            <a:off x="5387975" y="3968750"/>
            <a:ext cx="0" cy="43815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2" name="正方形/長方形 57"/>
          <p:cNvSpPr>
            <a:spLocks noChangeArrowheads="1"/>
          </p:cNvSpPr>
          <p:nvPr/>
        </p:nvSpPr>
        <p:spPr bwMode="auto">
          <a:xfrm>
            <a:off x="3225800" y="4802188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Cell 1</a:t>
            </a:r>
          </a:p>
        </p:txBody>
      </p:sp>
      <p:sp>
        <p:nvSpPr>
          <p:cNvPr id="12333" name="正方形/長方形 14"/>
          <p:cNvSpPr>
            <a:spLocks noChangeArrowheads="1"/>
          </p:cNvSpPr>
          <p:nvPr/>
        </p:nvSpPr>
        <p:spPr bwMode="auto">
          <a:xfrm>
            <a:off x="3576638" y="278288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=1.25</a:t>
            </a:r>
            <a:endParaRPr lang="ja-JP" altLang="en-US" sz="1400"/>
          </a:p>
        </p:txBody>
      </p:sp>
      <p:sp>
        <p:nvSpPr>
          <p:cNvPr id="12334" name="正方形/長方形 14"/>
          <p:cNvSpPr>
            <a:spLocks noChangeArrowheads="1"/>
          </p:cNvSpPr>
          <p:nvPr/>
        </p:nvSpPr>
        <p:spPr bwMode="auto">
          <a:xfrm>
            <a:off x="4435475" y="4510088"/>
            <a:ext cx="1060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=0.125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sp>
        <p:nvSpPr>
          <p:cNvPr id="12335" name="正方形/長方形 14"/>
          <p:cNvSpPr>
            <a:spLocks noChangeArrowheads="1"/>
          </p:cNvSpPr>
          <p:nvPr/>
        </p:nvSpPr>
        <p:spPr bwMode="auto">
          <a:xfrm>
            <a:off x="4483100" y="3438525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=0.625</a:t>
            </a:r>
            <a:endParaRPr lang="ja-JP" altLang="en-US" sz="1400"/>
          </a:p>
        </p:txBody>
      </p:sp>
      <p:sp>
        <p:nvSpPr>
          <p:cNvPr id="12336" name="正方形/長方形 63"/>
          <p:cNvSpPr>
            <a:spLocks noChangeArrowheads="1"/>
          </p:cNvSpPr>
          <p:nvPr/>
        </p:nvSpPr>
        <p:spPr bwMode="auto">
          <a:xfrm>
            <a:off x="4186238" y="4822825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Cell 2</a:t>
            </a:r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4464050" y="3968750"/>
            <a:ext cx="9239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8" name="正方形/長方形 28"/>
          <p:cNvSpPr>
            <a:spLocks noChangeArrowheads="1"/>
          </p:cNvSpPr>
          <p:nvPr/>
        </p:nvSpPr>
        <p:spPr bwMode="auto">
          <a:xfrm>
            <a:off x="4371975" y="5062538"/>
            <a:ext cx="1247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</a:rPr>
              <a:t>Particle Split</a:t>
            </a:r>
            <a:endParaRPr lang="ja-JP" altLang="en-US" sz="1600" b="1">
              <a:solidFill>
                <a:srgbClr val="FF0000"/>
              </a:solidFill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4292600" y="3378200"/>
            <a:ext cx="1125538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角丸四角形 85"/>
          <p:cNvSpPr/>
          <p:nvPr/>
        </p:nvSpPr>
        <p:spPr>
          <a:xfrm>
            <a:off x="2867025" y="1816100"/>
            <a:ext cx="2725738" cy="3821113"/>
          </a:xfrm>
          <a:prstGeom prst="roundRect">
            <a:avLst>
              <a:gd name="adj" fmla="val 107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41" name="テキスト ボックス 86"/>
          <p:cNvSpPr txBox="1">
            <a:spLocks noChangeArrowheads="1"/>
          </p:cNvSpPr>
          <p:nvPr/>
        </p:nvSpPr>
        <p:spPr bwMode="auto">
          <a:xfrm>
            <a:off x="3030538" y="5300663"/>
            <a:ext cx="2439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0.01 MeV</a:t>
            </a:r>
            <a:r>
              <a:rPr lang="ja-JP" altLang="en-US" sz="1800">
                <a:solidFill>
                  <a:srgbClr val="0000FF"/>
                </a:solidFill>
              </a:rPr>
              <a:t> </a:t>
            </a:r>
            <a:r>
              <a:rPr lang="en-US" altLang="ja-JP" sz="1800">
                <a:solidFill>
                  <a:srgbClr val="0000FF"/>
                </a:solidFill>
              </a:rPr>
              <a:t>&lt; E &lt; 10</a:t>
            </a:r>
            <a:r>
              <a:rPr lang="en-US" altLang="ja-JP" sz="1800" baseline="30000">
                <a:solidFill>
                  <a:srgbClr val="0000FF"/>
                </a:solidFill>
              </a:rPr>
              <a:t>5</a:t>
            </a:r>
            <a:r>
              <a:rPr lang="en-US" altLang="ja-JP" sz="1800">
                <a:solidFill>
                  <a:srgbClr val="0000FF"/>
                </a:solidFill>
              </a:rPr>
              <a:t>MeV</a:t>
            </a:r>
            <a:endParaRPr lang="ja-JP" altLang="en-US" sz="1800">
              <a:solidFill>
                <a:srgbClr val="0000FF"/>
              </a:solidFill>
            </a:endParaRPr>
          </a:p>
        </p:txBody>
      </p:sp>
      <p:cxnSp>
        <p:nvCxnSpPr>
          <p:cNvPr id="88" name="直線矢印コネクタ 87"/>
          <p:cNvCxnSpPr/>
          <p:nvPr/>
        </p:nvCxnSpPr>
        <p:spPr>
          <a:xfrm>
            <a:off x="673100" y="3378200"/>
            <a:ext cx="974725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6"/>
          <p:cNvSpPr txBox="1">
            <a:spLocks noChangeArrowheads="1"/>
          </p:cNvSpPr>
          <p:nvPr/>
        </p:nvSpPr>
        <p:spPr bwMode="auto">
          <a:xfrm>
            <a:off x="6592888" y="2959100"/>
            <a:ext cx="2011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Low-energy neutron is killed</a:t>
            </a:r>
          </a:p>
        </p:txBody>
      </p:sp>
      <p:cxnSp>
        <p:nvCxnSpPr>
          <p:cNvPr id="91" name="直線矢印コネクタ 90"/>
          <p:cNvCxnSpPr/>
          <p:nvPr/>
        </p:nvCxnSpPr>
        <p:spPr>
          <a:xfrm>
            <a:off x="7945438" y="3640138"/>
            <a:ext cx="425450" cy="712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5" name="テキスト ボックス 92"/>
          <p:cNvSpPr txBox="1">
            <a:spLocks noChangeArrowheads="1"/>
          </p:cNvSpPr>
          <p:nvPr/>
        </p:nvSpPr>
        <p:spPr bwMode="auto">
          <a:xfrm>
            <a:off x="6308725" y="5764213"/>
            <a:ext cx="21732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weight-trajectory.eps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33987" r="35461" b="21407"/>
          <a:stretch>
            <a:fillRect/>
          </a:stretch>
        </p:blipFill>
        <p:spPr bwMode="auto">
          <a:xfrm>
            <a:off x="4608513" y="1543050"/>
            <a:ext cx="38893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88900" y="6651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3316" name="スライド番号プレースホルダ 1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706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444C91-C136-4F14-B183-68080D1EE598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3317" name="正方形/長方形 6"/>
          <p:cNvSpPr>
            <a:spLocks noChangeArrowheads="1"/>
          </p:cNvSpPr>
          <p:nvPr/>
        </p:nvSpPr>
        <p:spPr bwMode="auto">
          <a:xfrm>
            <a:off x="4067175" y="1244600"/>
            <a:ext cx="485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Geometry, source, history are the same as imp.inp</a:t>
            </a:r>
          </a:p>
        </p:txBody>
      </p:sp>
      <p:sp>
        <p:nvSpPr>
          <p:cNvPr id="26" name="正方形/長方形 9"/>
          <p:cNvSpPr>
            <a:spLocks noChangeArrowheads="1"/>
          </p:cNvSpPr>
          <p:nvPr/>
        </p:nvSpPr>
        <p:spPr bwMode="auto">
          <a:xfrm>
            <a:off x="433388" y="1316038"/>
            <a:ext cx="2640012" cy="255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600" dirty="0"/>
              <a:t>[weight window]</a:t>
            </a:r>
          </a:p>
          <a:p>
            <a:pPr eaLnBrk="1" hangingPunct="1">
              <a:defRPr/>
            </a:pPr>
            <a:r>
              <a:rPr lang="en-US" altLang="ja-JP" sz="1600" dirty="0"/>
              <a:t>set: c10[</a:t>
            </a:r>
            <a:r>
              <a:rPr lang="en-US" altLang="ja-JP" sz="1600" dirty="0">
                <a:solidFill>
                  <a:srgbClr val="FF0000"/>
                </a:solidFill>
              </a:rPr>
              <a:t>1.0</a:t>
            </a:r>
            <a:r>
              <a:rPr lang="en-US" altLang="ja-JP" sz="1600" dirty="0"/>
              <a:t>]  </a:t>
            </a:r>
          </a:p>
          <a:p>
            <a:pPr eaLnBrk="1" hangingPunct="1">
              <a:defRPr/>
            </a:pPr>
            <a:r>
              <a:rPr lang="en-US" altLang="ja-JP" sz="1600" dirty="0"/>
              <a:t>part = neutron</a:t>
            </a:r>
          </a:p>
          <a:p>
            <a:pPr eaLnBrk="1" hangingPunct="1">
              <a:defRPr/>
            </a:pPr>
            <a:r>
              <a:rPr lang="en-US" altLang="ja-JP" sz="1600" dirty="0" err="1"/>
              <a:t>eng</a:t>
            </a:r>
            <a:r>
              <a:rPr lang="en-US" altLang="ja-JP" sz="1600" dirty="0"/>
              <a:t> = 2</a:t>
            </a:r>
          </a:p>
          <a:p>
            <a:pPr eaLnBrk="1" hangingPunct="1">
              <a:defRPr/>
            </a:pPr>
            <a:r>
              <a:rPr lang="en-US" altLang="ja-JP" sz="1600" dirty="0"/>
              <a:t>       1.0e-3              1e5</a:t>
            </a:r>
          </a:p>
          <a:p>
            <a:pPr eaLnBrk="1" hangingPunct="1">
              <a:defRPr/>
            </a:pPr>
            <a:r>
              <a:rPr lang="en-US" altLang="ja-JP" sz="1600" dirty="0" err="1"/>
              <a:t>reg</a:t>
            </a:r>
            <a:r>
              <a:rPr lang="en-US" altLang="ja-JP" sz="1600" dirty="0"/>
              <a:t>  ww1                ww2       </a:t>
            </a:r>
          </a:p>
          <a:p>
            <a:pPr eaLnBrk="1" hangingPunct="1">
              <a:defRPr/>
            </a:pPr>
            <a:r>
              <a:rPr lang="en-US" altLang="ja-JP" sz="1600" dirty="0"/>
              <a:t>1   c10*2.5**(-1)  2.5**(-1)</a:t>
            </a:r>
          </a:p>
          <a:p>
            <a:pPr eaLnBrk="1" hangingPunct="1">
              <a:defRPr/>
            </a:pPr>
            <a:r>
              <a:rPr lang="en-US" altLang="ja-JP" sz="1600" dirty="0"/>
              <a:t>2   c10*2.5**(-2)  2.5**(-2)</a:t>
            </a:r>
          </a:p>
          <a:p>
            <a:pPr eaLnBrk="1" hangingPunct="1">
              <a:defRPr/>
            </a:pPr>
            <a:r>
              <a:rPr lang="en-US" altLang="ja-JP" sz="1600" dirty="0"/>
              <a:t>3   c10*2.5**(-3)  2.5**(-3)</a:t>
            </a:r>
          </a:p>
          <a:p>
            <a:pPr marL="342900" indent="-342900" eaLnBrk="1" hangingPunct="1">
              <a:defRPr/>
            </a:pPr>
            <a:r>
              <a:rPr lang="ja-JP" altLang="en-US" sz="1600" dirty="0"/>
              <a:t>・・・</a:t>
            </a:r>
            <a:endParaRPr lang="en-US" altLang="ja-JP" sz="1600" dirty="0"/>
          </a:p>
        </p:txBody>
      </p:sp>
      <p:sp>
        <p:nvSpPr>
          <p:cNvPr id="13319" name="テキスト ボックス 3"/>
          <p:cNvSpPr txBox="1">
            <a:spLocks noChangeArrowheads="1"/>
          </p:cNvSpPr>
          <p:nvPr/>
        </p:nvSpPr>
        <p:spPr bwMode="auto">
          <a:xfrm>
            <a:off x="5437188" y="1751013"/>
            <a:ext cx="2560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Cylindrical Concrete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(r = 50cm, depth = 1.8 m)</a:t>
            </a:r>
            <a:endParaRPr lang="ja-JP" altLang="en-US" sz="1800"/>
          </a:p>
        </p:txBody>
      </p:sp>
      <p:sp>
        <p:nvSpPr>
          <p:cNvPr id="13320" name="テキスト ボックス 6"/>
          <p:cNvSpPr txBox="1">
            <a:spLocks noChangeArrowheads="1"/>
          </p:cNvSpPr>
          <p:nvPr/>
        </p:nvSpPr>
        <p:spPr bwMode="auto">
          <a:xfrm>
            <a:off x="5364163" y="2757488"/>
            <a:ext cx="3211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Thickness of each cell = 15 cm</a:t>
            </a:r>
          </a:p>
        </p:txBody>
      </p:sp>
      <p:sp>
        <p:nvSpPr>
          <p:cNvPr id="13321" name="正方形/長方形 15"/>
          <p:cNvSpPr>
            <a:spLocks noChangeArrowheads="1"/>
          </p:cNvSpPr>
          <p:nvPr/>
        </p:nvSpPr>
        <p:spPr bwMode="auto">
          <a:xfrm>
            <a:off x="1711325" y="731838"/>
            <a:ext cx="64023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Execute PHITS using weight.inp, and check your CPU time</a:t>
            </a:r>
            <a:endParaRPr lang="ja-JP" altLang="en-US" sz="20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2" name="テキスト ボックス 11"/>
          <p:cNvSpPr txBox="1">
            <a:spLocks noChangeArrowheads="1"/>
          </p:cNvSpPr>
          <p:nvPr/>
        </p:nvSpPr>
        <p:spPr bwMode="auto">
          <a:xfrm>
            <a:off x="233363" y="4043363"/>
            <a:ext cx="7075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1800">
                <a:solidFill>
                  <a:srgbClr val="FF0000"/>
                </a:solidFill>
              </a:rPr>
              <a:t>Decrease weight window of neighboring cells by 1/2.5 for particle split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1800">
                <a:solidFill>
                  <a:srgbClr val="FF0000"/>
                </a:solidFill>
              </a:rPr>
              <a:t>Set same weight window for all energy groups (because c10=1.0)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3948113" y="2497138"/>
            <a:ext cx="4318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25" name="テキスト ボックス 18"/>
          <p:cNvSpPr txBox="1">
            <a:spLocks noChangeArrowheads="1"/>
          </p:cNvSpPr>
          <p:nvPr/>
        </p:nvSpPr>
        <p:spPr bwMode="auto">
          <a:xfrm>
            <a:off x="3743325" y="2686050"/>
            <a:ext cx="941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14MeV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neutron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3326" name="テキスト ボックス 3"/>
          <p:cNvSpPr txBox="1">
            <a:spLocks noChangeArrowheads="1"/>
          </p:cNvSpPr>
          <p:nvPr/>
        </p:nvSpPr>
        <p:spPr bwMode="auto">
          <a:xfrm>
            <a:off x="5502275" y="6465888"/>
            <a:ext cx="243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13329" name="テキスト ボックス 24"/>
          <p:cNvSpPr txBox="1">
            <a:spLocks noChangeArrowheads="1"/>
          </p:cNvSpPr>
          <p:nvPr/>
        </p:nvSpPr>
        <p:spPr bwMode="auto">
          <a:xfrm>
            <a:off x="1382713" y="6488113"/>
            <a:ext cx="198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weight-dose-xz.eps</a:t>
            </a:r>
            <a:endParaRPr lang="ja-JP" altLang="en-US" sz="1800"/>
          </a:p>
        </p:txBody>
      </p:sp>
      <p:sp>
        <p:nvSpPr>
          <p:cNvPr id="13330" name="テキスト ボックス 26"/>
          <p:cNvSpPr txBox="1">
            <a:spLocks noChangeArrowheads="1"/>
          </p:cNvSpPr>
          <p:nvPr/>
        </p:nvSpPr>
        <p:spPr bwMode="auto">
          <a:xfrm>
            <a:off x="169863" y="915988"/>
            <a:ext cx="11763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weight.inp</a:t>
            </a:r>
            <a:endParaRPr lang="ja-JP" altLang="en-US" sz="1800"/>
          </a:p>
        </p:txBody>
      </p:sp>
      <p:sp>
        <p:nvSpPr>
          <p:cNvPr id="13331" name="タイトル 1"/>
          <p:cNvSpPr txBox="1">
            <a:spLocks/>
          </p:cNvSpPr>
          <p:nvPr/>
        </p:nvSpPr>
        <p:spPr bwMode="auto">
          <a:xfrm>
            <a:off x="468313" y="-26988"/>
            <a:ext cx="8229600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/>
              <a:t>Example of calculation using [weight window]</a:t>
            </a:r>
            <a:endParaRPr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/>
          <a:srcRect l="9616" t="35132" r="28193" b="20263"/>
          <a:stretch/>
        </p:blipFill>
        <p:spPr>
          <a:xfrm>
            <a:off x="352704" y="4609556"/>
            <a:ext cx="3887602" cy="196904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/>
          <a:srcRect l="9616" t="33988" r="28193" b="19120"/>
          <a:stretch/>
        </p:blipFill>
        <p:spPr>
          <a:xfrm>
            <a:off x="4710431" y="4550410"/>
            <a:ext cx="3771114" cy="2007995"/>
          </a:xfrm>
          <a:prstGeom prst="rect">
            <a:avLst/>
          </a:prstGeom>
        </p:spPr>
      </p:pic>
      <p:sp>
        <p:nvSpPr>
          <p:cNvPr id="22" name="正方形/長方形 17"/>
          <p:cNvSpPr>
            <a:spLocks noChangeArrowheads="1"/>
          </p:cNvSpPr>
          <p:nvPr/>
        </p:nvSpPr>
        <p:spPr bwMode="auto">
          <a:xfrm>
            <a:off x="5535715" y="3723839"/>
            <a:ext cx="2598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total </a:t>
            </a:r>
            <a:r>
              <a:rPr lang="en-US" altLang="ja-JP" sz="1800" dirty="0" err="1"/>
              <a:t>cpu</a:t>
            </a:r>
            <a:r>
              <a:rPr lang="en-US" altLang="ja-JP" sz="1800" dirty="0"/>
              <a:t> time = </a:t>
            </a:r>
            <a:r>
              <a:rPr lang="en-US" altLang="ja-JP" sz="1800" dirty="0">
                <a:solidFill>
                  <a:srgbClr val="0000FF"/>
                </a:solidFill>
              </a:rPr>
              <a:t>18.62 </a:t>
            </a:r>
            <a:r>
              <a:rPr lang="en-US" altLang="ja-JP" sz="1800" dirty="0"/>
              <a:t>sec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01613" y="65722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4339" name="スライド番号プレースホルダ 15"/>
          <p:cNvSpPr>
            <a:spLocks noGrp="1"/>
          </p:cNvSpPr>
          <p:nvPr>
            <p:ph type="sldNum" sz="quarter" idx="12"/>
          </p:nvPr>
        </p:nvSpPr>
        <p:spPr bwMode="auto">
          <a:xfrm>
            <a:off x="698817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9711C6-1F18-4F01-BFAD-89F222C631E9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4340" name="正方形/長方形 15"/>
          <p:cNvSpPr>
            <a:spLocks noChangeArrowheads="1"/>
          </p:cNvSpPr>
          <p:nvPr/>
        </p:nvSpPr>
        <p:spPr bwMode="auto">
          <a:xfrm>
            <a:off x="1620838" y="741363"/>
            <a:ext cx="6394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cs typeface="Arial" charset="0"/>
              </a:rPr>
              <a:t>Increase the weight window for low-energy neutrons by 10, and execute PHITS</a:t>
            </a:r>
            <a:endParaRPr lang="ja-JP" altLang="en-US" sz="20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1" name="テキスト ボックス 11"/>
          <p:cNvSpPr txBox="1">
            <a:spLocks noChangeArrowheads="1"/>
          </p:cNvSpPr>
          <p:nvPr/>
        </p:nvSpPr>
        <p:spPr bwMode="auto">
          <a:xfrm>
            <a:off x="3303588" y="1804988"/>
            <a:ext cx="56816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Most low-energy neutrons are immediately killed when produced because of Russian Roulette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Range of low-energy neutrons is short, therefore statistical uncertainty in the depth changes very slightly</a:t>
            </a:r>
            <a:endParaRPr lang="ja-JP" altLang="en-US" sz="1800"/>
          </a:p>
        </p:txBody>
      </p:sp>
      <p:sp>
        <p:nvSpPr>
          <p:cNvPr id="14342" name="正方形/長方形 17"/>
          <p:cNvSpPr>
            <a:spLocks noChangeArrowheads="1"/>
          </p:cNvSpPr>
          <p:nvPr/>
        </p:nvSpPr>
        <p:spPr bwMode="auto">
          <a:xfrm>
            <a:off x="4583113" y="3835400"/>
            <a:ext cx="248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total </a:t>
            </a:r>
            <a:r>
              <a:rPr lang="en-US" altLang="ja-JP" sz="1800" dirty="0" err="1"/>
              <a:t>cpu</a:t>
            </a:r>
            <a:r>
              <a:rPr lang="en-US" altLang="ja-JP" sz="1800" dirty="0"/>
              <a:t> time = </a:t>
            </a:r>
            <a:r>
              <a:rPr lang="en-US" altLang="ja-JP" sz="1800" dirty="0">
                <a:solidFill>
                  <a:srgbClr val="0000FF"/>
                </a:solidFill>
              </a:rPr>
              <a:t>18.62</a:t>
            </a:r>
            <a:r>
              <a:rPr lang="ja-JP" altLang="en-US" sz="1800" dirty="0"/>
              <a:t> </a:t>
            </a:r>
            <a:r>
              <a:rPr lang="en-US" altLang="ja-JP" sz="1800" dirty="0"/>
              <a:t>-&gt;</a:t>
            </a:r>
            <a:endParaRPr lang="ja-JP" altLang="en-US" sz="1800" dirty="0"/>
          </a:p>
        </p:txBody>
      </p:sp>
      <p:sp>
        <p:nvSpPr>
          <p:cNvPr id="14" name="正方形/長方形 9"/>
          <p:cNvSpPr>
            <a:spLocks noChangeArrowheads="1"/>
          </p:cNvSpPr>
          <p:nvPr/>
        </p:nvSpPr>
        <p:spPr bwMode="auto">
          <a:xfrm>
            <a:off x="395288" y="1593850"/>
            <a:ext cx="2640012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600" dirty="0"/>
              <a:t>[weight window]</a:t>
            </a:r>
          </a:p>
          <a:p>
            <a:pPr eaLnBrk="1" hangingPunct="1">
              <a:defRPr/>
            </a:pPr>
            <a:r>
              <a:rPr lang="en-US" altLang="ja-JP" sz="1600" dirty="0"/>
              <a:t>set: c10[</a:t>
            </a:r>
            <a:r>
              <a:rPr lang="en-US" altLang="ja-JP" sz="1600" dirty="0">
                <a:solidFill>
                  <a:srgbClr val="FF0000"/>
                </a:solidFill>
              </a:rPr>
              <a:t>10.0</a:t>
            </a:r>
            <a:r>
              <a:rPr lang="en-US" altLang="ja-JP" sz="1600" dirty="0"/>
              <a:t>]  </a:t>
            </a:r>
          </a:p>
          <a:p>
            <a:pPr eaLnBrk="1" hangingPunct="1">
              <a:defRPr/>
            </a:pPr>
            <a:r>
              <a:rPr lang="en-US" altLang="ja-JP" sz="1600" dirty="0"/>
              <a:t>part = neutron</a:t>
            </a:r>
          </a:p>
          <a:p>
            <a:pPr eaLnBrk="1" hangingPunct="1">
              <a:defRPr/>
            </a:pPr>
            <a:r>
              <a:rPr lang="en-US" altLang="ja-JP" sz="1600" dirty="0" err="1"/>
              <a:t>eng</a:t>
            </a:r>
            <a:r>
              <a:rPr lang="en-US" altLang="ja-JP" sz="1600" dirty="0"/>
              <a:t> = 2</a:t>
            </a:r>
          </a:p>
          <a:p>
            <a:pPr eaLnBrk="1" hangingPunct="1">
              <a:defRPr/>
            </a:pPr>
            <a:r>
              <a:rPr lang="en-US" altLang="ja-JP" sz="1600" dirty="0"/>
              <a:t>       1.0e-3              1e5</a:t>
            </a:r>
          </a:p>
          <a:p>
            <a:pPr eaLnBrk="1" hangingPunct="1">
              <a:defRPr/>
            </a:pPr>
            <a:r>
              <a:rPr lang="en-US" altLang="ja-JP" sz="1600" dirty="0" err="1"/>
              <a:t>reg</a:t>
            </a:r>
            <a:r>
              <a:rPr lang="en-US" altLang="ja-JP" sz="1600" dirty="0"/>
              <a:t>  ww1                ww2       </a:t>
            </a:r>
          </a:p>
          <a:p>
            <a:pPr eaLnBrk="1" hangingPunct="1">
              <a:defRPr/>
            </a:pPr>
            <a:r>
              <a:rPr lang="en-US" altLang="ja-JP" sz="1600" dirty="0"/>
              <a:t>1   c10*2.5**(-1)  2.5**(-1)</a:t>
            </a:r>
          </a:p>
          <a:p>
            <a:pPr eaLnBrk="1" hangingPunct="1">
              <a:defRPr/>
            </a:pPr>
            <a:r>
              <a:rPr lang="en-US" altLang="ja-JP" sz="1600" dirty="0"/>
              <a:t>2   c10*2.5**(-2)  2.5**(-2)</a:t>
            </a:r>
          </a:p>
          <a:p>
            <a:pPr eaLnBrk="1" hangingPunct="1">
              <a:defRPr/>
            </a:pPr>
            <a:r>
              <a:rPr lang="en-US" altLang="ja-JP" sz="1600" dirty="0"/>
              <a:t>3   c10*2.5**(-3)  2.5**(-3)</a:t>
            </a:r>
          </a:p>
          <a:p>
            <a:pPr marL="342900" indent="-342900" eaLnBrk="1" hangingPunct="1">
              <a:defRPr/>
            </a:pPr>
            <a:r>
              <a:rPr lang="ja-JP" altLang="en-US" sz="1600" dirty="0"/>
              <a:t>・・・</a:t>
            </a:r>
            <a:endParaRPr lang="en-US" altLang="ja-JP" sz="1600" dirty="0"/>
          </a:p>
        </p:txBody>
      </p:sp>
      <p:sp>
        <p:nvSpPr>
          <p:cNvPr id="14346" name="テキスト ボックス 14"/>
          <p:cNvSpPr txBox="1">
            <a:spLocks noChangeArrowheads="1"/>
          </p:cNvSpPr>
          <p:nvPr/>
        </p:nvSpPr>
        <p:spPr bwMode="auto">
          <a:xfrm>
            <a:off x="131763" y="1138238"/>
            <a:ext cx="11763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weight.inp</a:t>
            </a:r>
            <a:endParaRPr lang="ja-JP" altLang="en-US" sz="1800"/>
          </a:p>
        </p:txBody>
      </p:sp>
      <p:sp>
        <p:nvSpPr>
          <p:cNvPr id="14347" name="テキスト ボックス 16"/>
          <p:cNvSpPr txBox="1">
            <a:spLocks noChangeArrowheads="1"/>
          </p:cNvSpPr>
          <p:nvPr/>
        </p:nvSpPr>
        <p:spPr bwMode="auto">
          <a:xfrm>
            <a:off x="5522913" y="6432550"/>
            <a:ext cx="2430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14348" name="テキスト ボックス 17"/>
          <p:cNvSpPr txBox="1">
            <a:spLocks noChangeArrowheads="1"/>
          </p:cNvSpPr>
          <p:nvPr/>
        </p:nvSpPr>
        <p:spPr bwMode="auto">
          <a:xfrm>
            <a:off x="1317625" y="6450013"/>
            <a:ext cx="1985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weight-dose-xz.eps</a:t>
            </a:r>
            <a:endParaRPr lang="ja-JP" altLang="en-US" sz="1800"/>
          </a:p>
        </p:txBody>
      </p:sp>
      <p:sp>
        <p:nvSpPr>
          <p:cNvPr id="14350" name="タイトル 1"/>
          <p:cNvSpPr txBox="1">
            <a:spLocks/>
          </p:cNvSpPr>
          <p:nvPr/>
        </p:nvSpPr>
        <p:spPr bwMode="auto">
          <a:xfrm>
            <a:off x="468313" y="-26988"/>
            <a:ext cx="8229600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/>
              <a:t>Example of calculation using [weight window]</a:t>
            </a:r>
            <a:endParaRPr lang="ja-JP" altLang="en-US"/>
          </a:p>
        </p:txBody>
      </p:sp>
      <p:sp>
        <p:nvSpPr>
          <p:cNvPr id="15" name="正方形/長方形 17"/>
          <p:cNvSpPr>
            <a:spLocks noChangeArrowheads="1"/>
          </p:cNvSpPr>
          <p:nvPr/>
        </p:nvSpPr>
        <p:spPr bwMode="auto">
          <a:xfrm>
            <a:off x="6958013" y="3832225"/>
            <a:ext cx="949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FF"/>
                </a:solidFill>
              </a:rPr>
              <a:t>7.47</a:t>
            </a:r>
            <a:r>
              <a:rPr lang="en-US" altLang="ja-JP" sz="1800" dirty="0"/>
              <a:t> sec</a:t>
            </a:r>
            <a:endParaRPr lang="ja-JP" altLang="en-US" sz="18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/>
          <a:srcRect l="9616" t="35132" r="27385" b="20263"/>
          <a:stretch/>
        </p:blipFill>
        <p:spPr>
          <a:xfrm>
            <a:off x="123771" y="4315778"/>
            <a:ext cx="4176464" cy="208823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l="9616" t="33988" r="28193" b="20264"/>
          <a:stretch/>
        </p:blipFill>
        <p:spPr>
          <a:xfrm>
            <a:off x="4583112" y="4262665"/>
            <a:ext cx="4103687" cy="213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229600" cy="692151"/>
          </a:xfrm>
        </p:spPr>
        <p:txBody>
          <a:bodyPr/>
          <a:lstStyle/>
          <a:p>
            <a:pPr eaLnBrk="1" hangingPunct="1"/>
            <a:r>
              <a:rPr lang="en-US" altLang="ja-JP" sz="3200"/>
              <a:t>Comparison of CPU time</a:t>
            </a:r>
            <a:endParaRPr lang="ja-JP" altLang="en-US" sz="320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07950" y="63182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5364" name="スライド番号プレースホルダ 1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74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8B2F72-5035-4A5F-BE45-AC1017CEA9C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5373" name="テキスト ボックス 11"/>
          <p:cNvSpPr txBox="1">
            <a:spLocks noChangeArrowheads="1"/>
          </p:cNvSpPr>
          <p:nvPr/>
        </p:nvSpPr>
        <p:spPr bwMode="auto">
          <a:xfrm>
            <a:off x="542925" y="3733800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Use [weight window]; same value for all energies</a:t>
            </a:r>
            <a:endParaRPr lang="ja-JP" altLang="en-US" sz="1800"/>
          </a:p>
        </p:txBody>
      </p:sp>
      <p:sp>
        <p:nvSpPr>
          <p:cNvPr id="15374" name="テキスト ボックス 11"/>
          <p:cNvSpPr txBox="1">
            <a:spLocks noChangeArrowheads="1"/>
          </p:cNvSpPr>
          <p:nvPr/>
        </p:nvSpPr>
        <p:spPr bwMode="auto">
          <a:xfrm>
            <a:off x="611188" y="2276475"/>
            <a:ext cx="181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Use [importance]</a:t>
            </a:r>
            <a:endParaRPr lang="ja-JP" altLang="en-US" sz="1800"/>
          </a:p>
        </p:txBody>
      </p:sp>
      <p:sp>
        <p:nvSpPr>
          <p:cNvPr id="15375" name="テキスト ボックス 10"/>
          <p:cNvSpPr txBox="1">
            <a:spLocks noChangeArrowheads="1"/>
          </p:cNvSpPr>
          <p:nvPr/>
        </p:nvSpPr>
        <p:spPr bwMode="auto">
          <a:xfrm>
            <a:off x="631404" y="711993"/>
            <a:ext cx="570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Normal calculation (No [importance], No [weight window])</a:t>
            </a:r>
            <a:endParaRPr lang="ja-JP" altLang="en-US" sz="1800"/>
          </a:p>
        </p:txBody>
      </p:sp>
      <p:sp>
        <p:nvSpPr>
          <p:cNvPr id="15376" name="テキスト ボックス 11"/>
          <p:cNvSpPr txBox="1">
            <a:spLocks noChangeArrowheads="1"/>
          </p:cNvSpPr>
          <p:nvPr/>
        </p:nvSpPr>
        <p:spPr bwMode="auto">
          <a:xfrm>
            <a:off x="531813" y="5245100"/>
            <a:ext cx="700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Use [weight window]; different values for low- and high-energy neutrons</a:t>
            </a:r>
            <a:endParaRPr lang="ja-JP" altLang="en-US" sz="1800"/>
          </a:p>
        </p:txBody>
      </p:sp>
      <p:sp>
        <p:nvSpPr>
          <p:cNvPr id="32" name="正方形/長方形 17"/>
          <p:cNvSpPr>
            <a:spLocks noChangeArrowheads="1"/>
          </p:cNvSpPr>
          <p:nvPr/>
        </p:nvSpPr>
        <p:spPr bwMode="auto">
          <a:xfrm>
            <a:off x="5551488" y="2825750"/>
            <a:ext cx="2923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total </a:t>
            </a:r>
            <a:r>
              <a:rPr lang="en-US" altLang="ja-JP" sz="2000" dirty="0" err="1">
                <a:solidFill>
                  <a:srgbClr val="0000FF"/>
                </a:solidFill>
              </a:rPr>
              <a:t>cpu</a:t>
            </a:r>
            <a:r>
              <a:rPr lang="en-US" altLang="ja-JP" sz="2000" dirty="0">
                <a:solidFill>
                  <a:srgbClr val="0000FF"/>
                </a:solidFill>
              </a:rPr>
              <a:t> time =  48.39 sec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33" name="正方形/長方形 14"/>
          <p:cNvSpPr>
            <a:spLocks noChangeArrowheads="1"/>
          </p:cNvSpPr>
          <p:nvPr/>
        </p:nvSpPr>
        <p:spPr bwMode="auto">
          <a:xfrm>
            <a:off x="5467350" y="1373188"/>
            <a:ext cx="2793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total </a:t>
            </a:r>
            <a:r>
              <a:rPr lang="en-US" altLang="ja-JP" sz="2000" dirty="0" err="1">
                <a:solidFill>
                  <a:srgbClr val="0000FF"/>
                </a:solidFill>
              </a:rPr>
              <a:t>cpu</a:t>
            </a:r>
            <a:r>
              <a:rPr lang="en-US" altLang="ja-JP" sz="2000" dirty="0">
                <a:solidFill>
                  <a:srgbClr val="0000FF"/>
                </a:solidFill>
              </a:rPr>
              <a:t> time =  6.39 sec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34" name="正方形/長方形 17"/>
          <p:cNvSpPr>
            <a:spLocks noChangeArrowheads="1"/>
          </p:cNvSpPr>
          <p:nvPr/>
        </p:nvSpPr>
        <p:spPr bwMode="auto">
          <a:xfrm>
            <a:off x="5595938" y="4391025"/>
            <a:ext cx="2923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total </a:t>
            </a:r>
            <a:r>
              <a:rPr lang="en-US" altLang="ja-JP" sz="2000" dirty="0" err="1">
                <a:solidFill>
                  <a:srgbClr val="0000FF"/>
                </a:solidFill>
              </a:rPr>
              <a:t>cpu</a:t>
            </a:r>
            <a:r>
              <a:rPr lang="en-US" altLang="ja-JP" sz="2000" dirty="0">
                <a:solidFill>
                  <a:srgbClr val="0000FF"/>
                </a:solidFill>
              </a:rPr>
              <a:t> time =  18.62 sec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35" name="正方形/長方形 17"/>
          <p:cNvSpPr>
            <a:spLocks noChangeArrowheads="1"/>
          </p:cNvSpPr>
          <p:nvPr/>
        </p:nvSpPr>
        <p:spPr bwMode="auto">
          <a:xfrm>
            <a:off x="5653088" y="5840413"/>
            <a:ext cx="2735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total </a:t>
            </a:r>
            <a:r>
              <a:rPr lang="en-US" altLang="ja-JP" sz="2000" dirty="0" err="1">
                <a:solidFill>
                  <a:srgbClr val="0000FF"/>
                </a:solidFill>
              </a:rPr>
              <a:t>cpu</a:t>
            </a:r>
            <a:r>
              <a:rPr lang="en-US" altLang="ja-JP" sz="2000" dirty="0">
                <a:solidFill>
                  <a:srgbClr val="0000FF"/>
                </a:solidFill>
              </a:rPr>
              <a:t> time = 7.47 sec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2"/>
          <a:srcRect l="9616" t="35132" r="27385" b="20263"/>
          <a:stretch/>
        </p:blipFill>
        <p:spPr>
          <a:xfrm>
            <a:off x="321172" y="5605839"/>
            <a:ext cx="2410916" cy="120545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3"/>
          <a:srcRect l="9616" t="33988" r="28193" b="20264"/>
          <a:stretch/>
        </p:blipFill>
        <p:spPr>
          <a:xfrm>
            <a:off x="3087029" y="5545318"/>
            <a:ext cx="2474962" cy="128569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4"/>
          <a:srcRect l="9616" t="35132" r="28193" b="20263"/>
          <a:stretch/>
        </p:blipFill>
        <p:spPr>
          <a:xfrm>
            <a:off x="333788" y="4072064"/>
            <a:ext cx="2334800" cy="1182561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/>
          <a:srcRect l="9616" t="33988" r="28193" b="19120"/>
          <a:stretch/>
        </p:blipFill>
        <p:spPr>
          <a:xfrm>
            <a:off x="3087029" y="4003045"/>
            <a:ext cx="2464459" cy="1312244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6"/>
          <a:srcRect l="9616" t="33988" r="28193" b="19120"/>
          <a:stretch/>
        </p:blipFill>
        <p:spPr>
          <a:xfrm>
            <a:off x="3027125" y="1071818"/>
            <a:ext cx="2390873" cy="1273062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7"/>
          <a:srcRect l="9616" t="35133" r="28193" b="19119"/>
          <a:stretch/>
        </p:blipFill>
        <p:spPr>
          <a:xfrm>
            <a:off x="281097" y="1104625"/>
            <a:ext cx="2387491" cy="1240255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8"/>
          <a:srcRect l="9616" t="35132" r="28193" b="20263"/>
          <a:stretch/>
        </p:blipFill>
        <p:spPr>
          <a:xfrm>
            <a:off x="231858" y="2578687"/>
            <a:ext cx="2460047" cy="1245998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9"/>
          <a:srcRect l="9616" t="33988" r="28193" b="19120"/>
          <a:stretch/>
        </p:blipFill>
        <p:spPr>
          <a:xfrm>
            <a:off x="3019563" y="2427658"/>
            <a:ext cx="2486622" cy="13240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タイトル 1"/>
          <p:cNvSpPr>
            <a:spLocks noGrp="1"/>
          </p:cNvSpPr>
          <p:nvPr>
            <p:ph type="title"/>
          </p:nvPr>
        </p:nvSpPr>
        <p:spPr>
          <a:xfrm>
            <a:off x="323850" y="-26988"/>
            <a:ext cx="8229600" cy="581026"/>
          </a:xfrm>
        </p:spPr>
        <p:txBody>
          <a:bodyPr/>
          <a:lstStyle/>
          <a:p>
            <a:pPr eaLnBrk="1" hangingPunct="1"/>
            <a:r>
              <a:rPr lang="en-US" altLang="ja-JP" sz="3200"/>
              <a:t>Dose Reduction Rate in Concrete</a:t>
            </a:r>
            <a:endParaRPr lang="ja-JP" altLang="en-US" sz="3200"/>
          </a:p>
        </p:txBody>
      </p:sp>
      <p:sp>
        <p:nvSpPr>
          <p:cNvPr id="16388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xfrm>
            <a:off x="6986588" y="64627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207D0B-06BE-4D2C-AD00-0F9EC44F5C57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7950" y="56832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403350" y="804863"/>
            <a:ext cx="6192838" cy="4711700"/>
          </a:xfrm>
          <a:prstGeom prst="roundRect">
            <a:avLst>
              <a:gd name="adj" fmla="val 104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391" name="正方形/長方形 22"/>
          <p:cNvSpPr>
            <a:spLocks noChangeArrowheads="1"/>
          </p:cNvSpPr>
          <p:nvPr/>
        </p:nvSpPr>
        <p:spPr bwMode="auto">
          <a:xfrm>
            <a:off x="990600" y="6013450"/>
            <a:ext cx="727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You can improve the efficiency of your calculation by appropriately setting weight window for each neutron energy group</a:t>
            </a:r>
            <a:endParaRPr lang="ja-JP" altLang="en-US" sz="2000"/>
          </a:p>
        </p:txBody>
      </p:sp>
      <p:sp>
        <p:nvSpPr>
          <p:cNvPr id="16393" name="テキスト ボックス 17"/>
          <p:cNvSpPr txBox="1">
            <a:spLocks noChangeArrowheads="1"/>
          </p:cNvSpPr>
          <p:nvPr/>
        </p:nvSpPr>
        <p:spPr bwMode="auto">
          <a:xfrm>
            <a:off x="4178300" y="4860925"/>
            <a:ext cx="754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90 cm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6394" name="正方形/長方形 1"/>
          <p:cNvSpPr>
            <a:spLocks noChangeArrowheads="1"/>
          </p:cNvSpPr>
          <p:nvPr/>
        </p:nvSpPr>
        <p:spPr bwMode="auto">
          <a:xfrm>
            <a:off x="520700" y="5554663"/>
            <a:ext cx="811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Dose profiles obtained in various setting agree well except beyond region #8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10424" t="20264" r="32231" b="8826"/>
          <a:stretch/>
        </p:blipFill>
        <p:spPr>
          <a:xfrm>
            <a:off x="2051050" y="1238463"/>
            <a:ext cx="4502150" cy="39314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Contents of Lecture</a:t>
            </a:r>
            <a:endParaRPr lang="ja-JP" altLang="en-US"/>
          </a:p>
        </p:txBody>
      </p:sp>
      <p:sp>
        <p:nvSpPr>
          <p:cNvPr id="17411" name="テキスト ボックス 3"/>
          <p:cNvSpPr txBox="1">
            <a:spLocks noChangeArrowheads="1"/>
          </p:cNvSpPr>
          <p:nvPr/>
        </p:nvSpPr>
        <p:spPr bwMode="auto">
          <a:xfrm>
            <a:off x="395288" y="2814638"/>
            <a:ext cx="69199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[weight window]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</a:t>
            </a:r>
            <a:r>
              <a:rPr lang="en-US" altLang="ja-JP" sz="2400"/>
              <a:t>Weight windows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400">
                <a:solidFill>
                  <a:srgbClr val="FF0000"/>
                </a:solidFill>
              </a:rPr>
              <a:t>　</a:t>
            </a:r>
            <a:r>
              <a:rPr lang="en-US" altLang="ja-JP" sz="2400">
                <a:solidFill>
                  <a:srgbClr val="FF0000"/>
                </a:solidFill>
              </a:rPr>
              <a:t>[weight window generator]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400">
                <a:solidFill>
                  <a:srgbClr val="FF0000"/>
                </a:solidFill>
              </a:rPr>
              <a:t>   </a:t>
            </a:r>
            <a:r>
              <a:rPr lang="en-US" altLang="ja-JP" sz="2400">
                <a:solidFill>
                  <a:srgbClr val="FF0000"/>
                </a:solidFill>
              </a:rPr>
              <a:t>Function to automatically generate [weight window]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388" y="12684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7413" name="正方形/長方形 5"/>
          <p:cNvSpPr>
            <a:spLocks noChangeArrowheads="1"/>
          </p:cNvSpPr>
          <p:nvPr/>
        </p:nvSpPr>
        <p:spPr bwMode="auto">
          <a:xfrm>
            <a:off x="323850" y="2381250"/>
            <a:ext cx="489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Neutron deep penetration calculation</a:t>
            </a:r>
            <a:endParaRPr lang="ja-JP" altLang="en-US" sz="2400"/>
          </a:p>
        </p:txBody>
      </p:sp>
      <p:sp>
        <p:nvSpPr>
          <p:cNvPr id="17414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70072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179124-7A09-4D1D-85DE-7D7E3E646E3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0" y="-26988"/>
            <a:ext cx="8624888" cy="608013"/>
          </a:xfrm>
        </p:spPr>
        <p:txBody>
          <a:bodyPr/>
          <a:lstStyle/>
          <a:p>
            <a:pPr eaLnBrk="1" hangingPunct="1"/>
            <a:r>
              <a:rPr lang="en-US" altLang="ja-JP" sz="2800"/>
              <a:t>Weight Window Generator</a:t>
            </a:r>
            <a:r>
              <a:rPr lang="ja-JP" altLang="en-US" sz="2800"/>
              <a:t>　</a:t>
            </a:r>
            <a:r>
              <a:rPr lang="en-US" altLang="ja-JP" sz="2800"/>
              <a:t>[T-WWG]</a:t>
            </a:r>
            <a:endParaRPr lang="ja-JP" altLang="en-US" sz="2800"/>
          </a:p>
        </p:txBody>
      </p:sp>
      <p:sp>
        <p:nvSpPr>
          <p:cNvPr id="18435" name="テキスト ボックス 9"/>
          <p:cNvSpPr txBox="1">
            <a:spLocks noChangeArrowheads="1"/>
          </p:cNvSpPr>
          <p:nvPr/>
        </p:nvSpPr>
        <p:spPr bwMode="auto">
          <a:xfrm>
            <a:off x="14288" y="715963"/>
            <a:ext cx="919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Tally to generate appropriate weight window automatically in each cell</a:t>
            </a:r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122238" y="52070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8437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90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9E4048-75C8-4472-A1DA-C5705889C55B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8438" name="テキスト ボックス 9"/>
          <p:cNvSpPr txBox="1">
            <a:spLocks noChangeArrowheads="1"/>
          </p:cNvSpPr>
          <p:nvPr/>
        </p:nvSpPr>
        <p:spPr bwMode="auto">
          <a:xfrm>
            <a:off x="157163" y="3890963"/>
            <a:ext cx="6605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000"/>
              <a:t>The weight window is given by the flux in each cell normalized by the maximum flux.</a:t>
            </a:r>
          </a:p>
        </p:txBody>
      </p:sp>
      <p:sp>
        <p:nvSpPr>
          <p:cNvPr id="18439" name="テキスト ボックス 9"/>
          <p:cNvSpPr txBox="1">
            <a:spLocks noChangeArrowheads="1"/>
          </p:cNvSpPr>
          <p:nvPr/>
        </p:nvSpPr>
        <p:spPr bwMode="auto">
          <a:xfrm>
            <a:off x="161925" y="4702175"/>
            <a:ext cx="6567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000"/>
              <a:t>If  the flux is zero, weight window is supplemented with a finite small value.</a:t>
            </a:r>
            <a:endParaRPr lang="en-US" altLang="ja-JP" sz="2000">
              <a:solidFill>
                <a:srgbClr val="000000"/>
              </a:solidFill>
            </a:endParaRPr>
          </a:p>
        </p:txBody>
      </p:sp>
      <p:sp>
        <p:nvSpPr>
          <p:cNvPr id="18440" name="テキスト ボックス 9"/>
          <p:cNvSpPr txBox="1">
            <a:spLocks noChangeArrowheads="1"/>
          </p:cNvSpPr>
          <p:nvPr/>
        </p:nvSpPr>
        <p:spPr bwMode="auto">
          <a:xfrm>
            <a:off x="161925" y="5692775"/>
            <a:ext cx="742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000"/>
              <a:t>This procedure applies to each particle and energy bin.</a:t>
            </a:r>
            <a:endParaRPr lang="en-US" altLang="ja-JP" sz="2000">
              <a:solidFill>
                <a:srgbClr val="000000"/>
              </a:solidFill>
            </a:endParaRPr>
          </a:p>
        </p:txBody>
      </p:sp>
      <p:sp>
        <p:nvSpPr>
          <p:cNvPr id="18441" name="テキスト ボックス 9"/>
          <p:cNvSpPr txBox="1">
            <a:spLocks noChangeArrowheads="1"/>
          </p:cNvSpPr>
          <p:nvPr/>
        </p:nvSpPr>
        <p:spPr bwMode="auto">
          <a:xfrm>
            <a:off x="684213" y="1125538"/>
            <a:ext cx="794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>
                <a:solidFill>
                  <a:srgbClr val="FF0000"/>
                </a:solidFill>
              </a:rPr>
              <a:t>mesh=reg and xyz because [weight window] allows mesh=reg and xyz.</a:t>
            </a:r>
          </a:p>
        </p:txBody>
      </p:sp>
      <p:sp>
        <p:nvSpPr>
          <p:cNvPr id="18442" name="正方形/長方形 1"/>
          <p:cNvSpPr>
            <a:spLocks noChangeArrowheads="1"/>
          </p:cNvSpPr>
          <p:nvPr/>
        </p:nvSpPr>
        <p:spPr bwMode="auto">
          <a:xfrm>
            <a:off x="7004050" y="3519488"/>
            <a:ext cx="1951038" cy="2862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[ T - WWG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mesh = reg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reg  = {1-12}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e-type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ne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0    0.01   1e5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axis   =  wwg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file  =  WWG.out</a:t>
            </a:r>
            <a:endParaRPr lang="ja-JP" altLang="en-US" sz="2000"/>
          </a:p>
        </p:txBody>
      </p:sp>
      <p:sp>
        <p:nvSpPr>
          <p:cNvPr id="20" name="正方形/長方形 19"/>
          <p:cNvSpPr/>
          <p:nvPr/>
        </p:nvSpPr>
        <p:spPr>
          <a:xfrm>
            <a:off x="150813" y="2233613"/>
            <a:ext cx="90217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ja-JP" sz="2000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To generate the weight window, track length of particle normalized by a volume in each cell is calculated (flux: 1/cm</a:t>
            </a:r>
            <a:r>
              <a:rPr lang="en-US" altLang="ja-JP" sz="2000" baseline="30000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2</a:t>
            </a:r>
            <a:r>
              <a:rPr lang="en-US" altLang="ja-JP" sz="2000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). Same method with [t-track].</a:t>
            </a:r>
          </a:p>
          <a:p>
            <a:pPr eaLnBrk="1" hangingPunct="1">
              <a:defRPr/>
            </a:pPr>
            <a:r>
              <a:rPr lang="en-US" altLang="ja-JP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  For mesh=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anose="020B0600070205080204" pitchFamily="50" charset="-128"/>
              </a:rPr>
              <a:t>reg</a:t>
            </a:r>
            <a:r>
              <a:rPr lang="en-US" altLang="ja-JP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, it is necessary to define cells volumes by [volume] section.</a:t>
            </a:r>
          </a:p>
          <a:p>
            <a:pPr eaLnBrk="1" hangingPunct="1">
              <a:defRPr/>
            </a:pPr>
            <a:r>
              <a:rPr lang="en-US" altLang="ja-JP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  For mesh=xyz, volume in each region is calculated automatically.</a:t>
            </a:r>
          </a:p>
        </p:txBody>
      </p:sp>
      <p:sp>
        <p:nvSpPr>
          <p:cNvPr id="18444" name="正方形/長方形 3"/>
          <p:cNvSpPr>
            <a:spLocks noChangeArrowheads="1"/>
          </p:cNvSpPr>
          <p:nvPr/>
        </p:nvSpPr>
        <p:spPr bwMode="auto">
          <a:xfrm>
            <a:off x="434975" y="1760538"/>
            <a:ext cx="486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【Procedure of automatic generation】</a:t>
            </a:r>
            <a:endParaRPr lang="ja-JP" altLang="en-US" sz="2400"/>
          </a:p>
        </p:txBody>
      </p:sp>
      <p:sp>
        <p:nvSpPr>
          <p:cNvPr id="2" name="正方形/長方形 1"/>
          <p:cNvSpPr/>
          <p:nvPr/>
        </p:nvSpPr>
        <p:spPr>
          <a:xfrm>
            <a:off x="157163" y="1700213"/>
            <a:ext cx="8878887" cy="47688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39688" y="80963"/>
            <a:ext cx="8801100" cy="508000"/>
          </a:xfrm>
        </p:spPr>
        <p:txBody>
          <a:bodyPr/>
          <a:lstStyle/>
          <a:p>
            <a:r>
              <a:rPr lang="en-US" altLang="ja-JP" sz="2800"/>
              <a:t>Divide weight window region with region mesh</a:t>
            </a:r>
            <a:endParaRPr lang="ja-JP" altLang="en-US" sz="2800"/>
          </a:p>
        </p:txBody>
      </p:sp>
      <p:sp>
        <p:nvSpPr>
          <p:cNvPr id="19459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F98F91-EA31-40D7-ACD9-BEB72A118B19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9461" name="テキスト ボックス 11"/>
          <p:cNvSpPr txBox="1">
            <a:spLocks noChangeArrowheads="1"/>
          </p:cNvSpPr>
          <p:nvPr/>
        </p:nvSpPr>
        <p:spPr bwMode="auto">
          <a:xfrm>
            <a:off x="1116013" y="785813"/>
            <a:ext cx="6261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mesh=reg is available for [T-WWG] in WWG.inp.</a:t>
            </a:r>
          </a:p>
        </p:txBody>
      </p:sp>
      <p:sp>
        <p:nvSpPr>
          <p:cNvPr id="19462" name="テキスト ボックス 3"/>
          <p:cNvSpPr txBox="1">
            <a:spLocks noChangeArrowheads="1"/>
          </p:cNvSpPr>
          <p:nvPr/>
        </p:nvSpPr>
        <p:spPr bwMode="auto">
          <a:xfrm>
            <a:off x="4859338" y="6189663"/>
            <a:ext cx="4081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100 cm radius x 180 cm thick cylinder</a:t>
            </a:r>
            <a:endParaRPr lang="ja-JP" altLang="en-US" sz="2000"/>
          </a:p>
        </p:txBody>
      </p:sp>
      <p:sp>
        <p:nvSpPr>
          <p:cNvPr id="14" name="正方形/長方形 13"/>
          <p:cNvSpPr/>
          <p:nvPr/>
        </p:nvSpPr>
        <p:spPr>
          <a:xfrm>
            <a:off x="527050" y="749300"/>
            <a:ext cx="7512050" cy="5191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946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8977" r="37305" b="9180"/>
          <a:stretch>
            <a:fillRect/>
          </a:stretch>
        </p:blipFill>
        <p:spPr bwMode="auto">
          <a:xfrm>
            <a:off x="4478338" y="2005013"/>
            <a:ext cx="38877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Line 15"/>
          <p:cNvSpPr>
            <a:spLocks noChangeShapeType="1"/>
          </p:cNvSpPr>
          <p:nvPr/>
        </p:nvSpPr>
        <p:spPr bwMode="auto">
          <a:xfrm flipH="1">
            <a:off x="5548313" y="2133600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6" name="Line 15"/>
          <p:cNvSpPr>
            <a:spLocks noChangeShapeType="1"/>
          </p:cNvSpPr>
          <p:nvPr/>
        </p:nvSpPr>
        <p:spPr bwMode="auto">
          <a:xfrm flipH="1">
            <a:off x="5795963" y="2130425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7" name="Line 15"/>
          <p:cNvSpPr>
            <a:spLocks noChangeShapeType="1"/>
          </p:cNvSpPr>
          <p:nvPr/>
        </p:nvSpPr>
        <p:spPr bwMode="auto">
          <a:xfrm flipH="1">
            <a:off x="6051550" y="2130425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 flipH="1">
            <a:off x="6289675" y="2151063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 flipH="1">
            <a:off x="6515100" y="2130425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H="1">
            <a:off x="6751638" y="2130425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6999288" y="2139950"/>
            <a:ext cx="9525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 flipH="1">
            <a:off x="7245350" y="2130425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3" name="Line 15"/>
          <p:cNvSpPr>
            <a:spLocks noChangeShapeType="1"/>
          </p:cNvSpPr>
          <p:nvPr/>
        </p:nvSpPr>
        <p:spPr bwMode="auto">
          <a:xfrm flipH="1">
            <a:off x="7481888" y="2139950"/>
            <a:ext cx="11112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4" name="Line 15"/>
          <p:cNvSpPr>
            <a:spLocks noChangeShapeType="1"/>
          </p:cNvSpPr>
          <p:nvPr/>
        </p:nvSpPr>
        <p:spPr bwMode="auto">
          <a:xfrm flipH="1">
            <a:off x="7718425" y="2151063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5" name="Line 15"/>
          <p:cNvSpPr>
            <a:spLocks noChangeShapeType="1"/>
          </p:cNvSpPr>
          <p:nvPr/>
        </p:nvSpPr>
        <p:spPr bwMode="auto">
          <a:xfrm flipH="1">
            <a:off x="7975600" y="2139950"/>
            <a:ext cx="11113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6" name="正方形/長方形 17"/>
          <p:cNvSpPr>
            <a:spLocks noChangeArrowheads="1"/>
          </p:cNvSpPr>
          <p:nvPr/>
        </p:nvSpPr>
        <p:spPr bwMode="auto">
          <a:xfrm>
            <a:off x="5816600" y="5862638"/>
            <a:ext cx="1985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weight-dose-xz.eps</a:t>
            </a:r>
            <a:endParaRPr lang="ja-JP" altLang="en-US" sz="1800"/>
          </a:p>
        </p:txBody>
      </p:sp>
      <p:sp>
        <p:nvSpPr>
          <p:cNvPr id="19477" name="正方形/長方形 14"/>
          <p:cNvSpPr>
            <a:spLocks noChangeArrowheads="1"/>
          </p:cNvSpPr>
          <p:nvPr/>
        </p:nvSpPr>
        <p:spPr bwMode="auto">
          <a:xfrm>
            <a:off x="658813" y="1395413"/>
            <a:ext cx="539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/>
              <a:t>Execute “WWG.inp” and check geometry.</a:t>
            </a:r>
            <a:endParaRPr lang="ja-JP" altLang="en-US" sz="2000"/>
          </a:p>
        </p:txBody>
      </p:sp>
      <p:sp>
        <p:nvSpPr>
          <p:cNvPr id="19478" name="テキスト ボックス 26"/>
          <p:cNvSpPr txBox="1">
            <a:spLocks noChangeArrowheads="1"/>
          </p:cNvSpPr>
          <p:nvPr/>
        </p:nvSpPr>
        <p:spPr bwMode="auto">
          <a:xfrm>
            <a:off x="544513" y="2276475"/>
            <a:ext cx="13001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WWG.inp</a:t>
            </a:r>
            <a:endParaRPr lang="ja-JP" altLang="en-US" sz="1800"/>
          </a:p>
        </p:txBody>
      </p:sp>
      <p:sp>
        <p:nvSpPr>
          <p:cNvPr id="19479" name="正方形/長方形 23"/>
          <p:cNvSpPr>
            <a:spLocks noChangeArrowheads="1"/>
          </p:cNvSpPr>
          <p:nvPr/>
        </p:nvSpPr>
        <p:spPr bwMode="auto">
          <a:xfrm>
            <a:off x="265113" y="5662613"/>
            <a:ext cx="3802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Weight window region is divided by region defined in [cell]section.</a:t>
            </a:r>
          </a:p>
        </p:txBody>
      </p:sp>
      <p:sp>
        <p:nvSpPr>
          <p:cNvPr id="19480" name="正方形/長方形 4"/>
          <p:cNvSpPr>
            <a:spLocks noChangeArrowheads="1"/>
          </p:cNvSpPr>
          <p:nvPr/>
        </p:nvSpPr>
        <p:spPr bwMode="auto">
          <a:xfrm>
            <a:off x="533400" y="2749550"/>
            <a:ext cx="2663825" cy="258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 T - WWG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mesh = reg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reg  = {1-12}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e-type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   ne = 2    $ 2 energy bin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 0    0.01   1e5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axis   =  wwg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file  =  WWG.out</a:t>
            </a:r>
            <a:endParaRPr lang="ja-JP" alt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77788" y="-76200"/>
            <a:ext cx="9174162" cy="461963"/>
          </a:xfrm>
        </p:spPr>
        <p:txBody>
          <a:bodyPr/>
          <a:lstStyle/>
          <a:p>
            <a:r>
              <a:rPr lang="en-US" altLang="ja-JP" sz="2000"/>
              <a:t>Particle transport calculation with region mesh in T-WWG</a:t>
            </a:r>
            <a:endParaRPr lang="ja-JP" altLang="en-US" sz="2000"/>
          </a:p>
        </p:txBody>
      </p:sp>
      <p:sp>
        <p:nvSpPr>
          <p:cNvPr id="2048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985000" y="65246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A0A3D6-EE49-4A0E-A051-5E79C9FE6E08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0484" name="正方形/長方形 14"/>
          <p:cNvSpPr>
            <a:spLocks noChangeArrowheads="1"/>
          </p:cNvSpPr>
          <p:nvPr/>
        </p:nvSpPr>
        <p:spPr bwMode="auto">
          <a:xfrm>
            <a:off x="173038" y="477838"/>
            <a:ext cx="8999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1800"/>
              <a:t>Let’s execute 1</a:t>
            </a:r>
            <a:r>
              <a:rPr lang="en-US" altLang="ja-JP" sz="1800" baseline="30000"/>
              <a:t>st</a:t>
            </a:r>
            <a:r>
              <a:rPr lang="en-US" altLang="ja-JP" sz="1800"/>
              <a:t> particle transport calculation and check trajectory of neutrons and initial values of the weight window.</a:t>
            </a:r>
            <a:endParaRPr lang="ja-JP" altLang="en-US" sz="1800"/>
          </a:p>
        </p:txBody>
      </p:sp>
      <p:sp>
        <p:nvSpPr>
          <p:cNvPr id="20485" name="正方形/長方形 6"/>
          <p:cNvSpPr>
            <a:spLocks noChangeArrowheads="1"/>
          </p:cNvSpPr>
          <p:nvPr/>
        </p:nvSpPr>
        <p:spPr bwMode="auto">
          <a:xfrm>
            <a:off x="193675" y="1762125"/>
            <a:ext cx="4810125" cy="5018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[ Weight Window ]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ja-JP" sz="1600"/>
              <a:t> mesh =  reg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set:  c71[0.0]  c72[c71+</a:t>
            </a:r>
            <a:r>
              <a:rPr lang="en-US" altLang="ja-JP" sz="1600">
                <a:solidFill>
                  <a:srgbClr val="0000FF"/>
                </a:solidFill>
              </a:rPr>
              <a:t>6.18192E-08</a:t>
            </a:r>
            <a:r>
              <a:rPr lang="en-US" altLang="ja-JP" sz="1600"/>
              <a:t>]  c73[</a:t>
            </a:r>
            <a:r>
              <a:rPr lang="en-US" altLang="ja-JP" sz="1600">
                <a:solidFill>
                  <a:srgbClr val="FF0000"/>
                </a:solidFill>
              </a:rPr>
              <a:t>4.05443E-05</a:t>
            </a:r>
            <a:r>
              <a:rPr lang="en-US" altLang="ja-JP" sz="1600"/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set:  c74[0.0]  c75[c74+</a:t>
            </a:r>
            <a:r>
              <a:rPr lang="en-US" altLang="ja-JP" sz="1600">
                <a:solidFill>
                  <a:srgbClr val="0000FF"/>
                </a:solidFill>
              </a:rPr>
              <a:t>3.62115E-08</a:t>
            </a:r>
            <a:r>
              <a:rPr lang="en-US" altLang="ja-JP" sz="1600"/>
              <a:t>]  c76[</a:t>
            </a:r>
            <a:r>
              <a:rPr lang="en-US" altLang="ja-JP" sz="1600">
                <a:solidFill>
                  <a:srgbClr val="FF0000"/>
                </a:solidFill>
              </a:rPr>
              <a:t>4.92671E-05</a:t>
            </a:r>
            <a:r>
              <a:rPr lang="en-US" altLang="ja-JP" sz="1600"/>
              <a:t>]   part = neutron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 eng = 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      1.00000E-02   1.00000E+05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reg          ww1                    ww2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</a:t>
            </a:r>
            <a:r>
              <a:rPr lang="ja-JP" altLang="en-US" sz="1600"/>
              <a:t>  </a:t>
            </a:r>
            <a:r>
              <a:rPr lang="en-US" altLang="ja-JP" sz="1600"/>
              <a:t>1   (2.82289E-05+c71)/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</a:t>
            </a:r>
            <a:r>
              <a:rPr lang="en-US" altLang="ja-JP" sz="1600">
                <a:solidFill>
                  <a:srgbClr val="FF0000"/>
                </a:solidFill>
              </a:rPr>
              <a:t>4.92671E-05+c74</a:t>
            </a:r>
            <a:r>
              <a:rPr lang="en-US" altLang="ja-JP" sz="1600"/>
              <a:t>)/</a:t>
            </a:r>
            <a:r>
              <a:rPr lang="en-US" altLang="ja-JP" sz="1600">
                <a:solidFill>
                  <a:srgbClr val="FF0000"/>
                </a:solidFill>
              </a:rPr>
              <a:t>c76</a:t>
            </a:r>
            <a:r>
              <a:rPr lang="en-US" altLang="ja-JP" sz="16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2   (</a:t>
            </a:r>
            <a:r>
              <a:rPr lang="en-US" altLang="ja-JP" sz="1600">
                <a:solidFill>
                  <a:srgbClr val="FF0000"/>
                </a:solidFill>
              </a:rPr>
              <a:t>4.05443E-05+c71</a:t>
            </a:r>
            <a:r>
              <a:rPr lang="en-US" altLang="ja-JP" sz="1600"/>
              <a:t>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(3.19182E-05+c74)/</a:t>
            </a:r>
            <a:r>
              <a:rPr lang="en-US" altLang="ja-JP" sz="1600">
                <a:solidFill>
                  <a:srgbClr val="FF0000"/>
                </a:solidFill>
              </a:rPr>
              <a:t>c76</a:t>
            </a:r>
            <a:r>
              <a:rPr lang="en-US" altLang="ja-JP" sz="16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3   (2.62727E-05+c71)/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(1.44445E-05+c74)/</a:t>
            </a:r>
            <a:r>
              <a:rPr lang="en-US" altLang="ja-JP" sz="1600">
                <a:solidFill>
                  <a:srgbClr val="FF0000"/>
                </a:solidFill>
              </a:rPr>
              <a:t>c76</a:t>
            </a:r>
            <a:r>
              <a:rPr lang="en-US" altLang="ja-JP" sz="16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4   (1.57704E-05+c71)/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(5.69405E-06+c74)/</a:t>
            </a:r>
            <a:r>
              <a:rPr lang="en-US" altLang="ja-JP" sz="1600">
                <a:solidFill>
                  <a:srgbClr val="FF0000"/>
                </a:solidFill>
              </a:rPr>
              <a:t>c76</a:t>
            </a:r>
            <a:r>
              <a:rPr lang="en-US" altLang="ja-JP" sz="16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5   (7.57407E-06+c71)/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(1.90163E-06+c74)/</a:t>
            </a:r>
            <a:r>
              <a:rPr lang="en-US" altLang="ja-JP" sz="1600">
                <a:solidFill>
                  <a:srgbClr val="FF0000"/>
                </a:solidFill>
              </a:rPr>
              <a:t>c76</a:t>
            </a:r>
            <a:r>
              <a:rPr lang="en-US" altLang="ja-JP" sz="16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6   (2.19087E-06+c71)/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(4.12666E-07+c74)/</a:t>
            </a:r>
            <a:r>
              <a:rPr lang="en-US" altLang="ja-JP" sz="1600">
                <a:solidFill>
                  <a:srgbClr val="FF0000"/>
                </a:solidFill>
              </a:rPr>
              <a:t>c76</a:t>
            </a:r>
            <a:r>
              <a:rPr lang="en-US" altLang="ja-JP" sz="16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7   (7.66554E-07+c71)/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(2.08198E-07+c74)/</a:t>
            </a:r>
            <a:r>
              <a:rPr lang="en-US" altLang="ja-JP" sz="1600">
                <a:solidFill>
                  <a:srgbClr val="FF0000"/>
                </a:solidFill>
              </a:rPr>
              <a:t>c76</a:t>
            </a:r>
            <a:r>
              <a:rPr lang="en-US" altLang="ja-JP" sz="16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8   (3.21984E-07+c71)/</a:t>
            </a:r>
            <a:r>
              <a:rPr lang="en-US" altLang="ja-JP" sz="1600">
                <a:solidFill>
                  <a:srgbClr val="FF0000"/>
                </a:solidFill>
              </a:rPr>
              <a:t>c73 </a:t>
            </a:r>
            <a:r>
              <a:rPr lang="en-US" altLang="ja-JP" sz="1600"/>
              <a:t> (</a:t>
            </a:r>
            <a:r>
              <a:rPr lang="en-US" altLang="ja-JP" sz="1600">
                <a:solidFill>
                  <a:srgbClr val="0000FF"/>
                </a:solidFill>
              </a:rPr>
              <a:t>3.62115E-08</a:t>
            </a:r>
            <a:r>
              <a:rPr lang="en-US" altLang="ja-JP" sz="1600"/>
              <a:t>+c74)/</a:t>
            </a:r>
            <a:r>
              <a:rPr lang="en-US" altLang="ja-JP" sz="1600">
                <a:solidFill>
                  <a:srgbClr val="FF0000"/>
                </a:solidFill>
              </a:rPr>
              <a:t>c76</a:t>
            </a:r>
            <a:r>
              <a:rPr lang="en-US" altLang="ja-JP" sz="16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9   (8.12275E-08+c71)/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(0.00000E+00+</a:t>
            </a:r>
            <a:r>
              <a:rPr lang="en-US" altLang="ja-JP" sz="1600">
                <a:solidFill>
                  <a:srgbClr val="0000FF"/>
                </a:solidFill>
              </a:rPr>
              <a:t>c75</a:t>
            </a:r>
            <a:r>
              <a:rPr lang="en-US" altLang="ja-JP" sz="1600"/>
              <a:t>)/</a:t>
            </a:r>
            <a:r>
              <a:rPr lang="en-US" altLang="ja-JP" sz="1600">
                <a:solidFill>
                  <a:srgbClr val="FF0000"/>
                </a:solidFill>
              </a:rPr>
              <a:t>c76</a:t>
            </a:r>
            <a:r>
              <a:rPr lang="en-US" altLang="ja-JP" sz="16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10  (</a:t>
            </a:r>
            <a:r>
              <a:rPr lang="en-US" altLang="ja-JP" sz="1600">
                <a:solidFill>
                  <a:srgbClr val="0000FF"/>
                </a:solidFill>
              </a:rPr>
              <a:t>6.18192E-08</a:t>
            </a:r>
            <a:r>
              <a:rPr lang="en-US" altLang="ja-JP" sz="1600"/>
              <a:t>+c71)/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(0.00000E+00+</a:t>
            </a:r>
            <a:r>
              <a:rPr lang="en-US" altLang="ja-JP" sz="1600">
                <a:solidFill>
                  <a:srgbClr val="0000FF"/>
                </a:solidFill>
              </a:rPr>
              <a:t>c75</a:t>
            </a:r>
            <a:r>
              <a:rPr lang="en-US" altLang="ja-JP" sz="1600"/>
              <a:t>)/</a:t>
            </a:r>
            <a:r>
              <a:rPr lang="en-US" altLang="ja-JP" sz="1600">
                <a:solidFill>
                  <a:srgbClr val="FF0000"/>
                </a:solidFill>
              </a:rPr>
              <a:t>c76 </a:t>
            </a:r>
            <a:r>
              <a:rPr lang="en-US" altLang="ja-JP" sz="1600"/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11  (0.00000E+00+</a:t>
            </a:r>
            <a:r>
              <a:rPr lang="en-US" altLang="ja-JP" sz="1600">
                <a:solidFill>
                  <a:srgbClr val="0000FF"/>
                </a:solidFill>
              </a:rPr>
              <a:t>c72</a:t>
            </a:r>
            <a:r>
              <a:rPr lang="en-US" altLang="ja-JP" sz="1600"/>
              <a:t>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(0.00000E+00+</a:t>
            </a:r>
            <a:r>
              <a:rPr lang="en-US" altLang="ja-JP" sz="1600">
                <a:solidFill>
                  <a:srgbClr val="0000FF"/>
                </a:solidFill>
              </a:rPr>
              <a:t>c75</a:t>
            </a:r>
            <a:r>
              <a:rPr lang="en-US" altLang="ja-JP" sz="1600"/>
              <a:t>)/</a:t>
            </a:r>
            <a:r>
              <a:rPr lang="en-US" altLang="ja-JP" sz="1600">
                <a:solidFill>
                  <a:srgbClr val="FF0000"/>
                </a:solidFill>
              </a:rPr>
              <a:t>c76</a:t>
            </a:r>
            <a:r>
              <a:rPr lang="en-US" altLang="ja-JP" sz="16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   12  (0.00000E+00+</a:t>
            </a:r>
            <a:r>
              <a:rPr lang="en-US" altLang="ja-JP" sz="1600">
                <a:solidFill>
                  <a:srgbClr val="0000FF"/>
                </a:solidFill>
              </a:rPr>
              <a:t>c72</a:t>
            </a:r>
            <a:r>
              <a:rPr lang="en-US" altLang="ja-JP" sz="1600"/>
              <a:t>)/</a:t>
            </a:r>
            <a:r>
              <a:rPr lang="en-US" altLang="ja-JP" sz="1600">
                <a:solidFill>
                  <a:srgbClr val="FF0000"/>
                </a:solidFill>
              </a:rPr>
              <a:t>c73</a:t>
            </a:r>
            <a:r>
              <a:rPr lang="en-US" altLang="ja-JP" sz="1600"/>
              <a:t>  (0.00000E+00+</a:t>
            </a:r>
            <a:r>
              <a:rPr lang="en-US" altLang="ja-JP" sz="1600">
                <a:solidFill>
                  <a:srgbClr val="0000FF"/>
                </a:solidFill>
              </a:rPr>
              <a:t>c75</a:t>
            </a:r>
            <a:r>
              <a:rPr lang="en-US" altLang="ja-JP" sz="1600"/>
              <a:t>)/</a:t>
            </a:r>
            <a:r>
              <a:rPr lang="en-US" altLang="ja-JP" sz="1600">
                <a:solidFill>
                  <a:srgbClr val="FF0000"/>
                </a:solidFill>
              </a:rPr>
              <a:t>c76 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01613" y="3492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0487" name="正方形/長方形 14"/>
          <p:cNvSpPr>
            <a:spLocks noChangeArrowheads="1"/>
          </p:cNvSpPr>
          <p:nvPr/>
        </p:nvSpPr>
        <p:spPr bwMode="auto">
          <a:xfrm>
            <a:off x="5126038" y="5908675"/>
            <a:ext cx="3838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WWG gives minimum value in the cell where flux is zero.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20488" name="テキスト ボックス 26"/>
          <p:cNvSpPr txBox="1">
            <a:spLocks noChangeArrowheads="1"/>
          </p:cNvSpPr>
          <p:nvPr/>
        </p:nvSpPr>
        <p:spPr bwMode="auto">
          <a:xfrm>
            <a:off x="179388" y="1322388"/>
            <a:ext cx="11509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WWG.out</a:t>
            </a:r>
            <a:endParaRPr lang="ja-JP" altLang="en-US" sz="1800"/>
          </a:p>
        </p:txBody>
      </p:sp>
      <p:sp>
        <p:nvSpPr>
          <p:cNvPr id="20489" name="正方形/長方形 1"/>
          <p:cNvSpPr>
            <a:spLocks noChangeArrowheads="1"/>
          </p:cNvSpPr>
          <p:nvPr/>
        </p:nvSpPr>
        <p:spPr bwMode="auto">
          <a:xfrm>
            <a:off x="1338263" y="1435100"/>
            <a:ext cx="345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Initial values of the weight window</a:t>
            </a:r>
            <a:endParaRPr lang="ja-JP" altLang="en-US" sz="1800"/>
          </a:p>
        </p:txBody>
      </p:sp>
      <p:sp>
        <p:nvSpPr>
          <p:cNvPr id="17" name="正方形/長方形 16"/>
          <p:cNvSpPr/>
          <p:nvPr/>
        </p:nvSpPr>
        <p:spPr>
          <a:xfrm>
            <a:off x="204788" y="512763"/>
            <a:ext cx="8739187" cy="5905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491" name="正方形/長方形 2"/>
          <p:cNvSpPr>
            <a:spLocks noChangeArrowheads="1"/>
          </p:cNvSpPr>
          <p:nvPr/>
        </p:nvSpPr>
        <p:spPr bwMode="auto">
          <a:xfrm>
            <a:off x="5718175" y="4856163"/>
            <a:ext cx="242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pic>
        <p:nvPicPr>
          <p:cNvPr id="20492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19495" r="31149" b="8794"/>
          <a:stretch>
            <a:fillRect/>
          </a:stretch>
        </p:blipFill>
        <p:spPr bwMode="auto">
          <a:xfrm>
            <a:off x="5267325" y="1803400"/>
            <a:ext cx="34353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正方形/長方形 15"/>
          <p:cNvSpPr>
            <a:spLocks noChangeArrowheads="1"/>
          </p:cNvSpPr>
          <p:nvPr/>
        </p:nvSpPr>
        <p:spPr bwMode="auto">
          <a:xfrm>
            <a:off x="5654675" y="5219700"/>
            <a:ext cx="2452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Without weight window</a:t>
            </a:r>
            <a:endParaRPr lang="ja-JP" altLang="en-US" sz="1800"/>
          </a:p>
        </p:txBody>
      </p:sp>
      <p:sp>
        <p:nvSpPr>
          <p:cNvPr id="20494" name="正方形/長方形 14"/>
          <p:cNvSpPr>
            <a:spLocks noChangeArrowheads="1"/>
          </p:cNvSpPr>
          <p:nvPr/>
        </p:nvSpPr>
        <p:spPr bwMode="auto">
          <a:xfrm>
            <a:off x="1760538" y="1122363"/>
            <a:ext cx="5103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/>
              <a:t>Execute PHITS with icntl=0</a:t>
            </a:r>
            <a:endParaRPr lang="ja-JP" altLang="en-US" sz="2000"/>
          </a:p>
        </p:txBody>
      </p:sp>
      <p:sp>
        <p:nvSpPr>
          <p:cNvPr id="20495" name="正方形/長方形 14"/>
          <p:cNvSpPr>
            <a:spLocks noChangeArrowheads="1"/>
          </p:cNvSpPr>
          <p:nvPr/>
        </p:nvSpPr>
        <p:spPr bwMode="auto">
          <a:xfrm>
            <a:off x="3521075" y="272573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Maximum flux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20496" name="正方形/長方形 14"/>
          <p:cNvSpPr>
            <a:spLocks noChangeArrowheads="1"/>
          </p:cNvSpPr>
          <p:nvPr/>
        </p:nvSpPr>
        <p:spPr bwMode="auto">
          <a:xfrm>
            <a:off x="1908175" y="2725738"/>
            <a:ext cx="1717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Minimum flux</a:t>
            </a:r>
            <a:endParaRPr lang="ja-JP" altLang="en-US"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Contents of Lecture</a:t>
            </a:r>
            <a:endParaRPr lang="ja-JP" altLang="en-US"/>
          </a:p>
        </p:txBody>
      </p:sp>
      <p:sp>
        <p:nvSpPr>
          <p:cNvPr id="3075" name="テキスト ボックス 3"/>
          <p:cNvSpPr txBox="1">
            <a:spLocks noChangeArrowheads="1"/>
          </p:cNvSpPr>
          <p:nvPr/>
        </p:nvSpPr>
        <p:spPr bwMode="auto">
          <a:xfrm>
            <a:off x="395288" y="2814638"/>
            <a:ext cx="69199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>
                <a:solidFill>
                  <a:srgbClr val="FF0000"/>
                </a:solidFill>
              </a:rPr>
              <a:t>[weight window]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　</a:t>
            </a:r>
            <a:r>
              <a:rPr lang="en-US" altLang="ja-JP" sz="2400">
                <a:solidFill>
                  <a:srgbClr val="FF0000"/>
                </a:solidFill>
              </a:rPr>
              <a:t>Weight windows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400"/>
              <a:t>　</a:t>
            </a:r>
            <a:r>
              <a:rPr lang="en-US" altLang="ja-JP" sz="2400"/>
              <a:t>[weight window generator]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400"/>
              <a:t>   </a:t>
            </a:r>
            <a:r>
              <a:rPr lang="en-US" altLang="ja-JP" sz="2400"/>
              <a:t>Function to automatically generate [weight window]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388" y="12684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3077" name="正方形/長方形 5"/>
          <p:cNvSpPr>
            <a:spLocks noChangeArrowheads="1"/>
          </p:cNvSpPr>
          <p:nvPr/>
        </p:nvSpPr>
        <p:spPr bwMode="auto">
          <a:xfrm>
            <a:off x="323850" y="2381250"/>
            <a:ext cx="489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Neutron deep penetration calculation</a:t>
            </a:r>
            <a:endParaRPr lang="ja-JP" altLang="en-US" sz="2400"/>
          </a:p>
        </p:txBody>
      </p:sp>
      <p:sp>
        <p:nvSpPr>
          <p:cNvPr id="3078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70072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5FEBC6-4311-44F3-A952-3CDF95B45587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-100013" y="-25400"/>
            <a:ext cx="9324976" cy="608013"/>
          </a:xfrm>
        </p:spPr>
        <p:txBody>
          <a:bodyPr/>
          <a:lstStyle/>
          <a:p>
            <a:pPr eaLnBrk="1" hangingPunct="1"/>
            <a:r>
              <a:rPr lang="en-US" altLang="ja-JP" sz="2800"/>
              <a:t>Particle Deep Penetration Calculation with WWG</a:t>
            </a:r>
            <a:endParaRPr lang="ja-JP" altLang="en-US" sz="2800"/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122238" y="52070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1508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90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D1D91E-05B2-4F24-B69E-B47F82AB3149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1509" name="正方形/長方形 1"/>
          <p:cNvSpPr>
            <a:spLocks noChangeArrowheads="1"/>
          </p:cNvSpPr>
          <p:nvPr/>
        </p:nvSpPr>
        <p:spPr bwMode="auto">
          <a:xfrm>
            <a:off x="323850" y="1125538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Method for efficient deep penetration of particles using results of [t-WWG]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21510" name="正方形/長方形 73"/>
          <p:cNvSpPr>
            <a:spLocks noChangeArrowheads="1"/>
          </p:cNvSpPr>
          <p:nvPr/>
        </p:nvSpPr>
        <p:spPr bwMode="auto">
          <a:xfrm>
            <a:off x="327025" y="2371725"/>
            <a:ext cx="806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000"/>
              <a:t>In the 1</a:t>
            </a:r>
            <a:r>
              <a:rPr lang="en-US" altLang="ja-JP" sz="2000" baseline="30000"/>
              <a:t>st</a:t>
            </a:r>
            <a:r>
              <a:rPr lang="en-US" altLang="ja-JP" sz="2000"/>
              <a:t> transport calculation, the initial weight window is generated by [t-WWG].</a:t>
            </a:r>
            <a:endParaRPr lang="ja-JP" altLang="en-US" sz="2000"/>
          </a:p>
        </p:txBody>
      </p:sp>
      <p:sp>
        <p:nvSpPr>
          <p:cNvPr id="21511" name="正方形/長方形 74"/>
          <p:cNvSpPr>
            <a:spLocks noChangeArrowheads="1"/>
          </p:cNvSpPr>
          <p:nvPr/>
        </p:nvSpPr>
        <p:spPr bwMode="auto">
          <a:xfrm>
            <a:off x="317500" y="3178175"/>
            <a:ext cx="798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000"/>
              <a:t>In the 2</a:t>
            </a:r>
            <a:r>
              <a:rPr lang="en-US" altLang="ja-JP" sz="2000" baseline="30000"/>
              <a:t>nd</a:t>
            </a:r>
            <a:r>
              <a:rPr lang="en-US" altLang="ja-JP" sz="2000"/>
              <a:t>, the weight window is updated by initial values of weight window.</a:t>
            </a:r>
            <a:endParaRPr lang="ja-JP" altLang="en-US" sz="2000"/>
          </a:p>
        </p:txBody>
      </p:sp>
      <p:sp>
        <p:nvSpPr>
          <p:cNvPr id="21512" name="正方形/長方形 77"/>
          <p:cNvSpPr>
            <a:spLocks noChangeArrowheads="1"/>
          </p:cNvSpPr>
          <p:nvPr/>
        </p:nvSpPr>
        <p:spPr bwMode="auto">
          <a:xfrm>
            <a:off x="317500" y="4005263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000"/>
              <a:t>After the 3</a:t>
            </a:r>
            <a:r>
              <a:rPr lang="en-US" altLang="ja-JP" sz="2000" baseline="30000"/>
              <a:t>rd</a:t>
            </a:r>
            <a:r>
              <a:rPr lang="en-US" altLang="ja-JP" sz="2000"/>
              <a:t>, calculations are repeated until particles are transported to depth, and appropriate weight window setting is eventually obtained.</a:t>
            </a:r>
            <a:endParaRPr lang="ja-JP" altLang="en-US" sz="2000"/>
          </a:p>
        </p:txBody>
      </p:sp>
      <p:sp>
        <p:nvSpPr>
          <p:cNvPr id="21513" name="正方形/長方形 9"/>
          <p:cNvSpPr>
            <a:spLocks noChangeArrowheads="1"/>
          </p:cNvSpPr>
          <p:nvPr/>
        </p:nvSpPr>
        <p:spPr bwMode="auto">
          <a:xfrm>
            <a:off x="331788" y="5013325"/>
            <a:ext cx="661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000"/>
              <a:t>　</a:t>
            </a:r>
            <a:r>
              <a:rPr lang="en-US" altLang="ja-JP" sz="2000"/>
              <a:t>After checking the weight window, adjust the total history.</a:t>
            </a:r>
            <a:endParaRPr lang="ja-JP" altLang="en-US" sz="2000"/>
          </a:p>
        </p:txBody>
      </p:sp>
      <p:sp>
        <p:nvSpPr>
          <p:cNvPr id="11" name="正方形/長方形 10"/>
          <p:cNvSpPr/>
          <p:nvPr/>
        </p:nvSpPr>
        <p:spPr>
          <a:xfrm>
            <a:off x="157163" y="2060575"/>
            <a:ext cx="8878887" cy="36718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39688" y="0"/>
            <a:ext cx="8801100" cy="417513"/>
          </a:xfrm>
        </p:spPr>
        <p:txBody>
          <a:bodyPr/>
          <a:lstStyle/>
          <a:p>
            <a:r>
              <a:rPr lang="en-US" altLang="ja-JP" sz="2000"/>
              <a:t>Particle transport calculation with region mesh in T-WWG</a:t>
            </a:r>
            <a:endParaRPr lang="ja-JP" altLang="en-US" sz="2000"/>
          </a:p>
        </p:txBody>
      </p:sp>
      <p:sp>
        <p:nvSpPr>
          <p:cNvPr id="22531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266D3B-A4B3-42B4-8A9B-9F27C0B83EE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2532" name="正方形/長方形 14"/>
          <p:cNvSpPr>
            <a:spLocks noChangeArrowheads="1"/>
          </p:cNvSpPr>
          <p:nvPr/>
        </p:nvSpPr>
        <p:spPr bwMode="auto">
          <a:xfrm>
            <a:off x="649288" y="566738"/>
            <a:ext cx="802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Activate the infl: {WWG.out} in “WWG.inp”, and execute the 2</a:t>
            </a:r>
            <a:r>
              <a:rPr lang="en-US" altLang="ja-JP" sz="2000" baseline="30000"/>
              <a:t>nd</a:t>
            </a:r>
            <a:r>
              <a:rPr lang="en-US" altLang="ja-JP" sz="2000"/>
              <a:t> calculation</a:t>
            </a:r>
            <a:endParaRPr lang="ja-JP" altLang="en-US" sz="200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36525" y="4175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2535" name="正方形/長方形 20"/>
          <p:cNvSpPr>
            <a:spLocks noChangeArrowheads="1"/>
          </p:cNvSpPr>
          <p:nvPr/>
        </p:nvSpPr>
        <p:spPr bwMode="auto">
          <a:xfrm>
            <a:off x="223838" y="1728788"/>
            <a:ext cx="2722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Use the 1</a:t>
            </a:r>
            <a:r>
              <a:rPr lang="en-US" altLang="ja-JP" sz="1800" baseline="30000"/>
              <a:t>st</a:t>
            </a:r>
            <a:r>
              <a:rPr lang="en-US" altLang="ja-JP" sz="1800"/>
              <a:t> weight window</a:t>
            </a:r>
            <a:endParaRPr lang="ja-JP" altLang="en-US" sz="1800"/>
          </a:p>
        </p:txBody>
      </p:sp>
      <p:sp>
        <p:nvSpPr>
          <p:cNvPr id="22536" name="正方形/長方形 16"/>
          <p:cNvSpPr>
            <a:spLocks noChangeArrowheads="1"/>
          </p:cNvSpPr>
          <p:nvPr/>
        </p:nvSpPr>
        <p:spPr bwMode="auto">
          <a:xfrm>
            <a:off x="914400" y="624681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22537" name="正方形/長方形 3"/>
          <p:cNvSpPr>
            <a:spLocks noChangeArrowheads="1"/>
          </p:cNvSpPr>
          <p:nvPr/>
        </p:nvSpPr>
        <p:spPr bwMode="auto">
          <a:xfrm>
            <a:off x="134938" y="2133600"/>
            <a:ext cx="3963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“WWG.out” is updated every execution</a:t>
            </a:r>
            <a:endParaRPr lang="ja-JP" altLang="en-US" sz="1800"/>
          </a:p>
        </p:txBody>
      </p:sp>
      <p:sp>
        <p:nvSpPr>
          <p:cNvPr id="22538" name="正方形/長方形 14"/>
          <p:cNvSpPr>
            <a:spLocks noChangeArrowheads="1"/>
          </p:cNvSpPr>
          <p:nvPr/>
        </p:nvSpPr>
        <p:spPr bwMode="auto">
          <a:xfrm>
            <a:off x="4524375" y="6443663"/>
            <a:ext cx="429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FF"/>
                </a:solidFill>
              </a:rPr>
              <a:t>There is no region with  zero flux.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22539" name="テキスト ボックス 26"/>
          <p:cNvSpPr txBox="1">
            <a:spLocks noChangeArrowheads="1"/>
          </p:cNvSpPr>
          <p:nvPr/>
        </p:nvSpPr>
        <p:spPr bwMode="auto">
          <a:xfrm>
            <a:off x="3006408" y="1109662"/>
            <a:ext cx="11525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WWG.out</a:t>
            </a:r>
            <a:endParaRPr lang="ja-JP" altLang="en-US" sz="1800"/>
          </a:p>
        </p:txBody>
      </p:sp>
      <p:sp>
        <p:nvSpPr>
          <p:cNvPr id="22540" name="正方形/長方形 1"/>
          <p:cNvSpPr>
            <a:spLocks noChangeArrowheads="1"/>
          </p:cNvSpPr>
          <p:nvPr/>
        </p:nvSpPr>
        <p:spPr bwMode="auto">
          <a:xfrm>
            <a:off x="4195763" y="1109662"/>
            <a:ext cx="495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The weight window obtained by the 2</a:t>
            </a:r>
            <a:r>
              <a:rPr lang="en-US" altLang="ja-JP" sz="1800" baseline="30000" dirty="0"/>
              <a:t>nd</a:t>
            </a:r>
            <a:r>
              <a:rPr lang="en-US" altLang="ja-JP" sz="1800" dirty="0"/>
              <a:t> calculation</a:t>
            </a:r>
            <a:endParaRPr lang="ja-JP" altLang="en-US" sz="1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23838" y="555625"/>
            <a:ext cx="8616950" cy="4476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254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20020" r="31149" b="8623"/>
          <a:stretch>
            <a:fillRect/>
          </a:stretch>
        </p:blipFill>
        <p:spPr bwMode="auto">
          <a:xfrm>
            <a:off x="38100" y="2595563"/>
            <a:ext cx="39973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6"/>
          <p:cNvSpPr>
            <a:spLocks noChangeArrowheads="1"/>
          </p:cNvSpPr>
          <p:nvPr/>
        </p:nvSpPr>
        <p:spPr bwMode="auto">
          <a:xfrm>
            <a:off x="4231481" y="1448594"/>
            <a:ext cx="4881562" cy="501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[ Weight Window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mesh =  </a:t>
            </a:r>
            <a:r>
              <a:rPr lang="en-US" altLang="ja-JP" sz="1600" dirty="0" err="1"/>
              <a:t>reg</a:t>
            </a:r>
            <a:r>
              <a:rPr lang="en-US" altLang="ja-JP" sz="1600" dirty="0"/>
              <a:t>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set:  c71[0.0]  c72[c71+3.70089E-09]  c73[4.09008E-05]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set:  c74[0.0]  c75[c74+5.12459E-10]  c76[5.14770E-05]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part = neutron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 </a:t>
            </a:r>
            <a:r>
              <a:rPr lang="en-US" altLang="ja-JP" sz="1600" dirty="0" err="1"/>
              <a:t>eng</a:t>
            </a:r>
            <a:r>
              <a:rPr lang="en-US" altLang="ja-JP" sz="1600" dirty="0"/>
              <a:t> = 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      1.00000E-02   1.00000E+05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</a:t>
            </a:r>
            <a:r>
              <a:rPr lang="en-US" altLang="ja-JP" sz="1600" dirty="0" err="1"/>
              <a:t>reg</a:t>
            </a:r>
            <a:r>
              <a:rPr lang="en-US" altLang="ja-JP" sz="1600" dirty="0"/>
              <a:t>          ww1                    ww2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   (2.71604E-05+c71)/c73  (5.14770E-05+c74)/c76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2   (4.09008E-05+c71)/c73  (3.17957E-05+c74)/c76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3   (3.21450E-05+c71)/c73  (1.52164E-05+c74)/c76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4   (1.67049E-05+c71)/c73  (5.81886E-06+c74)/c76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5   (6.86253E-06+c71)/c73  (2.09567E-06+c74)/c76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6   (2.56029E-06+c71)/c73  (7.57085E-07+c74)/c76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7   (8.47601E-07+c71)/c73  (2.57661E-07+c74)/c76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8   (3.49091E-07+c71)/c73  (7.76580E-08+c74)/c76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9   (1.36336E-07+c71)/c73  (2.05946E-08+c74)/c76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10  (3.84463E-08+c71)/c73  (4.81371E-09+c74)/c76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11  (1.23612E-08+c71)/c73  (1.42294E-09+c74)/c76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12  (3.70089E-09+c71)/c73  (5.12459E-10+c74)/c76 </a:t>
            </a:r>
            <a:endParaRPr lang="ja-JP" alt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88900" y="9525"/>
            <a:ext cx="8801100" cy="508000"/>
          </a:xfrm>
        </p:spPr>
        <p:txBody>
          <a:bodyPr/>
          <a:lstStyle/>
          <a:p>
            <a:r>
              <a:rPr lang="en-US" altLang="ja-JP" sz="2000"/>
              <a:t>Particle transport calculation with region mesh in T-WWG</a:t>
            </a:r>
            <a:endParaRPr lang="ja-JP" altLang="en-US" sz="2000"/>
          </a:p>
        </p:txBody>
      </p:sp>
      <p:sp>
        <p:nvSpPr>
          <p:cNvPr id="2355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69C825-0496-43F3-B612-944289A818CC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3556" name="正方形/長方形 14"/>
          <p:cNvSpPr>
            <a:spLocks noChangeArrowheads="1"/>
          </p:cNvSpPr>
          <p:nvPr/>
        </p:nvSpPr>
        <p:spPr bwMode="auto">
          <a:xfrm>
            <a:off x="319088" y="641350"/>
            <a:ext cx="892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/>
              <a:t>Let’s execute 3</a:t>
            </a:r>
            <a:r>
              <a:rPr lang="en-US" altLang="ja-JP" sz="2000" baseline="30000"/>
              <a:t>rd</a:t>
            </a:r>
            <a:r>
              <a:rPr lang="en-US" altLang="ja-JP" sz="2000"/>
              <a:t> calculation and check distribution in depth and radial directions.</a:t>
            </a:r>
            <a:endParaRPr lang="ja-JP" altLang="en-US" sz="200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88900" y="4762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3558" name="正方形/長方形 20"/>
          <p:cNvSpPr>
            <a:spLocks noChangeArrowheads="1"/>
          </p:cNvSpPr>
          <p:nvPr/>
        </p:nvSpPr>
        <p:spPr bwMode="auto">
          <a:xfrm>
            <a:off x="1631950" y="5994400"/>
            <a:ext cx="5221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As the same weight window is used in each cell,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transverse flux distribution is inhomogeneous.</a:t>
            </a:r>
          </a:p>
        </p:txBody>
      </p:sp>
      <p:sp>
        <p:nvSpPr>
          <p:cNvPr id="23559" name="正方形/長方形 19"/>
          <p:cNvSpPr>
            <a:spLocks noChangeArrowheads="1"/>
          </p:cNvSpPr>
          <p:nvPr/>
        </p:nvSpPr>
        <p:spPr bwMode="auto">
          <a:xfrm>
            <a:off x="1395413" y="5445125"/>
            <a:ext cx="2354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16" name="正方形/長方形 15"/>
          <p:cNvSpPr/>
          <p:nvPr/>
        </p:nvSpPr>
        <p:spPr>
          <a:xfrm>
            <a:off x="188913" y="596900"/>
            <a:ext cx="8616950" cy="4476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561" name="正方形/長方形 20"/>
          <p:cNvSpPr>
            <a:spLocks noChangeArrowheads="1"/>
          </p:cNvSpPr>
          <p:nvPr/>
        </p:nvSpPr>
        <p:spPr bwMode="auto">
          <a:xfrm>
            <a:off x="5580063" y="4491038"/>
            <a:ext cx="2097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weight-dose-reg.eps</a:t>
            </a:r>
            <a:endParaRPr lang="ja-JP" altLang="en-US" sz="1800"/>
          </a:p>
        </p:txBody>
      </p:sp>
      <p:pic>
        <p:nvPicPr>
          <p:cNvPr id="23562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9543" r="30661" b="9030"/>
          <a:stretch>
            <a:fillRect/>
          </a:stretch>
        </p:blipFill>
        <p:spPr bwMode="auto">
          <a:xfrm>
            <a:off x="417513" y="2047875"/>
            <a:ext cx="393065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19905" r="16827" b="8658"/>
          <a:stretch>
            <a:fillRect/>
          </a:stretch>
        </p:blipFill>
        <p:spPr bwMode="auto">
          <a:xfrm>
            <a:off x="4781550" y="1743075"/>
            <a:ext cx="40243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正方形/長方形 23"/>
          <p:cNvSpPr>
            <a:spLocks noChangeArrowheads="1"/>
          </p:cNvSpPr>
          <p:nvPr/>
        </p:nvSpPr>
        <p:spPr bwMode="auto">
          <a:xfrm>
            <a:off x="396875" y="1176338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Use the 2</a:t>
            </a:r>
            <a:r>
              <a:rPr lang="en-US" altLang="ja-JP" sz="2000" baseline="30000"/>
              <a:t>nd</a:t>
            </a:r>
            <a:r>
              <a:rPr lang="en-US" altLang="ja-JP" sz="2000"/>
              <a:t> weight window.</a:t>
            </a:r>
            <a:r>
              <a:rPr lang="ja-JP" altLang="en-US" sz="2000"/>
              <a:t>　</a:t>
            </a:r>
          </a:p>
        </p:txBody>
      </p:sp>
      <p:sp>
        <p:nvSpPr>
          <p:cNvPr id="23565" name="正方形/長方形 3"/>
          <p:cNvSpPr>
            <a:spLocks noChangeArrowheads="1"/>
          </p:cNvSpPr>
          <p:nvPr/>
        </p:nvSpPr>
        <p:spPr bwMode="auto">
          <a:xfrm>
            <a:off x="296863" y="1576388"/>
            <a:ext cx="436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“WWG.out” is updated every execution.</a:t>
            </a:r>
            <a:endParaRPr lang="ja-JP" altLang="en-US" sz="2000"/>
          </a:p>
        </p:txBody>
      </p:sp>
      <p:sp>
        <p:nvSpPr>
          <p:cNvPr id="23566" name="正方形/長方形 20"/>
          <p:cNvSpPr>
            <a:spLocks noChangeArrowheads="1"/>
          </p:cNvSpPr>
          <p:nvPr/>
        </p:nvSpPr>
        <p:spPr bwMode="auto">
          <a:xfrm>
            <a:off x="4727575" y="4838700"/>
            <a:ext cx="434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Dose reduction rate in concrete</a:t>
            </a:r>
          </a:p>
        </p:txBody>
      </p:sp>
      <p:sp>
        <p:nvSpPr>
          <p:cNvPr id="23567" name="正方形/長方形 20"/>
          <p:cNvSpPr>
            <a:spLocks noChangeArrowheads="1"/>
          </p:cNvSpPr>
          <p:nvPr/>
        </p:nvSpPr>
        <p:spPr bwMode="auto">
          <a:xfrm>
            <a:off x="4470400" y="5183188"/>
            <a:ext cx="4564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/>
              <a:t>＊</a:t>
            </a:r>
            <a:r>
              <a:rPr lang="en-US" altLang="ja-JP" sz="1600"/>
              <a:t>Statistics of photon dose in depth is not enough because WWG is not applied to photons.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77788" y="4763"/>
            <a:ext cx="8801100" cy="508000"/>
          </a:xfrm>
        </p:spPr>
        <p:txBody>
          <a:bodyPr/>
          <a:lstStyle/>
          <a:p>
            <a:r>
              <a:rPr lang="en-US" altLang="ja-JP" sz="2800"/>
              <a:t>Divide weight window region with xyz mesh</a:t>
            </a:r>
            <a:endParaRPr lang="ja-JP" altLang="en-US" sz="2800"/>
          </a:p>
        </p:txBody>
      </p:sp>
      <p:sp>
        <p:nvSpPr>
          <p:cNvPr id="24579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9D23ED-8ADE-4CCB-98EA-F388AC2A6732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4889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4581" name="正方形/長方形 18"/>
          <p:cNvSpPr>
            <a:spLocks noChangeArrowheads="1"/>
          </p:cNvSpPr>
          <p:nvPr/>
        </p:nvSpPr>
        <p:spPr bwMode="auto">
          <a:xfrm>
            <a:off x="820738" y="1973263"/>
            <a:ext cx="1873250" cy="421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 T - WWG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mesh = xyz</a:t>
            </a:r>
            <a:r>
              <a:rPr lang="en-US" altLang="ja-JP" sz="1800">
                <a:solidFill>
                  <a:srgbClr val="0000FF"/>
                </a:solidFill>
              </a:rPr>
              <a:t> </a:t>
            </a:r>
            <a:r>
              <a:rPr lang="en-US" altLang="ja-JP" sz="1800"/>
              <a:t>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ja-JP" sz="1800"/>
              <a:t>x-type = 2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xmin = -100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xmax = 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nx =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y-type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ymin = -100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ymax = 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ny =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z-type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zmin =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zmax =  180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nz = 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…</a:t>
            </a:r>
          </a:p>
        </p:txBody>
      </p:sp>
      <p:sp>
        <p:nvSpPr>
          <p:cNvPr id="24582" name="テキスト ボックス 26"/>
          <p:cNvSpPr txBox="1">
            <a:spLocks noChangeArrowheads="1"/>
          </p:cNvSpPr>
          <p:nvPr/>
        </p:nvSpPr>
        <p:spPr bwMode="auto">
          <a:xfrm>
            <a:off x="820738" y="1541463"/>
            <a:ext cx="13001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WWG2.inp</a:t>
            </a:r>
            <a:endParaRPr lang="ja-JP" altLang="en-US" sz="1800"/>
          </a:p>
        </p:txBody>
      </p:sp>
      <p:pic>
        <p:nvPicPr>
          <p:cNvPr id="2458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8977" r="37305" b="9180"/>
          <a:stretch>
            <a:fillRect/>
          </a:stretch>
        </p:blipFill>
        <p:spPr bwMode="auto">
          <a:xfrm>
            <a:off x="3779838" y="1862138"/>
            <a:ext cx="3887787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Line 15"/>
          <p:cNvSpPr>
            <a:spLocks noChangeShapeType="1"/>
          </p:cNvSpPr>
          <p:nvPr/>
        </p:nvSpPr>
        <p:spPr bwMode="auto">
          <a:xfrm flipV="1">
            <a:off x="4595813" y="261461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5" name="Line 15"/>
          <p:cNvSpPr>
            <a:spLocks noChangeShapeType="1"/>
          </p:cNvSpPr>
          <p:nvPr/>
        </p:nvSpPr>
        <p:spPr bwMode="auto">
          <a:xfrm flipH="1">
            <a:off x="4849813" y="1992313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6" name="正方形/長方形 23"/>
          <p:cNvSpPr>
            <a:spLocks noChangeArrowheads="1"/>
          </p:cNvSpPr>
          <p:nvPr/>
        </p:nvSpPr>
        <p:spPr bwMode="auto">
          <a:xfrm>
            <a:off x="792163" y="6130925"/>
            <a:ext cx="8296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x,y: devide WWG region (-100 – 100 cm) into 5 layers at intervals of 40 cm</a:t>
            </a:r>
            <a:r>
              <a:rPr lang="ja-JP" altLang="en-US" sz="2000"/>
              <a:t> 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z: devide WWG region (0 – 180 cm) into 12 layers at intervals of 15 cm</a:t>
            </a:r>
            <a:r>
              <a:rPr lang="ja-JP" altLang="en-US" sz="2000"/>
              <a:t> </a:t>
            </a:r>
            <a:endParaRPr lang="en-US" altLang="ja-JP" sz="2000"/>
          </a:p>
        </p:txBody>
      </p:sp>
      <p:sp>
        <p:nvSpPr>
          <p:cNvPr id="25" name="正方形/長方形 24"/>
          <p:cNvSpPr/>
          <p:nvPr/>
        </p:nvSpPr>
        <p:spPr>
          <a:xfrm>
            <a:off x="527050" y="687388"/>
            <a:ext cx="7512050" cy="6842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88" name="正方形/長方形 14"/>
          <p:cNvSpPr>
            <a:spLocks noChangeArrowheads="1"/>
          </p:cNvSpPr>
          <p:nvPr/>
        </p:nvSpPr>
        <p:spPr bwMode="auto">
          <a:xfrm>
            <a:off x="777875" y="8255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/>
              <a:t>xyz mesh is also available for [T-WWG] in WWG2.inp</a:t>
            </a:r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>
            <a:off x="5097463" y="19891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 flipH="1">
            <a:off x="5353050" y="19891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5591175" y="2009775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2" name="Line 15"/>
          <p:cNvSpPr>
            <a:spLocks noChangeShapeType="1"/>
          </p:cNvSpPr>
          <p:nvPr/>
        </p:nvSpPr>
        <p:spPr bwMode="auto">
          <a:xfrm flipH="1">
            <a:off x="5816600" y="19891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 flipH="1">
            <a:off x="6053138" y="19891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4" name="Line 15"/>
          <p:cNvSpPr>
            <a:spLocks noChangeShapeType="1"/>
          </p:cNvSpPr>
          <p:nvPr/>
        </p:nvSpPr>
        <p:spPr bwMode="auto">
          <a:xfrm flipH="1">
            <a:off x="6300788" y="1998663"/>
            <a:ext cx="9525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5" name="Line 15"/>
          <p:cNvSpPr>
            <a:spLocks noChangeShapeType="1"/>
          </p:cNvSpPr>
          <p:nvPr/>
        </p:nvSpPr>
        <p:spPr bwMode="auto">
          <a:xfrm flipH="1">
            <a:off x="6546850" y="19891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6" name="Line 15"/>
          <p:cNvSpPr>
            <a:spLocks noChangeShapeType="1"/>
          </p:cNvSpPr>
          <p:nvPr/>
        </p:nvSpPr>
        <p:spPr bwMode="auto">
          <a:xfrm flipH="1">
            <a:off x="6783388" y="1998663"/>
            <a:ext cx="11112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7" name="Line 15"/>
          <p:cNvSpPr>
            <a:spLocks noChangeShapeType="1"/>
          </p:cNvSpPr>
          <p:nvPr/>
        </p:nvSpPr>
        <p:spPr bwMode="auto">
          <a:xfrm flipH="1">
            <a:off x="7019925" y="2009775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8" name="Line 15"/>
          <p:cNvSpPr>
            <a:spLocks noChangeShapeType="1"/>
          </p:cNvSpPr>
          <p:nvPr/>
        </p:nvSpPr>
        <p:spPr bwMode="auto">
          <a:xfrm flipH="1">
            <a:off x="7277100" y="1998663"/>
            <a:ext cx="11113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9" name="Line 15"/>
          <p:cNvSpPr>
            <a:spLocks noChangeShapeType="1"/>
          </p:cNvSpPr>
          <p:nvPr/>
        </p:nvSpPr>
        <p:spPr bwMode="auto">
          <a:xfrm flipV="1">
            <a:off x="4613275" y="3262313"/>
            <a:ext cx="2908300" cy="31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600" name="Line 15"/>
          <p:cNvSpPr>
            <a:spLocks noChangeShapeType="1"/>
          </p:cNvSpPr>
          <p:nvPr/>
        </p:nvSpPr>
        <p:spPr bwMode="auto">
          <a:xfrm flipV="1">
            <a:off x="4595813" y="3900488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601" name="Line 15"/>
          <p:cNvSpPr>
            <a:spLocks noChangeShapeType="1"/>
          </p:cNvSpPr>
          <p:nvPr/>
        </p:nvSpPr>
        <p:spPr bwMode="auto">
          <a:xfrm flipV="1">
            <a:off x="4603750" y="453866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右矢印 17">
            <a:extLst>
              <a:ext uri="{FF2B5EF4-FFF2-40B4-BE49-F238E27FC236}">
                <a16:creationId xmlns:a16="http://schemas.microsoft.com/office/drawing/2014/main" xmlns="" id="{1F1BFB0E-C15E-4B2F-9899-A90F51D4EC9F}"/>
              </a:ext>
            </a:extLst>
          </p:cNvPr>
          <p:cNvSpPr/>
          <p:nvPr/>
        </p:nvSpPr>
        <p:spPr>
          <a:xfrm>
            <a:off x="3179545" y="3530079"/>
            <a:ext cx="4318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テキスト ボックス 18">
            <a:extLst>
              <a:ext uri="{FF2B5EF4-FFF2-40B4-BE49-F238E27FC236}">
                <a16:creationId xmlns:a16="http://schemas.microsoft.com/office/drawing/2014/main" xmlns="" id="{37096CDE-E5F5-4332-96A9-0154CBE6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757" y="3718991"/>
            <a:ext cx="940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6MeV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neutron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688" y="80963"/>
            <a:ext cx="8801100" cy="508000"/>
          </a:xfrm>
        </p:spPr>
        <p:txBody>
          <a:bodyPr/>
          <a:lstStyle/>
          <a:p>
            <a:r>
              <a:rPr lang="en-US" altLang="ja-JP" sz="2000" dirty="0"/>
              <a:t>Particle transport calculation with </a:t>
            </a:r>
            <a:r>
              <a:rPr lang="en-US" altLang="ja-JP" sz="2000" dirty="0" err="1"/>
              <a:t>xyz</a:t>
            </a:r>
            <a:r>
              <a:rPr lang="en-US" altLang="ja-JP" sz="2000" dirty="0"/>
              <a:t> mesh in T-WWG</a:t>
            </a:r>
            <a:endParaRPr lang="ja-JP" altLang="en-US" sz="2000" dirty="0"/>
          </a:p>
        </p:txBody>
      </p:sp>
      <p:sp>
        <p:nvSpPr>
          <p:cNvPr id="2560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5F120C-C668-4719-BCF6-BBC47381EDB6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30175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5605" name="テキスト ボックス 26"/>
          <p:cNvSpPr txBox="1">
            <a:spLocks noChangeArrowheads="1"/>
          </p:cNvSpPr>
          <p:nvPr/>
        </p:nvSpPr>
        <p:spPr bwMode="auto">
          <a:xfrm>
            <a:off x="3584575" y="2041525"/>
            <a:ext cx="12969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WWG2.out</a:t>
            </a:r>
            <a:endParaRPr lang="ja-JP" altLang="en-US" sz="1800"/>
          </a:p>
        </p:txBody>
      </p:sp>
      <p:sp>
        <p:nvSpPr>
          <p:cNvPr id="25606" name="正方形/長方形 12"/>
          <p:cNvSpPr>
            <a:spLocks noChangeArrowheads="1"/>
          </p:cNvSpPr>
          <p:nvPr/>
        </p:nvSpPr>
        <p:spPr bwMode="auto">
          <a:xfrm>
            <a:off x="777875" y="5229225"/>
            <a:ext cx="2354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25607" name="正方形/長方形 11"/>
          <p:cNvSpPr>
            <a:spLocks noChangeArrowheads="1"/>
          </p:cNvSpPr>
          <p:nvPr/>
        </p:nvSpPr>
        <p:spPr bwMode="auto">
          <a:xfrm>
            <a:off x="677863" y="5581650"/>
            <a:ext cx="245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Without weight window</a:t>
            </a:r>
            <a:endParaRPr lang="ja-JP" altLang="en-US" sz="1800"/>
          </a:p>
        </p:txBody>
      </p:sp>
      <p:sp>
        <p:nvSpPr>
          <p:cNvPr id="25608" name="正方形/長方形 14"/>
          <p:cNvSpPr>
            <a:spLocks noChangeArrowheads="1"/>
          </p:cNvSpPr>
          <p:nvPr/>
        </p:nvSpPr>
        <p:spPr bwMode="auto">
          <a:xfrm>
            <a:off x="77788" y="787400"/>
            <a:ext cx="9077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/>
              <a:t>Let’s execute 1</a:t>
            </a:r>
            <a:r>
              <a:rPr lang="en-US" altLang="ja-JP" sz="2000" baseline="30000"/>
              <a:t>st</a:t>
            </a:r>
            <a:r>
              <a:rPr lang="en-US" altLang="ja-JP" sz="2000"/>
              <a:t> particle transport calculation and check trajectory of neutrons and initial values of the weight window.</a:t>
            </a:r>
            <a:endParaRPr lang="ja-JP" altLang="en-US" sz="2000"/>
          </a:p>
        </p:txBody>
      </p:sp>
      <p:sp>
        <p:nvSpPr>
          <p:cNvPr id="13" name="正方形/長方形 12"/>
          <p:cNvSpPr/>
          <p:nvPr/>
        </p:nvSpPr>
        <p:spPr>
          <a:xfrm>
            <a:off x="115888" y="800100"/>
            <a:ext cx="8724900" cy="8731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4110038" y="4551363"/>
            <a:ext cx="2549525" cy="46831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テキスト ボックス 3"/>
          <p:cNvSpPr txBox="1">
            <a:spLocks noChangeArrowheads="1"/>
          </p:cNvSpPr>
          <p:nvPr/>
        </p:nvSpPr>
        <p:spPr bwMode="auto">
          <a:xfrm>
            <a:off x="6765925" y="3819525"/>
            <a:ext cx="1943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xyz</a:t>
            </a:r>
            <a:r>
              <a:rPr lang="ja-JP" altLang="en-US" sz="1800" b="1">
                <a:solidFill>
                  <a:srgbClr val="0000FF"/>
                </a:solidFill>
              </a:rPr>
              <a:t> </a:t>
            </a:r>
            <a:r>
              <a:rPr lang="en-US" altLang="ja-JP" sz="1800" b="1">
                <a:solidFill>
                  <a:srgbClr val="0000FF"/>
                </a:solidFill>
              </a:rPr>
              <a:t>mesh ID(i j 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i=1,...,5,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j=1,...,5,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k=1,...,15 </a:t>
            </a:r>
            <a:endParaRPr lang="ja-JP" altLang="en-US" sz="1800" b="1">
              <a:solidFill>
                <a:srgbClr val="0000FF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9ED5834D-0F4A-4A0E-9EDC-2D580B68C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2" t="17902" r="30200" b="7313"/>
          <a:stretch/>
        </p:blipFill>
        <p:spPr>
          <a:xfrm>
            <a:off x="140895" y="2551114"/>
            <a:ext cx="3356237" cy="3092450"/>
          </a:xfrm>
          <a:prstGeom prst="rect">
            <a:avLst/>
          </a:prstGeom>
        </p:spPr>
      </p:pic>
      <p:sp>
        <p:nvSpPr>
          <p:cNvPr id="16" name="正方形/長方形 11">
            <a:extLst>
              <a:ext uri="{FF2B5EF4-FFF2-40B4-BE49-F238E27FC236}">
                <a16:creationId xmlns:a16="http://schemas.microsoft.com/office/drawing/2014/main" xmlns="" id="{BB358B60-1883-446E-B79D-71627B4B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2655888"/>
            <a:ext cx="5230813" cy="4031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[ Weight Window ]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ja-JP" sz="1600" dirty="0"/>
              <a:t>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set:  c71[0.0]  c72[c71+6.80649E-09]  c73[5.43047E-04]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set:  c74[0.0]  c75[c74+3.50813E-09]  c76[1.02250E-03]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part = neutron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 </a:t>
            </a:r>
            <a:r>
              <a:rPr lang="en-US" altLang="ja-JP" sz="1600" dirty="0" err="1"/>
              <a:t>eng</a:t>
            </a:r>
            <a:r>
              <a:rPr lang="en-US" altLang="ja-JP" sz="1600" dirty="0"/>
              <a:t> = 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      1.00000E-02   1.00000E+05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xyz               ww1                    ww2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(1 1  1)  (0.00000E+00+c72)/c73  (0.00000E+00+c75)/c76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(1 1  2)  (0.00000E+00+c72)/c73  (1.04175E-06+c74)/c76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(1 1  3)  (5.59799E-08+c71)/c73  (0.00000E+00+c75)/c76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(1 1  4)  (0.00000E+00+c72)/c73  (0.00000E+00+c75)/c76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(1 1  5)  (0.00000E+00+c72)/c73  (0.00000E+00+c75)/c76 ……</a:t>
            </a:r>
            <a:endParaRPr lang="ja-JP" alt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36513" y="15875"/>
            <a:ext cx="8801100" cy="508000"/>
          </a:xfrm>
        </p:spPr>
        <p:txBody>
          <a:bodyPr/>
          <a:lstStyle/>
          <a:p>
            <a:r>
              <a:rPr lang="en-US" altLang="ja-JP" sz="2400" dirty="0"/>
              <a:t>Particle transport calculation with </a:t>
            </a:r>
            <a:r>
              <a:rPr lang="en-US" altLang="ja-JP" sz="2400" dirty="0" err="1"/>
              <a:t>xyz</a:t>
            </a:r>
            <a:r>
              <a:rPr lang="en-US" altLang="ja-JP" sz="2400" dirty="0"/>
              <a:t> mesh in T-WWG</a:t>
            </a:r>
            <a:endParaRPr lang="ja-JP" altLang="en-US" sz="2400" dirty="0"/>
          </a:p>
        </p:txBody>
      </p:sp>
      <p:sp>
        <p:nvSpPr>
          <p:cNvPr id="3379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C1CCC7-77E3-4782-88A6-05E744FEAD36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93663" y="5238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33797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20876" r="74159" b="33063"/>
          <a:stretch>
            <a:fillRect/>
          </a:stretch>
        </p:blipFill>
        <p:spPr bwMode="auto">
          <a:xfrm>
            <a:off x="5123416" y="1605969"/>
            <a:ext cx="2904572" cy="215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正方形/長方形 12"/>
          <p:cNvSpPr>
            <a:spLocks noChangeArrowheads="1"/>
          </p:cNvSpPr>
          <p:nvPr/>
        </p:nvSpPr>
        <p:spPr bwMode="auto">
          <a:xfrm>
            <a:off x="712079" y="4387432"/>
            <a:ext cx="2354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5" name="右矢印 4"/>
          <p:cNvSpPr/>
          <p:nvPr/>
        </p:nvSpPr>
        <p:spPr>
          <a:xfrm>
            <a:off x="3110880" y="2301875"/>
            <a:ext cx="371475" cy="719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800" name="正方形/長方形 27"/>
          <p:cNvSpPr>
            <a:spLocks noChangeArrowheads="1"/>
          </p:cNvSpPr>
          <p:nvPr/>
        </p:nvSpPr>
        <p:spPr bwMode="auto">
          <a:xfrm>
            <a:off x="646686" y="4740606"/>
            <a:ext cx="245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Without weight window</a:t>
            </a:r>
            <a:endParaRPr lang="ja-JP" altLang="en-US" sz="1800"/>
          </a:p>
        </p:txBody>
      </p:sp>
      <p:sp>
        <p:nvSpPr>
          <p:cNvPr id="18" name="右矢印 17"/>
          <p:cNvSpPr/>
          <p:nvPr/>
        </p:nvSpPr>
        <p:spPr>
          <a:xfrm>
            <a:off x="4157663" y="2600368"/>
            <a:ext cx="373063" cy="719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803" name="正方形/長方形 12"/>
          <p:cNvSpPr>
            <a:spLocks noChangeArrowheads="1"/>
          </p:cNvSpPr>
          <p:nvPr/>
        </p:nvSpPr>
        <p:spPr bwMode="auto">
          <a:xfrm>
            <a:off x="93663" y="6166127"/>
            <a:ext cx="9024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In [parameters] section, let’s increase “</a:t>
            </a:r>
            <a:r>
              <a:rPr lang="en-US" altLang="ja-JP" sz="2000" dirty="0" err="1">
                <a:solidFill>
                  <a:srgbClr val="FF0000"/>
                </a:solidFill>
              </a:rPr>
              <a:t>maxbnk</a:t>
            </a:r>
            <a:r>
              <a:rPr lang="en-US" altLang="ja-JP" sz="2000" dirty="0">
                <a:solidFill>
                  <a:srgbClr val="FF0000"/>
                </a:solidFill>
              </a:rPr>
              <a:t>”, which is the number of particles PHITS can store temporary. </a:t>
            </a:r>
          </a:p>
        </p:txBody>
      </p:sp>
      <p:sp>
        <p:nvSpPr>
          <p:cNvPr id="33804" name="正方形/長方形 12"/>
          <p:cNvSpPr>
            <a:spLocks noChangeArrowheads="1"/>
          </p:cNvSpPr>
          <p:nvPr/>
        </p:nvSpPr>
        <p:spPr bwMode="auto">
          <a:xfrm>
            <a:off x="5099868" y="4231109"/>
            <a:ext cx="352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*forced termination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if warnings are appeared Intermittently</a:t>
            </a:r>
          </a:p>
        </p:txBody>
      </p:sp>
      <p:sp>
        <p:nvSpPr>
          <p:cNvPr id="33805" name="正方形/長方形 14"/>
          <p:cNvSpPr>
            <a:spLocks noChangeArrowheads="1"/>
          </p:cNvSpPr>
          <p:nvPr/>
        </p:nvSpPr>
        <p:spPr bwMode="auto">
          <a:xfrm>
            <a:off x="287338" y="868363"/>
            <a:ext cx="774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Let’s enable infl: {WWG2.out} and execute 2</a:t>
            </a:r>
            <a:r>
              <a:rPr lang="en-US" altLang="ja-JP" sz="2000" baseline="30000"/>
              <a:t>nd</a:t>
            </a:r>
            <a:r>
              <a:rPr lang="en-US" altLang="ja-JP" sz="2000"/>
              <a:t> and 3</a:t>
            </a:r>
            <a:r>
              <a:rPr lang="en-US" altLang="ja-JP" sz="2000" baseline="30000"/>
              <a:t>rd</a:t>
            </a:r>
            <a:r>
              <a:rPr lang="en-US" altLang="ja-JP" sz="2000"/>
              <a:t> calculations.</a:t>
            </a:r>
            <a:endParaRPr lang="ja-JP" altLang="en-US" sz="2000"/>
          </a:p>
        </p:txBody>
      </p:sp>
      <p:sp>
        <p:nvSpPr>
          <p:cNvPr id="21" name="正方形/長方形 20"/>
          <p:cNvSpPr/>
          <p:nvPr/>
        </p:nvSpPr>
        <p:spPr>
          <a:xfrm>
            <a:off x="239713" y="777875"/>
            <a:ext cx="8616950" cy="6000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810" name="正方形/長方形 12"/>
          <p:cNvSpPr>
            <a:spLocks noChangeArrowheads="1"/>
          </p:cNvSpPr>
          <p:nvPr/>
        </p:nvSpPr>
        <p:spPr bwMode="auto">
          <a:xfrm>
            <a:off x="5099868" y="3861221"/>
            <a:ext cx="343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Warning due to too many particles</a:t>
            </a:r>
            <a:endParaRPr lang="ja-JP" altLang="en-US" sz="1800" dirty="0"/>
          </a:p>
        </p:txBody>
      </p:sp>
      <p:sp>
        <p:nvSpPr>
          <p:cNvPr id="33811" name="正方形/長方形 12"/>
          <p:cNvSpPr>
            <a:spLocks noChangeArrowheads="1"/>
          </p:cNvSpPr>
          <p:nvPr/>
        </p:nvSpPr>
        <p:spPr bwMode="auto">
          <a:xfrm>
            <a:off x="35496" y="5085184"/>
            <a:ext cx="9210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Small weight window values are assigned to the regions where photon did not come.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In that case, particles are unexpectedly split in such regions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and it takes long time for calculations due to increasing physical memory used in PHITS.</a:t>
            </a:r>
            <a:endParaRPr lang="ja-JP" altLang="en-US" sz="20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BBF304FC-B628-4C19-8DFE-A9318E4B1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82" t="17902" r="30200" b="7313"/>
          <a:stretch/>
        </p:blipFill>
        <p:spPr>
          <a:xfrm>
            <a:off x="304851" y="1491667"/>
            <a:ext cx="3187029" cy="29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5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>
          <a:xfrm>
            <a:off x="39688" y="80963"/>
            <a:ext cx="8801100" cy="508000"/>
          </a:xfrm>
        </p:spPr>
        <p:txBody>
          <a:bodyPr/>
          <a:lstStyle/>
          <a:p>
            <a:r>
              <a:rPr lang="en-US" altLang="ja-JP" sz="2800" dirty="0"/>
              <a:t>Particle transport calculation with </a:t>
            </a:r>
            <a:r>
              <a:rPr lang="en-US" altLang="ja-JP" sz="2800" dirty="0" err="1"/>
              <a:t>xyz</a:t>
            </a:r>
            <a:r>
              <a:rPr lang="en-US" altLang="ja-JP" sz="2800" dirty="0"/>
              <a:t> mesh in T-WWG</a:t>
            </a:r>
            <a:endParaRPr lang="ja-JP" altLang="en-US" sz="2800" dirty="0"/>
          </a:p>
        </p:txBody>
      </p:sp>
      <p:sp>
        <p:nvSpPr>
          <p:cNvPr id="34819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47006-88CC-4B93-9FAF-8D4E58CAFAC2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4821" name="正方形/長方形 12"/>
          <p:cNvSpPr>
            <a:spLocks noChangeArrowheads="1"/>
          </p:cNvSpPr>
          <p:nvPr/>
        </p:nvSpPr>
        <p:spPr bwMode="auto">
          <a:xfrm>
            <a:off x="188913" y="1568450"/>
            <a:ext cx="3951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000"/>
              <a:t>increase maxbnk by 100 times.</a:t>
            </a:r>
          </a:p>
        </p:txBody>
      </p:sp>
      <p:sp>
        <p:nvSpPr>
          <p:cNvPr id="34822" name="正方形/長方形 14"/>
          <p:cNvSpPr>
            <a:spLocks noChangeArrowheads="1"/>
          </p:cNvSpPr>
          <p:nvPr/>
        </p:nvSpPr>
        <p:spPr bwMode="auto">
          <a:xfrm>
            <a:off x="468312" y="911225"/>
            <a:ext cx="8372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Let’s increase the bank array in WWG2.inp, and execute 2</a:t>
            </a:r>
            <a:r>
              <a:rPr lang="en-US" altLang="ja-JP" sz="2000" baseline="30000" dirty="0"/>
              <a:t>nd</a:t>
            </a:r>
            <a:r>
              <a:rPr lang="en-US" altLang="ja-JP" sz="2000" dirty="0"/>
              <a:t> and 3</a:t>
            </a:r>
            <a:r>
              <a:rPr lang="en-US" altLang="ja-JP" sz="2000" baseline="30000" dirty="0"/>
              <a:t>rd</a:t>
            </a:r>
            <a:r>
              <a:rPr lang="en-US" altLang="ja-JP" sz="2000" dirty="0"/>
              <a:t> calculation.</a:t>
            </a:r>
            <a:endParaRPr lang="ja-JP" altLang="en-US" sz="2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141288" y="806450"/>
            <a:ext cx="8616950" cy="6000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824" name="正方形/長方形 1"/>
          <p:cNvSpPr>
            <a:spLocks noChangeArrowheads="1"/>
          </p:cNvSpPr>
          <p:nvPr/>
        </p:nvSpPr>
        <p:spPr bwMode="auto">
          <a:xfrm>
            <a:off x="468313" y="2276475"/>
            <a:ext cx="2390775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 P a r a m e t e r s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icntl    =           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maxcas   =         1500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maxbch   = 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negs     =        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file(1)  = c:/phits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file(6)  = phits.out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maxbnk = 10000</a:t>
            </a:r>
          </a:p>
        </p:txBody>
      </p:sp>
      <p:sp>
        <p:nvSpPr>
          <p:cNvPr id="34825" name="Line 15"/>
          <p:cNvSpPr>
            <a:spLocks noChangeShapeType="1"/>
          </p:cNvSpPr>
          <p:nvPr/>
        </p:nvSpPr>
        <p:spPr bwMode="auto">
          <a:xfrm>
            <a:off x="1562100" y="4508500"/>
            <a:ext cx="865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6349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>
          <a:xfrm>
            <a:off x="39688" y="80963"/>
            <a:ext cx="8801100" cy="508000"/>
          </a:xfrm>
        </p:spPr>
        <p:txBody>
          <a:bodyPr/>
          <a:lstStyle/>
          <a:p>
            <a:r>
              <a:rPr lang="en-US" altLang="ja-JP" sz="2400" dirty="0"/>
              <a:t>Particle transport calculation with </a:t>
            </a:r>
            <a:r>
              <a:rPr lang="en-US" altLang="ja-JP" sz="2400" dirty="0" err="1"/>
              <a:t>xyz</a:t>
            </a:r>
            <a:r>
              <a:rPr lang="en-US" altLang="ja-JP" sz="2400" dirty="0"/>
              <a:t> mesh in T-WWG</a:t>
            </a:r>
            <a:endParaRPr lang="ja-JP" altLang="en-US" sz="2400" dirty="0"/>
          </a:p>
        </p:txBody>
      </p:sp>
      <p:sp>
        <p:nvSpPr>
          <p:cNvPr id="3584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50CE9A-0D22-4633-BED3-2C4974DA800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5847" name="正方形/長方形 1"/>
          <p:cNvSpPr>
            <a:spLocks noChangeArrowheads="1"/>
          </p:cNvSpPr>
          <p:nvPr/>
        </p:nvSpPr>
        <p:spPr bwMode="auto">
          <a:xfrm>
            <a:off x="107504" y="1916832"/>
            <a:ext cx="2390775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 P a r a m e t e r s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</a:t>
            </a:r>
            <a:r>
              <a:rPr lang="en-US" altLang="ja-JP" sz="1800" dirty="0" err="1"/>
              <a:t>icntl</a:t>
            </a:r>
            <a:r>
              <a:rPr lang="en-US" altLang="ja-JP" sz="1800" dirty="0"/>
              <a:t>    =           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maxcas</a:t>
            </a:r>
            <a:r>
              <a:rPr lang="en-US" altLang="ja-JP" sz="1800" dirty="0"/>
              <a:t>   =         1500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maxbch</a:t>
            </a:r>
            <a:r>
              <a:rPr lang="en-US" altLang="ja-JP" sz="1800" dirty="0"/>
              <a:t>   = 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negs     =        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file(1)  = c:/phits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file(6)  = </a:t>
            </a:r>
            <a:r>
              <a:rPr lang="en-US" altLang="ja-JP" sz="1800" dirty="0" err="1"/>
              <a:t>phits.out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</a:t>
            </a:r>
            <a:r>
              <a:rPr lang="en-US" altLang="ja-JP" sz="1800" dirty="0" err="1"/>
              <a:t>maxbnk</a:t>
            </a:r>
            <a:r>
              <a:rPr lang="en-US" altLang="ja-JP" sz="1800" dirty="0"/>
              <a:t> = </a:t>
            </a:r>
            <a:r>
              <a:rPr lang="en-US" altLang="ja-JP" sz="1800" dirty="0">
                <a:solidFill>
                  <a:srgbClr val="FF0000"/>
                </a:solidFill>
              </a:rPr>
              <a:t>10000*100</a:t>
            </a:r>
          </a:p>
        </p:txBody>
      </p:sp>
      <p:sp>
        <p:nvSpPr>
          <p:cNvPr id="35850" name="正方形/長方形 12"/>
          <p:cNvSpPr>
            <a:spLocks noChangeArrowheads="1"/>
          </p:cNvSpPr>
          <p:nvPr/>
        </p:nvSpPr>
        <p:spPr bwMode="auto">
          <a:xfrm>
            <a:off x="4470051" y="4540914"/>
            <a:ext cx="2354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weight-dose-</a:t>
            </a:r>
            <a:r>
              <a:rPr lang="en-US" altLang="ja-JP" sz="1800" dirty="0" err="1"/>
              <a:t>xz_err.eps</a:t>
            </a:r>
            <a:endParaRPr lang="ja-JP" altLang="en-US" sz="18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1B5F9E2E-BF3F-4578-B235-04043C0E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" y="911225"/>
            <a:ext cx="8455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Let’s increase the bank array in WWG2.inp, and execute 2</a:t>
            </a:r>
            <a:r>
              <a:rPr lang="en-US" altLang="ja-JP" sz="2000" baseline="30000" dirty="0"/>
              <a:t>nd</a:t>
            </a:r>
            <a:r>
              <a:rPr lang="en-US" altLang="ja-JP" sz="2000" dirty="0"/>
              <a:t> and 3</a:t>
            </a:r>
            <a:r>
              <a:rPr lang="en-US" altLang="ja-JP" sz="2000" baseline="30000" dirty="0"/>
              <a:t>rd</a:t>
            </a:r>
            <a:r>
              <a:rPr lang="en-US" altLang="ja-JP" sz="2000" dirty="0"/>
              <a:t> calculation.</a:t>
            </a:r>
            <a:endParaRPr lang="ja-JP" altLang="en-US" sz="20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xmlns="" id="{500B6E1C-0C94-4AC9-B0B7-00F1E3699388}"/>
              </a:ext>
            </a:extLst>
          </p:cNvPr>
          <p:cNvSpPr/>
          <p:nvPr/>
        </p:nvSpPr>
        <p:spPr>
          <a:xfrm>
            <a:off x="141288" y="806450"/>
            <a:ext cx="8616950" cy="6000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12CC6598-5649-4072-9708-7925C289B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9" t="18029" r="29808" b="8346"/>
          <a:stretch/>
        </p:blipFill>
        <p:spPr>
          <a:xfrm>
            <a:off x="2561257" y="1687739"/>
            <a:ext cx="3370938" cy="301389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DF6438F5-93F9-475A-8DA3-185AD2818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9" t="19541" r="28193" b="8346"/>
          <a:stretch/>
        </p:blipFill>
        <p:spPr>
          <a:xfrm>
            <a:off x="5811474" y="1825934"/>
            <a:ext cx="3277068" cy="2792240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xmlns="" id="{6E524229-B9F7-416D-A689-FF2466326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117" y="4941168"/>
            <a:ext cx="280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 dirty="0"/>
              <a:t>Results of </a:t>
            </a:r>
            <a:r>
              <a:rPr lang="en-US" altLang="ja-JP" sz="2000" dirty="0">
                <a:solidFill>
                  <a:srgbClr val="FF0000"/>
                </a:solidFill>
              </a:rPr>
              <a:t>2</a:t>
            </a:r>
            <a:r>
              <a:rPr lang="en-US" altLang="ja-JP" sz="2000" baseline="30000" dirty="0">
                <a:solidFill>
                  <a:srgbClr val="FF0000"/>
                </a:solidFill>
              </a:rPr>
              <a:t>nd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calculation</a:t>
            </a:r>
          </a:p>
        </p:txBody>
      </p:sp>
      <p:sp>
        <p:nvSpPr>
          <p:cNvPr id="19" name="正方形/長方形 17">
            <a:extLst>
              <a:ext uri="{FF2B5EF4-FFF2-40B4-BE49-F238E27FC236}">
                <a16:creationId xmlns:a16="http://schemas.microsoft.com/office/drawing/2014/main" xmlns="" id="{685A1C50-63F8-4390-B713-88F82744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330" y="4972918"/>
            <a:ext cx="285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 dirty="0"/>
              <a:t>Results of </a:t>
            </a:r>
            <a:r>
              <a:rPr lang="en-US" altLang="ja-JP" sz="2000" dirty="0">
                <a:solidFill>
                  <a:srgbClr val="FF0000"/>
                </a:solidFill>
              </a:rPr>
              <a:t>3rd</a:t>
            </a:r>
            <a:r>
              <a:rPr lang="en-US" altLang="ja-JP" sz="2000" dirty="0"/>
              <a:t> calculation</a:t>
            </a:r>
          </a:p>
        </p:txBody>
      </p:sp>
      <p:sp>
        <p:nvSpPr>
          <p:cNvPr id="20" name="正方形/長方形 20">
            <a:extLst>
              <a:ext uri="{FF2B5EF4-FFF2-40B4-BE49-F238E27FC236}">
                <a16:creationId xmlns:a16="http://schemas.microsoft.com/office/drawing/2014/main" xmlns="" id="{68046095-4180-429C-B6A7-0BE42A7F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19" y="5580749"/>
            <a:ext cx="6675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Divide weight window regions into </a:t>
            </a:r>
            <a:r>
              <a:rPr lang="en-US" altLang="ja-JP" sz="2400" dirty="0" err="1">
                <a:solidFill>
                  <a:srgbClr val="FF0000"/>
                </a:solidFill>
              </a:rPr>
              <a:t>xyz</a:t>
            </a:r>
            <a:r>
              <a:rPr lang="en-US" altLang="ja-JP" sz="2400" dirty="0">
                <a:solidFill>
                  <a:srgbClr val="FF0000"/>
                </a:solidFill>
              </a:rPr>
              <a:t> direction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to achieve good statistics in all regions</a:t>
            </a:r>
          </a:p>
        </p:txBody>
      </p:sp>
    </p:spTree>
    <p:extLst>
      <p:ext uri="{BB962C8B-B14F-4D97-AF65-F5344CB8AC3E}">
        <p14:creationId xmlns:p14="http://schemas.microsoft.com/office/powerpoint/2010/main" val="647044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77788" y="4763"/>
            <a:ext cx="8801100" cy="508000"/>
          </a:xfrm>
        </p:spPr>
        <p:txBody>
          <a:bodyPr/>
          <a:lstStyle/>
          <a:p>
            <a:r>
              <a:rPr lang="en-US" altLang="ja-JP" sz="2800"/>
              <a:t>Exercise 1</a:t>
            </a:r>
            <a:endParaRPr lang="ja-JP" altLang="en-US" sz="2800"/>
          </a:p>
        </p:txBody>
      </p:sp>
      <p:sp>
        <p:nvSpPr>
          <p:cNvPr id="27651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5F9077-64B7-44BB-95C6-945ACAF01868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4889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7653" name="テキスト ボックス 26"/>
          <p:cNvSpPr txBox="1">
            <a:spLocks noChangeArrowheads="1"/>
          </p:cNvSpPr>
          <p:nvPr/>
        </p:nvSpPr>
        <p:spPr bwMode="auto">
          <a:xfrm>
            <a:off x="1260475" y="2074863"/>
            <a:ext cx="13001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WWG2.inp</a:t>
            </a:r>
            <a:endParaRPr lang="ja-JP" altLang="en-US" sz="1800"/>
          </a:p>
        </p:txBody>
      </p:sp>
      <p:sp>
        <p:nvSpPr>
          <p:cNvPr id="27654" name="正方形/長方形 18"/>
          <p:cNvSpPr>
            <a:spLocks noChangeArrowheads="1"/>
          </p:cNvSpPr>
          <p:nvPr/>
        </p:nvSpPr>
        <p:spPr bwMode="auto">
          <a:xfrm>
            <a:off x="1257300" y="2519363"/>
            <a:ext cx="1773238" cy="424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 T-track ] off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mesh = xyz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x-type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xmin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xmax =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nx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y-type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ymin = -10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ymax = 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ny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z-type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zmin =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zmax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nz =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…</a:t>
            </a:r>
          </a:p>
        </p:txBody>
      </p:sp>
      <p:sp>
        <p:nvSpPr>
          <p:cNvPr id="27655" name="Line 15"/>
          <p:cNvSpPr>
            <a:spLocks noChangeShapeType="1"/>
          </p:cNvSpPr>
          <p:nvPr/>
        </p:nvSpPr>
        <p:spPr bwMode="auto">
          <a:xfrm>
            <a:off x="2143125" y="3635375"/>
            <a:ext cx="2682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6" name="Line 15"/>
          <p:cNvSpPr>
            <a:spLocks noChangeShapeType="1"/>
          </p:cNvSpPr>
          <p:nvPr/>
        </p:nvSpPr>
        <p:spPr bwMode="auto">
          <a:xfrm>
            <a:off x="2141538" y="3930650"/>
            <a:ext cx="266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7" name="Line 15"/>
          <p:cNvSpPr>
            <a:spLocks noChangeShapeType="1"/>
          </p:cNvSpPr>
          <p:nvPr/>
        </p:nvSpPr>
        <p:spPr bwMode="auto">
          <a:xfrm>
            <a:off x="2141538" y="5792788"/>
            <a:ext cx="266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8" name="正方形/長方形 20"/>
          <p:cNvSpPr>
            <a:spLocks noChangeArrowheads="1"/>
          </p:cNvSpPr>
          <p:nvPr/>
        </p:nvSpPr>
        <p:spPr bwMode="auto">
          <a:xfrm>
            <a:off x="768350" y="890588"/>
            <a:ext cx="6935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Let’s set a tally region A (x=60-80 cm, y=-10-10 cm, z=0-20 cm)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using the second [T-track]</a:t>
            </a:r>
            <a:r>
              <a:rPr lang="ja-JP" altLang="en-US" sz="2000"/>
              <a:t> </a:t>
            </a:r>
            <a:r>
              <a:rPr lang="en-US" altLang="ja-JP" sz="2000"/>
              <a:t>tally (file = weight-dose-z.out)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20675" y="738188"/>
            <a:ext cx="8520113" cy="1035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766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8977" r="37305" b="9180"/>
          <a:stretch>
            <a:fillRect/>
          </a:stretch>
        </p:blipFill>
        <p:spPr bwMode="auto">
          <a:xfrm>
            <a:off x="3935413" y="2257425"/>
            <a:ext cx="38877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Line 15"/>
          <p:cNvSpPr>
            <a:spLocks noChangeShapeType="1"/>
          </p:cNvSpPr>
          <p:nvPr/>
        </p:nvSpPr>
        <p:spPr bwMode="auto">
          <a:xfrm flipV="1">
            <a:off x="4749800" y="300831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 flipH="1">
            <a:off x="5005388" y="2386013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5251450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 flipH="1">
            <a:off x="5508625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5" name="Line 15"/>
          <p:cNvSpPr>
            <a:spLocks noChangeShapeType="1"/>
          </p:cNvSpPr>
          <p:nvPr/>
        </p:nvSpPr>
        <p:spPr bwMode="auto">
          <a:xfrm flipH="1">
            <a:off x="5745163" y="2403475"/>
            <a:ext cx="11112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 flipH="1">
            <a:off x="5972175" y="23828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7" name="Line 15"/>
          <p:cNvSpPr>
            <a:spLocks noChangeShapeType="1"/>
          </p:cNvSpPr>
          <p:nvPr/>
        </p:nvSpPr>
        <p:spPr bwMode="auto">
          <a:xfrm flipH="1">
            <a:off x="6208713" y="23828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8" name="Line 15"/>
          <p:cNvSpPr>
            <a:spLocks noChangeShapeType="1"/>
          </p:cNvSpPr>
          <p:nvPr/>
        </p:nvSpPr>
        <p:spPr bwMode="auto">
          <a:xfrm flipH="1">
            <a:off x="6454775" y="2393950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9" name="Line 15"/>
          <p:cNvSpPr>
            <a:spLocks noChangeShapeType="1"/>
          </p:cNvSpPr>
          <p:nvPr/>
        </p:nvSpPr>
        <p:spPr bwMode="auto">
          <a:xfrm flipH="1">
            <a:off x="6702425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0" name="Line 15"/>
          <p:cNvSpPr>
            <a:spLocks noChangeShapeType="1"/>
          </p:cNvSpPr>
          <p:nvPr/>
        </p:nvSpPr>
        <p:spPr bwMode="auto">
          <a:xfrm flipH="1">
            <a:off x="6938963" y="2393950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1" name="Line 15"/>
          <p:cNvSpPr>
            <a:spLocks noChangeShapeType="1"/>
          </p:cNvSpPr>
          <p:nvPr/>
        </p:nvSpPr>
        <p:spPr bwMode="auto">
          <a:xfrm flipH="1">
            <a:off x="7175500" y="2403475"/>
            <a:ext cx="9525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2" name="Line 15"/>
          <p:cNvSpPr>
            <a:spLocks noChangeShapeType="1"/>
          </p:cNvSpPr>
          <p:nvPr/>
        </p:nvSpPr>
        <p:spPr bwMode="auto">
          <a:xfrm flipH="1">
            <a:off x="7432675" y="2393950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3" name="Line 15"/>
          <p:cNvSpPr>
            <a:spLocks noChangeShapeType="1"/>
          </p:cNvSpPr>
          <p:nvPr/>
        </p:nvSpPr>
        <p:spPr bwMode="auto">
          <a:xfrm flipV="1">
            <a:off x="4767263" y="3657600"/>
            <a:ext cx="2908300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4" name="Line 15"/>
          <p:cNvSpPr>
            <a:spLocks noChangeShapeType="1"/>
          </p:cNvSpPr>
          <p:nvPr/>
        </p:nvSpPr>
        <p:spPr bwMode="auto">
          <a:xfrm flipV="1">
            <a:off x="4749800" y="4294188"/>
            <a:ext cx="2908300" cy="31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5" name="Line 15"/>
          <p:cNvSpPr>
            <a:spLocks noChangeShapeType="1"/>
          </p:cNvSpPr>
          <p:nvPr/>
        </p:nvSpPr>
        <p:spPr bwMode="auto">
          <a:xfrm flipV="1">
            <a:off x="4757738" y="493236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767263" y="2722563"/>
            <a:ext cx="319087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677" name="Line 15"/>
          <p:cNvSpPr>
            <a:spLocks noChangeShapeType="1"/>
          </p:cNvSpPr>
          <p:nvPr/>
        </p:nvSpPr>
        <p:spPr bwMode="auto">
          <a:xfrm>
            <a:off x="2146300" y="6061075"/>
            <a:ext cx="2682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8" name="Line 15"/>
          <p:cNvSpPr>
            <a:spLocks noChangeShapeType="1"/>
          </p:cNvSpPr>
          <p:nvPr/>
        </p:nvSpPr>
        <p:spPr bwMode="auto">
          <a:xfrm>
            <a:off x="2293938" y="2852738"/>
            <a:ext cx="266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77788" y="4763"/>
            <a:ext cx="8801100" cy="508000"/>
          </a:xfrm>
        </p:spPr>
        <p:txBody>
          <a:bodyPr/>
          <a:lstStyle/>
          <a:p>
            <a:r>
              <a:rPr lang="en-US" altLang="ja-JP" sz="2800"/>
              <a:t>Answer 1</a:t>
            </a:r>
            <a:endParaRPr lang="ja-JP" altLang="en-US" sz="2800"/>
          </a:p>
        </p:txBody>
      </p:sp>
      <p:sp>
        <p:nvSpPr>
          <p:cNvPr id="2867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883471-F76A-4C65-8007-904CB61FD88C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4889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8677" name="テキスト ボックス 26"/>
          <p:cNvSpPr txBox="1">
            <a:spLocks noChangeArrowheads="1"/>
          </p:cNvSpPr>
          <p:nvPr/>
        </p:nvSpPr>
        <p:spPr bwMode="auto">
          <a:xfrm>
            <a:off x="1260475" y="2074863"/>
            <a:ext cx="13001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WWG2.inp</a:t>
            </a:r>
            <a:endParaRPr lang="ja-JP" altLang="en-US" sz="1800"/>
          </a:p>
        </p:txBody>
      </p:sp>
      <p:sp>
        <p:nvSpPr>
          <p:cNvPr id="28678" name="正方形/長方形 20"/>
          <p:cNvSpPr>
            <a:spLocks noChangeArrowheads="1"/>
          </p:cNvSpPr>
          <p:nvPr/>
        </p:nvSpPr>
        <p:spPr bwMode="auto">
          <a:xfrm>
            <a:off x="768350" y="890588"/>
            <a:ext cx="6935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Let’s set a tally region A (x=60-80 cm, y=-10-10 cm, z=0-20 cm)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using the second [T-track]</a:t>
            </a:r>
            <a:r>
              <a:rPr lang="ja-JP" altLang="en-US" sz="2000"/>
              <a:t> </a:t>
            </a:r>
            <a:r>
              <a:rPr lang="en-US" altLang="ja-JP" sz="2000"/>
              <a:t>tally (file = weight-dose-z.out)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20675" y="738188"/>
            <a:ext cx="8520113" cy="1035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868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8977" r="37305" b="9180"/>
          <a:stretch>
            <a:fillRect/>
          </a:stretch>
        </p:blipFill>
        <p:spPr bwMode="auto">
          <a:xfrm>
            <a:off x="3935413" y="2257425"/>
            <a:ext cx="38877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Line 15"/>
          <p:cNvSpPr>
            <a:spLocks noChangeShapeType="1"/>
          </p:cNvSpPr>
          <p:nvPr/>
        </p:nvSpPr>
        <p:spPr bwMode="auto">
          <a:xfrm flipV="1">
            <a:off x="4749800" y="300831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 flipH="1">
            <a:off x="5005388" y="2386013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3" name="Line 15"/>
          <p:cNvSpPr>
            <a:spLocks noChangeShapeType="1"/>
          </p:cNvSpPr>
          <p:nvPr/>
        </p:nvSpPr>
        <p:spPr bwMode="auto">
          <a:xfrm flipH="1">
            <a:off x="5251450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 flipH="1">
            <a:off x="5508625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 flipH="1">
            <a:off x="5745163" y="2403475"/>
            <a:ext cx="11112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H="1">
            <a:off x="5972175" y="23828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6208713" y="23828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 flipH="1">
            <a:off x="6454775" y="2393950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9" name="Line 15"/>
          <p:cNvSpPr>
            <a:spLocks noChangeShapeType="1"/>
          </p:cNvSpPr>
          <p:nvPr/>
        </p:nvSpPr>
        <p:spPr bwMode="auto">
          <a:xfrm flipH="1">
            <a:off x="6702425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0" name="Line 15"/>
          <p:cNvSpPr>
            <a:spLocks noChangeShapeType="1"/>
          </p:cNvSpPr>
          <p:nvPr/>
        </p:nvSpPr>
        <p:spPr bwMode="auto">
          <a:xfrm flipH="1">
            <a:off x="6938963" y="2393950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1" name="Line 15"/>
          <p:cNvSpPr>
            <a:spLocks noChangeShapeType="1"/>
          </p:cNvSpPr>
          <p:nvPr/>
        </p:nvSpPr>
        <p:spPr bwMode="auto">
          <a:xfrm flipH="1">
            <a:off x="7175500" y="2403475"/>
            <a:ext cx="9525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2" name="Line 15"/>
          <p:cNvSpPr>
            <a:spLocks noChangeShapeType="1"/>
          </p:cNvSpPr>
          <p:nvPr/>
        </p:nvSpPr>
        <p:spPr bwMode="auto">
          <a:xfrm flipH="1">
            <a:off x="7432675" y="2393950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3" name="Line 15"/>
          <p:cNvSpPr>
            <a:spLocks noChangeShapeType="1"/>
          </p:cNvSpPr>
          <p:nvPr/>
        </p:nvSpPr>
        <p:spPr bwMode="auto">
          <a:xfrm flipV="1">
            <a:off x="4767263" y="3657600"/>
            <a:ext cx="2908300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4" name="Line 15"/>
          <p:cNvSpPr>
            <a:spLocks noChangeShapeType="1"/>
          </p:cNvSpPr>
          <p:nvPr/>
        </p:nvSpPr>
        <p:spPr bwMode="auto">
          <a:xfrm flipV="1">
            <a:off x="4749800" y="4294188"/>
            <a:ext cx="2908300" cy="31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5" name="Line 15"/>
          <p:cNvSpPr>
            <a:spLocks noChangeShapeType="1"/>
          </p:cNvSpPr>
          <p:nvPr/>
        </p:nvSpPr>
        <p:spPr bwMode="auto">
          <a:xfrm flipV="1">
            <a:off x="4757738" y="493236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767263" y="2722563"/>
            <a:ext cx="319087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697" name="正方形/長方形 18"/>
          <p:cNvSpPr>
            <a:spLocks noChangeArrowheads="1"/>
          </p:cNvSpPr>
          <p:nvPr/>
        </p:nvSpPr>
        <p:spPr bwMode="auto">
          <a:xfrm>
            <a:off x="1260475" y="2544763"/>
            <a:ext cx="1773238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 T-track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mesh = xyz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x-type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xmin =   </a:t>
            </a:r>
            <a:r>
              <a:rPr lang="en-US" altLang="ja-JP" sz="1800">
                <a:solidFill>
                  <a:srgbClr val="FF0000"/>
                </a:solidFill>
              </a:rPr>
              <a:t>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xmax =   </a:t>
            </a:r>
            <a:r>
              <a:rPr lang="en-US" altLang="ja-JP" sz="1800">
                <a:solidFill>
                  <a:srgbClr val="FF0000"/>
                </a:solidFill>
              </a:rPr>
              <a:t>80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nx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y-type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ymin = -10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ymax = 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ny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z-type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zmin =  </a:t>
            </a:r>
            <a:r>
              <a:rPr lang="en-US" altLang="ja-JP" sz="18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zmax =  </a:t>
            </a:r>
            <a:r>
              <a:rPr lang="en-US" altLang="ja-JP" sz="1800">
                <a:solidFill>
                  <a:srgbClr val="FF0000"/>
                </a:solidFill>
              </a:rPr>
              <a:t>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nz =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133350" y="-26988"/>
            <a:ext cx="8686800" cy="882651"/>
          </a:xfrm>
        </p:spPr>
        <p:txBody>
          <a:bodyPr/>
          <a:lstStyle/>
          <a:p>
            <a:pPr eaLnBrk="1" hangingPunct="1"/>
            <a:r>
              <a:rPr lang="en-US" altLang="ja-JP" sz="3600"/>
              <a:t>Concept of weight in Monte Carlo calculation</a:t>
            </a:r>
            <a:endParaRPr lang="ja-JP" altLang="en-US" sz="360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1" name="テキスト ボックス 73"/>
          <p:cNvSpPr txBox="1">
            <a:spLocks noChangeArrowheads="1"/>
          </p:cNvSpPr>
          <p:nvPr/>
        </p:nvSpPr>
        <p:spPr bwMode="auto">
          <a:xfrm>
            <a:off x="2455863" y="915988"/>
            <a:ext cx="457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/>
              <a:t>Example</a:t>
            </a:r>
            <a:r>
              <a:rPr lang="ja-JP" altLang="en-US"/>
              <a:t>：</a:t>
            </a:r>
            <a:r>
              <a:rPr lang="en-US" altLang="ja-JP"/>
              <a:t>track length tally</a:t>
            </a:r>
            <a:endParaRPr lang="ja-JP" altLang="en-US"/>
          </a:p>
        </p:txBody>
      </p:sp>
      <p:sp>
        <p:nvSpPr>
          <p:cNvPr id="76" name="角丸四角形 75"/>
          <p:cNvSpPr/>
          <p:nvPr/>
        </p:nvSpPr>
        <p:spPr>
          <a:xfrm>
            <a:off x="179388" y="908050"/>
            <a:ext cx="8642350" cy="59499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179388" y="6921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104" name="スライド番号プレースホルダ 4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D9CFD-3B38-4FBE-96A9-BDC4F41857C2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105" name="正方形/長方形 2"/>
          <p:cNvSpPr>
            <a:spLocks noChangeArrowheads="1"/>
          </p:cNvSpPr>
          <p:nvPr/>
        </p:nvSpPr>
        <p:spPr bwMode="auto">
          <a:xfrm>
            <a:off x="338138" y="3163888"/>
            <a:ext cx="8497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Weight</a:t>
            </a:r>
            <a:r>
              <a:rPr lang="ja-JP" altLang="en-US" sz="2400">
                <a:solidFill>
                  <a:srgbClr val="0000FF"/>
                </a:solidFill>
              </a:rPr>
              <a:t>： </a:t>
            </a:r>
            <a:r>
              <a:rPr lang="en-US" altLang="ja-JP" sz="2400">
                <a:solidFill>
                  <a:srgbClr val="0000FF"/>
                </a:solidFill>
              </a:rPr>
              <a:t>Importance of the particles in Monte Carlo simulation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	is always 1 in normal calculation*</a:t>
            </a:r>
          </a:p>
        </p:txBody>
      </p:sp>
      <p:sp>
        <p:nvSpPr>
          <p:cNvPr id="4106" name="正方形/長方形 3"/>
          <p:cNvSpPr>
            <a:spLocks noChangeArrowheads="1"/>
          </p:cNvSpPr>
          <p:nvPr/>
        </p:nvSpPr>
        <p:spPr bwMode="auto">
          <a:xfrm>
            <a:off x="407988" y="4230688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400"/>
              <a:t>Artificially increase the probability of rare event occurrences.</a:t>
            </a:r>
          </a:p>
        </p:txBody>
      </p:sp>
      <p:sp>
        <p:nvSpPr>
          <p:cNvPr id="4107" name="正方形/長方形 5"/>
          <p:cNvSpPr>
            <a:spLocks noChangeArrowheads="1"/>
          </p:cNvSpPr>
          <p:nvPr/>
        </p:nvSpPr>
        <p:spPr bwMode="auto">
          <a:xfrm>
            <a:off x="330200" y="5176838"/>
            <a:ext cx="8612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400"/>
              <a:t>Frequency distribution per a history cannot be calculated,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   e.g. [t-deposit] with output = deposit, </a:t>
            </a:r>
            <a:r>
              <a:rPr lang="en-US" altLang="ja-JP" sz="2400">
                <a:solidFill>
                  <a:srgbClr val="FF0000"/>
                </a:solidFill>
              </a:rPr>
              <a:t>NO MORE event generator!</a:t>
            </a:r>
          </a:p>
        </p:txBody>
      </p:sp>
      <p:sp>
        <p:nvSpPr>
          <p:cNvPr id="4108" name="テキスト ボックス 1"/>
          <p:cNvSpPr txBox="1">
            <a:spLocks noChangeArrowheads="1"/>
          </p:cNvSpPr>
          <p:nvPr/>
        </p:nvSpPr>
        <p:spPr bwMode="auto">
          <a:xfrm>
            <a:off x="874713" y="6346825"/>
            <a:ext cx="725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*Not the case for low-energy neutron transport simulation without e-mode.</a:t>
            </a:r>
            <a:endParaRPr lang="ja-JP" altLang="en-US" sz="1800"/>
          </a:p>
        </p:txBody>
      </p:sp>
      <p:sp>
        <p:nvSpPr>
          <p:cNvPr id="15" name="円/楕円 14"/>
          <p:cNvSpPr/>
          <p:nvPr/>
        </p:nvSpPr>
        <p:spPr>
          <a:xfrm>
            <a:off x="3422650" y="1754188"/>
            <a:ext cx="642938" cy="625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テキスト ボックス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1767331"/>
            <a:ext cx="1981569" cy="122456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sp>
        <p:nvSpPr>
          <p:cNvPr id="4111" name="テキスト ボックス 16"/>
          <p:cNvSpPr txBox="1">
            <a:spLocks noChangeArrowheads="1"/>
          </p:cNvSpPr>
          <p:nvPr/>
        </p:nvSpPr>
        <p:spPr bwMode="auto">
          <a:xfrm>
            <a:off x="4787900" y="1782763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/>
              <a:t>: track length of i-th particle</a:t>
            </a:r>
            <a:endParaRPr lang="ja-JP" altLang="en-US" sz="2000"/>
          </a:p>
        </p:txBody>
      </p:sp>
      <p:sp>
        <p:nvSpPr>
          <p:cNvPr id="4112" name="テキスト ボックス 17"/>
          <p:cNvSpPr txBox="1">
            <a:spLocks noChangeArrowheads="1"/>
          </p:cNvSpPr>
          <p:nvPr/>
        </p:nvSpPr>
        <p:spPr bwMode="auto">
          <a:xfrm>
            <a:off x="4770438" y="2211388"/>
            <a:ext cx="280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/>
              <a:t>: weight of i-th particle</a:t>
            </a:r>
            <a:endParaRPr lang="ja-JP" altLang="en-US" sz="2000"/>
          </a:p>
        </p:txBody>
      </p:sp>
      <p:sp>
        <p:nvSpPr>
          <p:cNvPr id="4113" name="テキスト ボックス 18"/>
          <p:cNvSpPr txBox="1">
            <a:spLocks noChangeArrowheads="1"/>
          </p:cNvSpPr>
          <p:nvPr/>
        </p:nvSpPr>
        <p:spPr bwMode="auto">
          <a:xfrm>
            <a:off x="4787900" y="2630488"/>
            <a:ext cx="266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0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000"/>
              <a:t>: total history number</a:t>
            </a:r>
            <a:endParaRPr lang="ja-JP" altLang="en-US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9688" y="18344"/>
            <a:ext cx="8801100" cy="508000"/>
          </a:xfrm>
        </p:spPr>
        <p:txBody>
          <a:bodyPr/>
          <a:lstStyle/>
          <a:p>
            <a:r>
              <a:rPr lang="en-US" altLang="ja-JP" sz="2800" dirty="0"/>
              <a:t>Exercise 2</a:t>
            </a:r>
            <a:endParaRPr lang="ja-JP" altLang="en-US" sz="2800" dirty="0"/>
          </a:p>
        </p:txBody>
      </p:sp>
      <p:sp>
        <p:nvSpPr>
          <p:cNvPr id="29699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D2C226-C507-45FD-A19A-64515E3FF28C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476672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3797" name="正方形/長方形 14"/>
          <p:cNvSpPr>
            <a:spLocks noChangeArrowheads="1"/>
          </p:cNvSpPr>
          <p:nvPr/>
        </p:nvSpPr>
        <p:spPr bwMode="auto">
          <a:xfrm>
            <a:off x="325870" y="1169457"/>
            <a:ext cx="93586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000" dirty="0"/>
              <a:t>Change </a:t>
            </a:r>
            <a:r>
              <a:rPr lang="en-US" altLang="ja-JP" sz="2000" dirty="0" err="1"/>
              <a:t>maxbch</a:t>
            </a:r>
            <a:r>
              <a:rPr lang="en-US" altLang="ja-JP" sz="2000" dirty="0"/>
              <a:t>=50 to increase the number of history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000" dirty="0"/>
              <a:t>Set </a:t>
            </a:r>
            <a:r>
              <a:rPr lang="en-US" altLang="ja-JP" sz="2000" dirty="0" err="1"/>
              <a:t>stdcut</a:t>
            </a:r>
            <a:r>
              <a:rPr lang="en-US" altLang="ja-JP" sz="2000" dirty="0"/>
              <a:t>=0.1 in the 2</a:t>
            </a:r>
            <a:r>
              <a:rPr lang="en-US" altLang="ja-JP" sz="2000" baseline="30000" dirty="0"/>
              <a:t>nd</a:t>
            </a:r>
            <a:r>
              <a:rPr lang="en-US" altLang="ja-JP" sz="2000" dirty="0"/>
              <a:t> [T-track] tally, and execute calculation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000" dirty="0"/>
              <a:t>Check effective dose of neutrons with output of the 2</a:t>
            </a:r>
            <a:r>
              <a:rPr lang="en-US" altLang="ja-JP" sz="2000" baseline="30000" dirty="0"/>
              <a:t>nd</a:t>
            </a:r>
            <a:r>
              <a:rPr lang="en-US" altLang="ja-JP" sz="2000" dirty="0"/>
              <a:t> [T-track] tally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000" dirty="0"/>
              <a:t>      (file = weight-dose-</a:t>
            </a:r>
            <a:r>
              <a:rPr lang="en-US" altLang="ja-JP" sz="2000" dirty="0" err="1"/>
              <a:t>z.out</a:t>
            </a:r>
            <a:r>
              <a:rPr lang="en-US" altLang="ja-JP" sz="2000" dirty="0"/>
              <a:t>)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92175" y="569462"/>
            <a:ext cx="7445375" cy="590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703" name="テキスト ボックス 26"/>
          <p:cNvSpPr txBox="1">
            <a:spLocks noChangeArrowheads="1"/>
          </p:cNvSpPr>
          <p:nvPr/>
        </p:nvSpPr>
        <p:spPr bwMode="auto">
          <a:xfrm>
            <a:off x="700088" y="3133477"/>
            <a:ext cx="13001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WWG2.inp</a:t>
            </a:r>
            <a:endParaRPr lang="ja-JP" altLang="en-US" sz="1800"/>
          </a:p>
        </p:txBody>
      </p:sp>
      <p:sp>
        <p:nvSpPr>
          <p:cNvPr id="29704" name="正方形/長方形 16"/>
          <p:cNvSpPr>
            <a:spLocks noChangeArrowheads="1"/>
          </p:cNvSpPr>
          <p:nvPr/>
        </p:nvSpPr>
        <p:spPr bwMode="auto">
          <a:xfrm>
            <a:off x="690563" y="3584327"/>
            <a:ext cx="2373312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 P a r a m e t e r s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icntl    =           0 </a:t>
            </a:r>
            <a:endParaRPr lang="en-US" altLang="ja-JP" sz="18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maxcas   =         1500 </a:t>
            </a:r>
            <a:endParaRPr lang="en-US" altLang="ja-JP" sz="18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maxbch   =          </a:t>
            </a:r>
            <a:r>
              <a:rPr lang="en-US" altLang="ja-JP" sz="1800"/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……</a:t>
            </a:r>
          </a:p>
        </p:txBody>
      </p:sp>
      <p:sp>
        <p:nvSpPr>
          <p:cNvPr id="29705" name="Line 15"/>
          <p:cNvSpPr>
            <a:spLocks noChangeShapeType="1"/>
          </p:cNvSpPr>
          <p:nvPr/>
        </p:nvSpPr>
        <p:spPr bwMode="auto">
          <a:xfrm>
            <a:off x="2216150" y="4689227"/>
            <a:ext cx="266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6" name="正方形/長方形 3"/>
          <p:cNvSpPr>
            <a:spLocks noChangeArrowheads="1"/>
          </p:cNvSpPr>
          <p:nvPr/>
        </p:nvSpPr>
        <p:spPr bwMode="auto">
          <a:xfrm>
            <a:off x="968375" y="691699"/>
            <a:ext cx="7369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Increase the number of history and check effective dose for neutrons</a:t>
            </a:r>
          </a:p>
        </p:txBody>
      </p:sp>
      <p:pic>
        <p:nvPicPr>
          <p:cNvPr id="2970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8977" r="37305" b="9180"/>
          <a:stretch>
            <a:fillRect/>
          </a:stretch>
        </p:blipFill>
        <p:spPr bwMode="auto">
          <a:xfrm>
            <a:off x="4008438" y="2996952"/>
            <a:ext cx="38877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Line 15"/>
          <p:cNvSpPr>
            <a:spLocks noChangeShapeType="1"/>
          </p:cNvSpPr>
          <p:nvPr/>
        </p:nvSpPr>
        <p:spPr bwMode="auto">
          <a:xfrm flipV="1">
            <a:off x="4822825" y="3747839"/>
            <a:ext cx="2908300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9" name="Line 15"/>
          <p:cNvSpPr>
            <a:spLocks noChangeShapeType="1"/>
          </p:cNvSpPr>
          <p:nvPr/>
        </p:nvSpPr>
        <p:spPr bwMode="auto">
          <a:xfrm flipH="1">
            <a:off x="5078413" y="3125539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H="1">
            <a:off x="5324475" y="3122364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5581650" y="3122364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 flipH="1">
            <a:off x="5818188" y="3143002"/>
            <a:ext cx="11112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3" name="Line 15"/>
          <p:cNvSpPr>
            <a:spLocks noChangeShapeType="1"/>
          </p:cNvSpPr>
          <p:nvPr/>
        </p:nvSpPr>
        <p:spPr bwMode="auto">
          <a:xfrm flipH="1">
            <a:off x="6045200" y="3122364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4" name="Line 15"/>
          <p:cNvSpPr>
            <a:spLocks noChangeShapeType="1"/>
          </p:cNvSpPr>
          <p:nvPr/>
        </p:nvSpPr>
        <p:spPr bwMode="auto">
          <a:xfrm flipH="1">
            <a:off x="6281738" y="3122364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5" name="Line 15"/>
          <p:cNvSpPr>
            <a:spLocks noChangeShapeType="1"/>
          </p:cNvSpPr>
          <p:nvPr/>
        </p:nvSpPr>
        <p:spPr bwMode="auto">
          <a:xfrm flipH="1">
            <a:off x="6527800" y="3133477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6" name="Line 15"/>
          <p:cNvSpPr>
            <a:spLocks noChangeShapeType="1"/>
          </p:cNvSpPr>
          <p:nvPr/>
        </p:nvSpPr>
        <p:spPr bwMode="auto">
          <a:xfrm flipH="1">
            <a:off x="6775450" y="3122364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7" name="Line 15"/>
          <p:cNvSpPr>
            <a:spLocks noChangeShapeType="1"/>
          </p:cNvSpPr>
          <p:nvPr/>
        </p:nvSpPr>
        <p:spPr bwMode="auto">
          <a:xfrm flipH="1">
            <a:off x="7011988" y="3133477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8" name="Line 15"/>
          <p:cNvSpPr>
            <a:spLocks noChangeShapeType="1"/>
          </p:cNvSpPr>
          <p:nvPr/>
        </p:nvSpPr>
        <p:spPr bwMode="auto">
          <a:xfrm flipH="1">
            <a:off x="7248525" y="3143002"/>
            <a:ext cx="9525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9" name="Line 15"/>
          <p:cNvSpPr>
            <a:spLocks noChangeShapeType="1"/>
          </p:cNvSpPr>
          <p:nvPr/>
        </p:nvSpPr>
        <p:spPr bwMode="auto">
          <a:xfrm flipH="1">
            <a:off x="7505700" y="3133477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0" name="Line 15"/>
          <p:cNvSpPr>
            <a:spLocks noChangeShapeType="1"/>
          </p:cNvSpPr>
          <p:nvPr/>
        </p:nvSpPr>
        <p:spPr bwMode="auto">
          <a:xfrm flipV="1">
            <a:off x="4840288" y="4397127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1" name="Line 15"/>
          <p:cNvSpPr>
            <a:spLocks noChangeShapeType="1"/>
          </p:cNvSpPr>
          <p:nvPr/>
        </p:nvSpPr>
        <p:spPr bwMode="auto">
          <a:xfrm flipV="1">
            <a:off x="4822825" y="5033714"/>
            <a:ext cx="2908300" cy="31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2" name="Line 15"/>
          <p:cNvSpPr>
            <a:spLocks noChangeShapeType="1"/>
          </p:cNvSpPr>
          <p:nvPr/>
        </p:nvSpPr>
        <p:spPr bwMode="auto">
          <a:xfrm flipV="1">
            <a:off x="4830763" y="5671889"/>
            <a:ext cx="2908300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840288" y="3462089"/>
            <a:ext cx="319087" cy="277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正方形/長方形 18">
            <a:extLst>
              <a:ext uri="{FF2B5EF4-FFF2-40B4-BE49-F238E27FC236}">
                <a16:creationId xmlns:a16="http://schemas.microsoft.com/office/drawing/2014/main" xmlns="" id="{300B0F51-9821-48EF-9ED3-186618299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31" y="5265340"/>
            <a:ext cx="2515817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 T-track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file = weight-dose-</a:t>
            </a:r>
            <a:r>
              <a:rPr lang="en-US" altLang="ja-JP" sz="1800" dirty="0" err="1"/>
              <a:t>z.out</a:t>
            </a:r>
            <a:r>
              <a:rPr lang="en-US" altLang="ja-JP" sz="1800" dirty="0"/>
              <a:t>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stdcut</a:t>
            </a:r>
            <a:r>
              <a:rPr lang="en-US" altLang="ja-JP" sz="1800" dirty="0"/>
              <a:t>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…</a:t>
            </a: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xmlns="" id="{05106552-FA30-42D5-A88A-1D0B6A4FE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672" y="6381906"/>
            <a:ext cx="266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xmlns="" id="{5922C186-5663-4FE4-9996-DCC54F714380}"/>
              </a:ext>
            </a:extLst>
          </p:cNvPr>
          <p:cNvSpPr/>
          <p:nvPr/>
        </p:nvSpPr>
        <p:spPr>
          <a:xfrm>
            <a:off x="179512" y="2422629"/>
            <a:ext cx="9063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*</a:t>
            </a:r>
            <a:r>
              <a:rPr lang="en-US" altLang="ja-JP" dirty="0" err="1">
                <a:solidFill>
                  <a:srgbClr val="FF0000"/>
                </a:solidFill>
              </a:rPr>
              <a:t>stdcut</a:t>
            </a:r>
            <a:r>
              <a:rPr lang="en-US" altLang="ja-JP" dirty="0"/>
              <a:t>: When all relative values of STD (standard deviation) of the tally result are smaller than </a:t>
            </a:r>
          </a:p>
          <a:p>
            <a:r>
              <a:rPr lang="en-US" altLang="ja-JP" dirty="0"/>
              <a:t>               </a:t>
            </a:r>
            <a:r>
              <a:rPr lang="en-US" altLang="ja-JP" dirty="0" err="1"/>
              <a:t>stdcut</a:t>
            </a:r>
            <a:r>
              <a:rPr lang="en-US" altLang="ja-JP" dirty="0"/>
              <a:t> at the last of one batch, PHITS finishes its calculation</a:t>
            </a:r>
            <a:endParaRPr lang="ja-JP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39688" y="80963"/>
            <a:ext cx="8801100" cy="508000"/>
          </a:xfrm>
        </p:spPr>
        <p:txBody>
          <a:bodyPr/>
          <a:lstStyle/>
          <a:p>
            <a:r>
              <a:rPr lang="en-US" altLang="ja-JP" sz="2800"/>
              <a:t>Answer 2</a:t>
            </a:r>
            <a:endParaRPr lang="ja-JP" altLang="en-US" sz="2800"/>
          </a:p>
        </p:txBody>
      </p:sp>
      <p:sp>
        <p:nvSpPr>
          <p:cNvPr id="3072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0BBCC4-D93A-4B83-9B52-78F277FFD603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965A0938-0C8B-4944-8D2D-43AC6D4DB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9" t="17737" r="30615" b="7301"/>
          <a:stretch/>
        </p:blipFill>
        <p:spPr>
          <a:xfrm>
            <a:off x="5152756" y="2276872"/>
            <a:ext cx="3977063" cy="3671345"/>
          </a:xfrm>
          <a:prstGeom prst="rect">
            <a:avLst/>
          </a:prstGeom>
        </p:spPr>
      </p:pic>
      <p:sp>
        <p:nvSpPr>
          <p:cNvPr id="16" name="テキスト ボックス 26">
            <a:extLst>
              <a:ext uri="{FF2B5EF4-FFF2-40B4-BE49-F238E27FC236}">
                <a16:creationId xmlns:a16="http://schemas.microsoft.com/office/drawing/2014/main" xmlns="" id="{5F57C482-92B6-4AD2-AEAA-F51915573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484784"/>
            <a:ext cx="13001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WWG2.inp</a:t>
            </a:r>
            <a:endParaRPr lang="ja-JP" altLang="en-US" sz="1800"/>
          </a:p>
        </p:txBody>
      </p:sp>
      <p:sp>
        <p:nvSpPr>
          <p:cNvPr id="20" name="正方形/長方形 1">
            <a:extLst>
              <a:ext uri="{FF2B5EF4-FFF2-40B4-BE49-F238E27FC236}">
                <a16:creationId xmlns:a16="http://schemas.microsoft.com/office/drawing/2014/main" xmlns="" id="{3E8AAE0C-238C-4A87-B69F-5E7D3F681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932459"/>
            <a:ext cx="237331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[ P a r a m e t e r s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icntl    =           0 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maxcas   =         1500 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maxbch   =          </a:t>
            </a:r>
            <a:r>
              <a:rPr lang="en-US" altLang="ja-JP" sz="18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1" name="正方形/長方形 15">
            <a:extLst>
              <a:ext uri="{FF2B5EF4-FFF2-40B4-BE49-F238E27FC236}">
                <a16:creationId xmlns:a16="http://schemas.microsoft.com/office/drawing/2014/main" xmlns="" id="{BCD7BE51-FA69-43E3-A6AA-E117EDA54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5059050"/>
            <a:ext cx="4611687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x: z[cm]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y: Effective dose (pSv/source)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p: xlin ylog afac(0.8) form(0.9)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h: n            x            y(neutron ),hh0l   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#  z-lower      z-upper      neutron     r.err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  0.0000E+00   2.0000E+01   </a:t>
            </a:r>
            <a:r>
              <a:rPr lang="pt-BR" altLang="ja-JP" sz="1800" dirty="0">
                <a:solidFill>
                  <a:srgbClr val="FF0000"/>
                </a:solidFill>
              </a:rPr>
              <a:t>3.7062E-04  0.0994</a:t>
            </a:r>
          </a:p>
        </p:txBody>
      </p:sp>
      <p:sp>
        <p:nvSpPr>
          <p:cNvPr id="22" name="正方形/長方形 2">
            <a:extLst>
              <a:ext uri="{FF2B5EF4-FFF2-40B4-BE49-F238E27FC236}">
                <a16:creationId xmlns:a16="http://schemas.microsoft.com/office/drawing/2014/main" xmlns="" id="{3DD8EB15-BD23-4B65-8524-4CAAE354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4581128"/>
            <a:ext cx="188118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weight-dose-z.out</a:t>
            </a:r>
            <a:endParaRPr lang="ja-JP" altLang="en-US" sz="1800"/>
          </a:p>
        </p:txBody>
      </p:sp>
      <p:sp>
        <p:nvSpPr>
          <p:cNvPr id="23" name="正方形/長方形 12">
            <a:extLst>
              <a:ext uri="{FF2B5EF4-FFF2-40B4-BE49-F238E27FC236}">
                <a16:creationId xmlns:a16="http://schemas.microsoft.com/office/drawing/2014/main" xmlns="" id="{D1BFD7FE-0C82-4F7C-9E08-A59F3AB90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927279"/>
            <a:ext cx="235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xmlns="" id="{FB2BE83F-8D90-4B85-BE03-459ABE1DF743}"/>
              </a:ext>
            </a:extLst>
          </p:cNvPr>
          <p:cNvSpPr/>
          <p:nvPr/>
        </p:nvSpPr>
        <p:spPr>
          <a:xfrm>
            <a:off x="5837089" y="2780928"/>
            <a:ext cx="319087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正方形/長方形 18">
            <a:extLst>
              <a:ext uri="{FF2B5EF4-FFF2-40B4-BE49-F238E27FC236}">
                <a16:creationId xmlns:a16="http://schemas.microsoft.com/office/drawing/2014/main" xmlns="" id="{23EFE6FB-DD11-400C-A861-6C675FE1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3236747"/>
            <a:ext cx="251581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 T-track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file = weight-dose-</a:t>
            </a:r>
            <a:r>
              <a:rPr lang="en-US" altLang="ja-JP" sz="1800" dirty="0" err="1"/>
              <a:t>z.out</a:t>
            </a:r>
            <a:r>
              <a:rPr lang="en-US" altLang="ja-JP" sz="1800" dirty="0"/>
              <a:t>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stdcut</a:t>
            </a:r>
            <a:r>
              <a:rPr lang="en-US" altLang="ja-JP" sz="1800" dirty="0"/>
              <a:t> = </a:t>
            </a:r>
            <a:r>
              <a:rPr lang="en-US" altLang="ja-JP" sz="1800" dirty="0">
                <a:solidFill>
                  <a:srgbClr val="FF0000"/>
                </a:solidFill>
              </a:rPr>
              <a:t>0.1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…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xmlns="" id="{5693C413-61DC-437A-9E82-1EB62A77534F}"/>
              </a:ext>
            </a:extLst>
          </p:cNvPr>
          <p:cNvSpPr/>
          <p:nvPr/>
        </p:nvSpPr>
        <p:spPr>
          <a:xfrm>
            <a:off x="892175" y="750218"/>
            <a:ext cx="7445375" cy="590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正方形/長方形 3">
            <a:extLst>
              <a:ext uri="{FF2B5EF4-FFF2-40B4-BE49-F238E27FC236}">
                <a16:creationId xmlns:a16="http://schemas.microsoft.com/office/drawing/2014/main" xmlns="" id="{B7858316-286A-4CC0-8D6A-CBDEB9FF4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75" y="872455"/>
            <a:ext cx="7369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Increase the number of history and check effective dose for neutrons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490538" y="0"/>
            <a:ext cx="8229600" cy="725488"/>
          </a:xfrm>
        </p:spPr>
        <p:txBody>
          <a:bodyPr/>
          <a:lstStyle/>
          <a:p>
            <a:r>
              <a:rPr lang="en-US" altLang="ja-JP" sz="2800"/>
              <a:t>Summary</a:t>
            </a:r>
            <a:endParaRPr lang="ja-JP" altLang="en-US" sz="2800"/>
          </a:p>
        </p:txBody>
      </p:sp>
      <p:sp>
        <p:nvSpPr>
          <p:cNvPr id="3891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C7235-552C-4578-91FE-539414EF9C2A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23838" y="63182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38917" name="テキスト ボックス 9"/>
          <p:cNvSpPr txBox="1">
            <a:spLocks noChangeArrowheads="1"/>
          </p:cNvSpPr>
          <p:nvPr/>
        </p:nvSpPr>
        <p:spPr bwMode="auto">
          <a:xfrm>
            <a:off x="-9525" y="4830763"/>
            <a:ext cx="9102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It is convenient to read output file of [t-WWG]</a:t>
            </a:r>
            <a:r>
              <a:rPr lang="ja-JP" altLang="en-US" sz="2400"/>
              <a:t>（</a:t>
            </a:r>
            <a:r>
              <a:rPr lang="en-US" altLang="ja-JP" sz="2400"/>
              <a:t>= [weight window] section</a:t>
            </a:r>
            <a:r>
              <a:rPr lang="ja-JP" altLang="en-US" sz="2400"/>
              <a:t>） </a:t>
            </a:r>
            <a:r>
              <a:rPr lang="en-US" altLang="ja-JP" sz="2400"/>
              <a:t>by the infl command in the 2</a:t>
            </a:r>
            <a:r>
              <a:rPr lang="en-US" altLang="ja-JP" sz="2400" baseline="30000"/>
              <a:t>nd</a:t>
            </a:r>
            <a:r>
              <a:rPr lang="en-US" altLang="ja-JP" sz="2400"/>
              <a:t> and subsequent calculation.</a:t>
            </a:r>
          </a:p>
        </p:txBody>
      </p:sp>
      <p:sp>
        <p:nvSpPr>
          <p:cNvPr id="38918" name="正方形/長方形 1"/>
          <p:cNvSpPr>
            <a:spLocks noChangeArrowheads="1"/>
          </p:cNvSpPr>
          <p:nvPr/>
        </p:nvSpPr>
        <p:spPr bwMode="auto">
          <a:xfrm>
            <a:off x="0" y="1916113"/>
            <a:ext cx="8461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[t-WWG] generates appropriate weight window automatically in each cell and energy.</a:t>
            </a:r>
            <a:endParaRPr lang="ja-JP" altLang="en-US" sz="2400"/>
          </a:p>
        </p:txBody>
      </p:sp>
      <p:sp>
        <p:nvSpPr>
          <p:cNvPr id="38919" name="正方形/長方形 2"/>
          <p:cNvSpPr>
            <a:spLocks noChangeArrowheads="1"/>
          </p:cNvSpPr>
          <p:nvPr/>
        </p:nvSpPr>
        <p:spPr bwMode="auto">
          <a:xfrm>
            <a:off x="0" y="3933825"/>
            <a:ext cx="8924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Definition of cell volume by [volume] section is mandatory to use weight window.</a:t>
            </a:r>
          </a:p>
        </p:txBody>
      </p:sp>
      <p:sp>
        <p:nvSpPr>
          <p:cNvPr id="38920" name="正方形/長方形 3"/>
          <p:cNvSpPr>
            <a:spLocks noChangeArrowheads="1"/>
          </p:cNvSpPr>
          <p:nvPr/>
        </p:nvSpPr>
        <p:spPr bwMode="auto">
          <a:xfrm>
            <a:off x="-9525" y="2924175"/>
            <a:ext cx="9109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The weight window is given by the flux in each cell normalized by the maximum flux.</a:t>
            </a:r>
          </a:p>
        </p:txBody>
      </p:sp>
      <p:sp>
        <p:nvSpPr>
          <p:cNvPr id="38921" name="正方形/長方形 1"/>
          <p:cNvSpPr>
            <a:spLocks noChangeArrowheads="1"/>
          </p:cNvSpPr>
          <p:nvPr/>
        </p:nvSpPr>
        <p:spPr bwMode="auto">
          <a:xfrm>
            <a:off x="3175" y="954088"/>
            <a:ext cx="824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“Weight window method” assigns allowed weight range (window) for each cell and each energy group.</a:t>
            </a:r>
            <a:endParaRPr lang="ja-JP" altLang="en-US" sz="2400"/>
          </a:p>
        </p:txBody>
      </p:sp>
      <p:sp>
        <p:nvSpPr>
          <p:cNvPr id="38922" name="テキスト ボックス 9"/>
          <p:cNvSpPr txBox="1">
            <a:spLocks noChangeArrowheads="1"/>
          </p:cNvSpPr>
          <p:nvPr/>
        </p:nvSpPr>
        <p:spPr bwMode="auto">
          <a:xfrm>
            <a:off x="-12700" y="5886450"/>
            <a:ext cx="8732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Increase “maxbnk” when warning messages due to “too many secondary particle” appears.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0" y="-26988"/>
            <a:ext cx="8624888" cy="608013"/>
          </a:xfrm>
        </p:spPr>
        <p:txBody>
          <a:bodyPr/>
          <a:lstStyle/>
          <a:p>
            <a:pPr eaLnBrk="1" hangingPunct="1"/>
            <a:r>
              <a:rPr lang="en-US" altLang="ja-JP" sz="2400"/>
              <a:t>Difference between cell importance and weight window methods</a:t>
            </a:r>
            <a:endParaRPr lang="ja-JP" altLang="en-US" sz="2400"/>
          </a:p>
        </p:txBody>
      </p:sp>
      <p:sp>
        <p:nvSpPr>
          <p:cNvPr id="5123" name="テキスト ボックス 9"/>
          <p:cNvSpPr txBox="1">
            <a:spLocks noChangeArrowheads="1"/>
          </p:cNvSpPr>
          <p:nvPr/>
        </p:nvSpPr>
        <p:spPr bwMode="auto">
          <a:xfrm>
            <a:off x="-36513" y="620713"/>
            <a:ext cx="900112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>
                <a:solidFill>
                  <a:srgbClr val="000000"/>
                </a:solidFill>
              </a:rPr>
              <a:t>“Cell importance method” assign a single value of weight to each cell.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>
                <a:solidFill>
                  <a:srgbClr val="000000"/>
                </a:solidFill>
              </a:rPr>
              <a:t>“Weight window method” assign allowed weight range (window) to each cell and to each energy group.</a:t>
            </a:r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107950" y="4762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125" name="テキスト ボックス 3"/>
          <p:cNvSpPr txBox="1">
            <a:spLocks noChangeArrowheads="1"/>
          </p:cNvSpPr>
          <p:nvPr/>
        </p:nvSpPr>
        <p:spPr bwMode="auto">
          <a:xfrm>
            <a:off x="684213" y="1773238"/>
            <a:ext cx="8459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Efficient simulation with focusing on the important energy region, such as high-energy neutron.</a:t>
            </a:r>
            <a:endParaRPr lang="ja-JP" altLang="en-US" sz="240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706813" y="2778125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859338" y="2994025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706813" y="4289425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706813" y="3209925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859338" y="4721225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正方形/長方形 14"/>
          <p:cNvSpPr>
            <a:spLocks noChangeArrowheads="1"/>
          </p:cNvSpPr>
          <p:nvPr/>
        </p:nvSpPr>
        <p:spPr bwMode="auto">
          <a:xfrm>
            <a:off x="3851275" y="42894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W</a:t>
            </a:r>
            <a:r>
              <a:rPr lang="en-US" altLang="ja-JP" sz="1800" b="1" baseline="-25000">
                <a:solidFill>
                  <a:srgbClr val="0000FF"/>
                </a:solidFill>
              </a:rPr>
              <a:t>L</a:t>
            </a:r>
            <a:r>
              <a:rPr lang="en-US" altLang="ja-JP" sz="1800" b="1">
                <a:solidFill>
                  <a:srgbClr val="0000FF"/>
                </a:solidFill>
              </a:rPr>
              <a:t>=0.5</a:t>
            </a:r>
            <a:endParaRPr lang="ja-JP" altLang="en-US" sz="1800" b="1">
              <a:solidFill>
                <a:srgbClr val="0000FF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4859338" y="3857625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938838" y="2994025"/>
            <a:ext cx="1587" cy="208756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708400" y="4002088"/>
            <a:ext cx="22320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正方形/長方形 14"/>
          <p:cNvSpPr>
            <a:spLocks noChangeArrowheads="1"/>
          </p:cNvSpPr>
          <p:nvPr/>
        </p:nvSpPr>
        <p:spPr bwMode="auto">
          <a:xfrm rot="-5400000">
            <a:off x="2678113" y="4022725"/>
            <a:ext cx="1512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Weight</a:t>
            </a:r>
            <a:endParaRPr lang="ja-JP" altLang="en-US" sz="2400"/>
          </a:p>
        </p:txBody>
      </p:sp>
      <p:cxnSp>
        <p:nvCxnSpPr>
          <p:cNvPr id="24" name="直線コネクタ 23"/>
          <p:cNvCxnSpPr/>
          <p:nvPr/>
        </p:nvCxnSpPr>
        <p:spPr>
          <a:xfrm>
            <a:off x="5938838" y="4144963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649288" y="2779713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1801813" y="2995613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881313" y="2995613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647700" y="3787775"/>
            <a:ext cx="11525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1800225" y="4579938"/>
            <a:ext cx="1081088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2" name="正方形/長方形 14"/>
          <p:cNvSpPr>
            <a:spLocks noChangeArrowheads="1"/>
          </p:cNvSpPr>
          <p:nvPr/>
        </p:nvSpPr>
        <p:spPr bwMode="auto">
          <a:xfrm>
            <a:off x="720725" y="37877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</a:t>
            </a:r>
            <a:r>
              <a:rPr lang="en-US" altLang="ja-JP" sz="1800" baseline="-25000">
                <a:solidFill>
                  <a:srgbClr val="0000FF"/>
                </a:solidFill>
              </a:rPr>
              <a:t>1</a:t>
            </a:r>
            <a:r>
              <a:rPr lang="en-US" altLang="ja-JP" sz="1800">
                <a:solidFill>
                  <a:srgbClr val="0000FF"/>
                </a:solidFill>
              </a:rPr>
              <a:t>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5143" name="正方形/長方形 14"/>
          <p:cNvSpPr>
            <a:spLocks noChangeArrowheads="1"/>
          </p:cNvSpPr>
          <p:nvPr/>
        </p:nvSpPr>
        <p:spPr bwMode="auto">
          <a:xfrm rot="-5400000">
            <a:off x="-379412" y="4024312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Weight</a:t>
            </a:r>
            <a:endParaRPr lang="ja-JP" altLang="en-US" sz="2400"/>
          </a:p>
        </p:txBody>
      </p:sp>
      <p:sp>
        <p:nvSpPr>
          <p:cNvPr id="5144" name="正方形/長方形 14"/>
          <p:cNvSpPr>
            <a:spLocks noChangeArrowheads="1"/>
          </p:cNvSpPr>
          <p:nvPr/>
        </p:nvSpPr>
        <p:spPr bwMode="auto">
          <a:xfrm>
            <a:off x="792163" y="2852738"/>
            <a:ext cx="936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I</a:t>
            </a:r>
            <a:r>
              <a:rPr lang="en-US" altLang="ja-JP" sz="2800" baseline="-25000">
                <a:solidFill>
                  <a:srgbClr val="0000FF"/>
                </a:solidFill>
              </a:rPr>
              <a:t>1</a:t>
            </a:r>
            <a:r>
              <a:rPr lang="en-US" altLang="ja-JP" sz="2800">
                <a:solidFill>
                  <a:srgbClr val="0000FF"/>
                </a:solidFill>
              </a:rPr>
              <a:t>=1</a:t>
            </a:r>
            <a:endParaRPr lang="ja-JP" altLang="en-US" sz="2800">
              <a:solidFill>
                <a:srgbClr val="0000FF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2881313" y="4146550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正方形/長方形 14"/>
          <p:cNvSpPr>
            <a:spLocks noChangeArrowheads="1"/>
          </p:cNvSpPr>
          <p:nvPr/>
        </p:nvSpPr>
        <p:spPr bwMode="auto">
          <a:xfrm>
            <a:off x="2016125" y="2852738"/>
            <a:ext cx="865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=3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5147" name="正方形/長方形 14"/>
          <p:cNvSpPr>
            <a:spLocks noChangeArrowheads="1"/>
          </p:cNvSpPr>
          <p:nvPr/>
        </p:nvSpPr>
        <p:spPr bwMode="auto">
          <a:xfrm>
            <a:off x="1800225" y="4652963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</a:t>
            </a:r>
            <a:r>
              <a:rPr lang="en-US" altLang="ja-JP" sz="1800" baseline="-25000">
                <a:solidFill>
                  <a:srgbClr val="0000FF"/>
                </a:solidFill>
              </a:rPr>
              <a:t>2</a:t>
            </a:r>
            <a:r>
              <a:rPr lang="en-US" altLang="ja-JP" sz="1800">
                <a:solidFill>
                  <a:srgbClr val="0000FF"/>
                </a:solidFill>
              </a:rPr>
              <a:t>=1/3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5148" name="正方形/長方形 14"/>
          <p:cNvSpPr>
            <a:spLocks noChangeArrowheads="1"/>
          </p:cNvSpPr>
          <p:nvPr/>
        </p:nvSpPr>
        <p:spPr bwMode="auto">
          <a:xfrm>
            <a:off x="431800" y="5589588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Number of particle</a:t>
            </a:r>
            <a:r>
              <a:rPr lang="ja-JP" altLang="en-US" sz="1800">
                <a:solidFill>
                  <a:srgbClr val="0000FF"/>
                </a:solidFill>
              </a:rPr>
              <a:t> </a:t>
            </a:r>
            <a:r>
              <a:rPr lang="en-US" altLang="ja-JP" sz="1800">
                <a:solidFill>
                  <a:srgbClr val="0000FF"/>
                </a:solidFill>
              </a:rPr>
              <a:t>1 </a:t>
            </a:r>
            <a:r>
              <a:rPr lang="ja-JP" altLang="en-US" sz="1800">
                <a:solidFill>
                  <a:srgbClr val="0000FF"/>
                </a:solidFill>
              </a:rPr>
              <a:t>　→</a:t>
            </a:r>
          </a:p>
        </p:txBody>
      </p:sp>
      <p:sp>
        <p:nvSpPr>
          <p:cNvPr id="5149" name="正方形/長方形 14"/>
          <p:cNvSpPr>
            <a:spLocks noChangeArrowheads="1"/>
          </p:cNvSpPr>
          <p:nvPr/>
        </p:nvSpPr>
        <p:spPr bwMode="auto">
          <a:xfrm>
            <a:off x="1793875" y="5867400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I</a:t>
            </a:r>
            <a:r>
              <a:rPr lang="en-US" altLang="ja-JP" sz="1800" baseline="-25000">
                <a:solidFill>
                  <a:srgbClr val="0000FF"/>
                </a:solidFill>
              </a:rPr>
              <a:t>2</a:t>
            </a:r>
            <a:r>
              <a:rPr lang="en-US" altLang="ja-JP" sz="1800">
                <a:solidFill>
                  <a:srgbClr val="0000FF"/>
                </a:solidFill>
              </a:rPr>
              <a:t>/I</a:t>
            </a:r>
            <a:r>
              <a:rPr lang="en-US" altLang="ja-JP" sz="1800" baseline="-25000">
                <a:solidFill>
                  <a:srgbClr val="0000FF"/>
                </a:solidFill>
              </a:rPr>
              <a:t>1</a:t>
            </a:r>
            <a:r>
              <a:rPr lang="en-US" altLang="ja-JP" sz="1800">
                <a:solidFill>
                  <a:srgbClr val="0000FF"/>
                </a:solidFill>
              </a:rPr>
              <a:t>=3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5150" name="正方形/長方形 14"/>
          <p:cNvSpPr>
            <a:spLocks noChangeArrowheads="1"/>
          </p:cNvSpPr>
          <p:nvPr/>
        </p:nvSpPr>
        <p:spPr bwMode="auto">
          <a:xfrm>
            <a:off x="4049713" y="568325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energy group1</a:t>
            </a:r>
            <a:endParaRPr lang="ja-JP" altLang="en-US" sz="1800"/>
          </a:p>
        </p:txBody>
      </p:sp>
      <p:sp>
        <p:nvSpPr>
          <p:cNvPr id="5151" name="正方形/長方形 14"/>
          <p:cNvSpPr>
            <a:spLocks noChangeArrowheads="1"/>
          </p:cNvSpPr>
          <p:nvPr/>
        </p:nvSpPr>
        <p:spPr bwMode="auto">
          <a:xfrm>
            <a:off x="825500" y="508476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region1</a:t>
            </a:r>
            <a:endParaRPr lang="ja-JP" altLang="en-US" sz="1800"/>
          </a:p>
        </p:txBody>
      </p:sp>
      <p:sp>
        <p:nvSpPr>
          <p:cNvPr id="5152" name="正方形/長方形 14"/>
          <p:cNvSpPr>
            <a:spLocks noChangeArrowheads="1"/>
          </p:cNvSpPr>
          <p:nvPr/>
        </p:nvSpPr>
        <p:spPr bwMode="auto">
          <a:xfrm>
            <a:off x="3851275" y="27781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=2.5</a:t>
            </a:r>
            <a:endParaRPr lang="ja-JP" altLang="en-US" sz="1800"/>
          </a:p>
        </p:txBody>
      </p:sp>
      <p:sp>
        <p:nvSpPr>
          <p:cNvPr id="5153" name="正方形/長方形 14"/>
          <p:cNvSpPr>
            <a:spLocks noChangeArrowheads="1"/>
          </p:cNvSpPr>
          <p:nvPr/>
        </p:nvSpPr>
        <p:spPr bwMode="auto">
          <a:xfrm>
            <a:off x="4932363" y="486568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W</a:t>
            </a:r>
            <a:r>
              <a:rPr lang="en-US" altLang="ja-JP" sz="1800" b="1" baseline="-25000">
                <a:solidFill>
                  <a:srgbClr val="0000FF"/>
                </a:solidFill>
              </a:rPr>
              <a:t>L</a:t>
            </a:r>
            <a:r>
              <a:rPr lang="en-US" altLang="ja-JP" sz="1800" b="1">
                <a:solidFill>
                  <a:srgbClr val="0000FF"/>
                </a:solidFill>
              </a:rPr>
              <a:t>=0.25</a:t>
            </a:r>
            <a:endParaRPr lang="ja-JP" altLang="en-US" sz="1800" b="1">
              <a:solidFill>
                <a:srgbClr val="0000FF"/>
              </a:solidFill>
            </a:endParaRPr>
          </a:p>
        </p:txBody>
      </p:sp>
      <p:sp>
        <p:nvSpPr>
          <p:cNvPr id="5154" name="正方形/長方形 14"/>
          <p:cNvSpPr>
            <a:spLocks noChangeArrowheads="1"/>
          </p:cNvSpPr>
          <p:nvPr/>
        </p:nvSpPr>
        <p:spPr bwMode="auto">
          <a:xfrm>
            <a:off x="4932363" y="3425825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=1.25</a:t>
            </a:r>
            <a:endParaRPr lang="ja-JP" altLang="en-US" sz="1800"/>
          </a:p>
        </p:txBody>
      </p:sp>
      <p:sp>
        <p:nvSpPr>
          <p:cNvPr id="55" name="角丸四角形 54"/>
          <p:cNvSpPr/>
          <p:nvPr/>
        </p:nvSpPr>
        <p:spPr>
          <a:xfrm>
            <a:off x="107950" y="2779713"/>
            <a:ext cx="2989263" cy="345757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56" name="正方形/長方形 14"/>
          <p:cNvSpPr>
            <a:spLocks noChangeArrowheads="1"/>
          </p:cNvSpPr>
          <p:nvPr/>
        </p:nvSpPr>
        <p:spPr bwMode="auto">
          <a:xfrm>
            <a:off x="1873250" y="5084763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region2</a:t>
            </a:r>
            <a:endParaRPr lang="ja-JP" altLang="en-US" sz="1800"/>
          </a:p>
        </p:txBody>
      </p:sp>
      <p:sp>
        <p:nvSpPr>
          <p:cNvPr id="5157" name="正方形/長方形 14"/>
          <p:cNvSpPr>
            <a:spLocks noChangeArrowheads="1"/>
          </p:cNvSpPr>
          <p:nvPr/>
        </p:nvSpPr>
        <p:spPr bwMode="auto">
          <a:xfrm>
            <a:off x="7021513" y="5683250"/>
            <a:ext cx="172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energy group2</a:t>
            </a:r>
            <a:endParaRPr lang="ja-JP" altLang="en-US" sz="1800"/>
          </a:p>
        </p:txBody>
      </p:sp>
      <p:sp>
        <p:nvSpPr>
          <p:cNvPr id="5158" name="正方形/長方形 14"/>
          <p:cNvSpPr>
            <a:spLocks noChangeArrowheads="1"/>
          </p:cNvSpPr>
          <p:nvPr/>
        </p:nvSpPr>
        <p:spPr bwMode="auto">
          <a:xfrm>
            <a:off x="3995738" y="364172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V="1">
            <a:off x="6732588" y="2778125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885113" y="2994025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6732588" y="4289425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6732588" y="3209925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7885113" y="5226050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4" name="正方形/長方形 14"/>
          <p:cNvSpPr>
            <a:spLocks noChangeArrowheads="1"/>
          </p:cNvSpPr>
          <p:nvPr/>
        </p:nvSpPr>
        <p:spPr bwMode="auto">
          <a:xfrm>
            <a:off x="6877050" y="42894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W</a:t>
            </a:r>
            <a:r>
              <a:rPr lang="en-US" altLang="ja-JP" sz="1800" b="1" baseline="-25000">
                <a:solidFill>
                  <a:srgbClr val="0000FF"/>
                </a:solidFill>
              </a:rPr>
              <a:t>L</a:t>
            </a:r>
            <a:r>
              <a:rPr lang="en-US" altLang="ja-JP" sz="1800" b="1">
                <a:solidFill>
                  <a:srgbClr val="0000FF"/>
                </a:solidFill>
              </a:rPr>
              <a:t>=0.5</a:t>
            </a:r>
            <a:endParaRPr lang="ja-JP" altLang="en-US" sz="1800" b="1">
              <a:solidFill>
                <a:srgbClr val="0000FF"/>
              </a:solidFill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7885113" y="4649788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8964613" y="2994025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6732588" y="4002088"/>
            <a:ext cx="11525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8" name="正方形/長方形 14"/>
          <p:cNvSpPr>
            <a:spLocks noChangeArrowheads="1"/>
          </p:cNvSpPr>
          <p:nvPr/>
        </p:nvSpPr>
        <p:spPr bwMode="auto">
          <a:xfrm rot="-5400000">
            <a:off x="5702300" y="4022726"/>
            <a:ext cx="151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Weight</a:t>
            </a:r>
            <a:endParaRPr lang="ja-JP" altLang="en-US" sz="2400"/>
          </a:p>
        </p:txBody>
      </p:sp>
      <p:cxnSp>
        <p:nvCxnSpPr>
          <p:cNvPr id="70" name="直線コネクタ 69"/>
          <p:cNvCxnSpPr/>
          <p:nvPr/>
        </p:nvCxnSpPr>
        <p:spPr>
          <a:xfrm>
            <a:off x="8964613" y="4144963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0" name="正方形/長方形 14"/>
          <p:cNvSpPr>
            <a:spLocks noChangeArrowheads="1"/>
          </p:cNvSpPr>
          <p:nvPr/>
        </p:nvSpPr>
        <p:spPr bwMode="auto">
          <a:xfrm>
            <a:off x="6875463" y="27781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=2.5</a:t>
            </a:r>
            <a:endParaRPr lang="ja-JP" altLang="en-US" sz="1800"/>
          </a:p>
        </p:txBody>
      </p:sp>
      <p:sp>
        <p:nvSpPr>
          <p:cNvPr id="5171" name="正方形/長方形 14"/>
          <p:cNvSpPr>
            <a:spLocks noChangeArrowheads="1"/>
          </p:cNvSpPr>
          <p:nvPr/>
        </p:nvSpPr>
        <p:spPr bwMode="auto">
          <a:xfrm>
            <a:off x="7885113" y="52197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W</a:t>
            </a:r>
            <a:r>
              <a:rPr lang="en-US" altLang="ja-JP" sz="1800" b="1" baseline="-25000">
                <a:solidFill>
                  <a:srgbClr val="0000FF"/>
                </a:solidFill>
              </a:rPr>
              <a:t>L</a:t>
            </a:r>
            <a:r>
              <a:rPr lang="en-US" altLang="ja-JP" sz="1800" b="1">
                <a:solidFill>
                  <a:srgbClr val="0000FF"/>
                </a:solidFill>
              </a:rPr>
              <a:t>=0.17</a:t>
            </a:r>
            <a:endParaRPr lang="ja-JP" altLang="en-US" sz="1800" b="1">
              <a:solidFill>
                <a:srgbClr val="0000FF"/>
              </a:solidFill>
            </a:endParaRPr>
          </a:p>
        </p:txBody>
      </p:sp>
      <p:sp>
        <p:nvSpPr>
          <p:cNvPr id="5172" name="正方形/長方形 14"/>
          <p:cNvSpPr>
            <a:spLocks noChangeArrowheads="1"/>
          </p:cNvSpPr>
          <p:nvPr/>
        </p:nvSpPr>
        <p:spPr bwMode="auto">
          <a:xfrm>
            <a:off x="7885113" y="4217988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W</a:t>
            </a:r>
            <a:r>
              <a:rPr lang="en-US" altLang="ja-JP" sz="1800" baseline="-25000" dirty="0" smtClean="0"/>
              <a:t>U</a:t>
            </a:r>
            <a:r>
              <a:rPr lang="en-US" altLang="ja-JP" sz="1800" dirty="0" smtClean="0"/>
              <a:t>=0.85</a:t>
            </a:r>
            <a:endParaRPr lang="ja-JP" altLang="en-US" sz="1800" dirty="0"/>
          </a:p>
        </p:txBody>
      </p:sp>
      <p:sp>
        <p:nvSpPr>
          <p:cNvPr id="5173" name="正方形/長方形 14"/>
          <p:cNvSpPr>
            <a:spLocks noChangeArrowheads="1"/>
          </p:cNvSpPr>
          <p:nvPr/>
        </p:nvSpPr>
        <p:spPr bwMode="auto">
          <a:xfrm>
            <a:off x="6804025" y="357028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</a:t>
            </a:r>
            <a:r>
              <a:rPr lang="en-US" altLang="ja-JP" sz="1800" baseline="-25000">
                <a:solidFill>
                  <a:srgbClr val="0000FF"/>
                </a:solidFill>
              </a:rPr>
              <a:t>1</a:t>
            </a:r>
            <a:r>
              <a:rPr lang="en-US" altLang="ja-JP" sz="1800">
                <a:solidFill>
                  <a:srgbClr val="0000FF"/>
                </a:solidFill>
              </a:rPr>
              <a:t>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cxnSp>
        <p:nvCxnSpPr>
          <p:cNvPr id="76" name="直線矢印コネクタ 75"/>
          <p:cNvCxnSpPr/>
          <p:nvPr/>
        </p:nvCxnSpPr>
        <p:spPr>
          <a:xfrm>
            <a:off x="7885113" y="4938713"/>
            <a:ext cx="107950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5" name="正方形/長方形 14"/>
          <p:cNvSpPr>
            <a:spLocks noChangeArrowheads="1"/>
          </p:cNvSpPr>
          <p:nvPr/>
        </p:nvSpPr>
        <p:spPr bwMode="auto">
          <a:xfrm>
            <a:off x="7813675" y="4902200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</a:t>
            </a:r>
            <a:r>
              <a:rPr lang="en-US" altLang="ja-JP" sz="1800" baseline="-25000">
                <a:solidFill>
                  <a:srgbClr val="0000FF"/>
                </a:solidFill>
              </a:rPr>
              <a:t>2</a:t>
            </a:r>
            <a:r>
              <a:rPr lang="en-US" altLang="ja-JP" sz="1800">
                <a:solidFill>
                  <a:srgbClr val="0000FF"/>
                </a:solidFill>
              </a:rPr>
              <a:t>=0.5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3203575" y="2706688"/>
            <a:ext cx="5832475" cy="36004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77" name="正方形/長方形 14"/>
          <p:cNvSpPr>
            <a:spLocks noChangeArrowheads="1"/>
          </p:cNvSpPr>
          <p:nvPr/>
        </p:nvSpPr>
        <p:spPr bwMode="auto">
          <a:xfrm>
            <a:off x="7038975" y="5938838"/>
            <a:ext cx="67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1</a:t>
            </a:r>
            <a:r>
              <a:rPr lang="ja-JP" altLang="en-US" sz="1800">
                <a:solidFill>
                  <a:srgbClr val="0000FF"/>
                </a:solidFill>
              </a:rPr>
              <a:t>→</a:t>
            </a:r>
          </a:p>
        </p:txBody>
      </p:sp>
      <p:sp>
        <p:nvSpPr>
          <p:cNvPr id="5178" name="正方形/長方形 14"/>
          <p:cNvSpPr>
            <a:spLocks noChangeArrowheads="1"/>
          </p:cNvSpPr>
          <p:nvPr/>
        </p:nvSpPr>
        <p:spPr bwMode="auto">
          <a:xfrm>
            <a:off x="7712075" y="5938838"/>
            <a:ext cx="143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</a:t>
            </a:r>
            <a:r>
              <a:rPr lang="en-US" altLang="ja-JP" sz="1800" baseline="-25000">
                <a:solidFill>
                  <a:srgbClr val="0000FF"/>
                </a:solidFill>
              </a:rPr>
              <a:t>1</a:t>
            </a:r>
            <a:r>
              <a:rPr lang="en-US" altLang="ja-JP" sz="1800">
                <a:solidFill>
                  <a:srgbClr val="0000FF"/>
                </a:solidFill>
              </a:rPr>
              <a:t>/W</a:t>
            </a:r>
            <a:r>
              <a:rPr lang="en-US" altLang="ja-JP" sz="1800" baseline="-25000">
                <a:solidFill>
                  <a:srgbClr val="0000FF"/>
                </a:solidFill>
              </a:rPr>
              <a:t>2</a:t>
            </a:r>
            <a:r>
              <a:rPr lang="en-US" altLang="ja-JP" sz="1800">
                <a:solidFill>
                  <a:srgbClr val="0000FF"/>
                </a:solidFill>
              </a:rPr>
              <a:t>=2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5179" name="正方形/長方形 14"/>
          <p:cNvSpPr>
            <a:spLocks noChangeArrowheads="1"/>
          </p:cNvSpPr>
          <p:nvPr/>
        </p:nvSpPr>
        <p:spPr bwMode="auto">
          <a:xfrm>
            <a:off x="3492500" y="5940425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Number of particle 1 </a:t>
            </a:r>
            <a:r>
              <a:rPr lang="ja-JP" altLang="en-US" sz="1800">
                <a:solidFill>
                  <a:srgbClr val="0000FF"/>
                </a:solidFill>
              </a:rPr>
              <a:t>→ </a:t>
            </a:r>
            <a:r>
              <a:rPr lang="en-US" altLang="ja-JP" sz="1800">
                <a:solidFill>
                  <a:srgbClr val="0000FF"/>
                </a:solidFill>
              </a:rPr>
              <a:t>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5180" name="正方形/長方形 83"/>
          <p:cNvSpPr>
            <a:spLocks noChangeArrowheads="1"/>
          </p:cNvSpPr>
          <p:nvPr/>
        </p:nvSpPr>
        <p:spPr bwMode="auto">
          <a:xfrm>
            <a:off x="-47625" y="6237288"/>
            <a:ext cx="320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Cell importance method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5181" name="正方形/長方形 84"/>
          <p:cNvSpPr>
            <a:spLocks noChangeArrowheads="1"/>
          </p:cNvSpPr>
          <p:nvPr/>
        </p:nvSpPr>
        <p:spPr bwMode="auto">
          <a:xfrm>
            <a:off x="4508500" y="6237288"/>
            <a:ext cx="3195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Weight window method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107950" y="1844675"/>
            <a:ext cx="466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183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95BC5D-47FE-47AE-AA70-41713D05046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5184" name="正方形/長方形 14"/>
          <p:cNvSpPr>
            <a:spLocks noChangeArrowheads="1"/>
          </p:cNvSpPr>
          <p:nvPr/>
        </p:nvSpPr>
        <p:spPr bwMode="auto">
          <a:xfrm>
            <a:off x="3884613" y="5445125"/>
            <a:ext cx="100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region1</a:t>
            </a:r>
            <a:endParaRPr lang="ja-JP" altLang="en-US" sz="1800"/>
          </a:p>
        </p:txBody>
      </p:sp>
      <p:sp>
        <p:nvSpPr>
          <p:cNvPr id="5185" name="正方形/長方形 14"/>
          <p:cNvSpPr>
            <a:spLocks noChangeArrowheads="1"/>
          </p:cNvSpPr>
          <p:nvPr/>
        </p:nvSpPr>
        <p:spPr bwMode="auto">
          <a:xfrm>
            <a:off x="4932363" y="544512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region2</a:t>
            </a:r>
            <a:endParaRPr lang="ja-JP" altLang="en-US" sz="1800"/>
          </a:p>
        </p:txBody>
      </p:sp>
      <p:sp>
        <p:nvSpPr>
          <p:cNvPr id="5186" name="正方形/長方形 14"/>
          <p:cNvSpPr>
            <a:spLocks noChangeArrowheads="1"/>
          </p:cNvSpPr>
          <p:nvPr/>
        </p:nvSpPr>
        <p:spPr bwMode="auto">
          <a:xfrm>
            <a:off x="6908800" y="5445125"/>
            <a:ext cx="100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region1</a:t>
            </a:r>
            <a:endParaRPr lang="ja-JP" altLang="en-US" sz="1800"/>
          </a:p>
        </p:txBody>
      </p:sp>
      <p:sp>
        <p:nvSpPr>
          <p:cNvPr id="5187" name="正方形/長方形 14"/>
          <p:cNvSpPr>
            <a:spLocks noChangeArrowheads="1"/>
          </p:cNvSpPr>
          <p:nvPr/>
        </p:nvSpPr>
        <p:spPr bwMode="auto">
          <a:xfrm>
            <a:off x="7956550" y="5435600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region2</a:t>
            </a:r>
            <a:endParaRPr lang="ja-JP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0" y="-26988"/>
            <a:ext cx="8624888" cy="608013"/>
          </a:xfrm>
        </p:spPr>
        <p:txBody>
          <a:bodyPr/>
          <a:lstStyle/>
          <a:p>
            <a:pPr eaLnBrk="1" hangingPunct="1"/>
            <a:r>
              <a:rPr lang="en-US" altLang="ja-JP" sz="2800"/>
              <a:t>Parameters Related to Weight Window</a:t>
            </a:r>
            <a:endParaRPr lang="ja-JP" altLang="en-US" sz="2800"/>
          </a:p>
        </p:txBody>
      </p:sp>
      <p:sp>
        <p:nvSpPr>
          <p:cNvPr id="24579" name="テキスト ボックス 9"/>
          <p:cNvSpPr txBox="1">
            <a:spLocks noChangeArrowheads="1"/>
          </p:cNvSpPr>
          <p:nvPr/>
        </p:nvSpPr>
        <p:spPr bwMode="auto">
          <a:xfrm>
            <a:off x="406400" y="1898650"/>
            <a:ext cx="828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400" dirty="0">
                <a:solidFill>
                  <a:srgbClr val="0000FF"/>
                </a:solidFill>
              </a:rPr>
              <a:t>wupn</a:t>
            </a:r>
            <a:r>
              <a:rPr lang="en-US" altLang="ja-JP" sz="2400" dirty="0">
                <a:solidFill>
                  <a:srgbClr val="000000"/>
                </a:solidFill>
              </a:rPr>
              <a:t>: Ratio of upper to lower limits of allowed weight (D=5.0)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400" dirty="0" err="1">
                <a:solidFill>
                  <a:srgbClr val="0000FF"/>
                </a:solidFill>
              </a:rPr>
              <a:t>mxspln</a:t>
            </a:r>
            <a:r>
              <a:rPr lang="en-US" altLang="ja-JP" sz="2400" dirty="0">
                <a:solidFill>
                  <a:srgbClr val="000000"/>
                </a:solidFill>
              </a:rPr>
              <a:t>: Maximum number of split per event (D=5.0)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400" dirty="0" err="1">
                <a:solidFill>
                  <a:srgbClr val="0000FF"/>
                </a:solidFill>
              </a:rPr>
              <a:t>mwhere</a:t>
            </a:r>
            <a:r>
              <a:rPr lang="en-US" altLang="ja-JP" sz="2400" dirty="0">
                <a:solidFill>
                  <a:srgbClr val="000000"/>
                </a:solidFill>
              </a:rPr>
              <a:t>: Timing for considering weight window (D=0)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</a:rPr>
              <a:t>　　　　　　　　</a:t>
            </a:r>
            <a:r>
              <a:rPr lang="en-US" altLang="ja-JP" sz="2400" dirty="0">
                <a:solidFill>
                  <a:srgbClr val="000000"/>
                </a:solidFill>
              </a:rPr>
              <a:t>-1: reaction, 0: both, 1: surface crossing </a:t>
            </a:r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107950" y="5524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149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699293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A9843B-8841-455E-9202-0E5BD612C762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150" name="テキスト ボックス 1"/>
          <p:cNvSpPr txBox="1">
            <a:spLocks noChangeArrowheads="1"/>
          </p:cNvSpPr>
          <p:nvPr/>
        </p:nvSpPr>
        <p:spPr bwMode="auto">
          <a:xfrm>
            <a:off x="493713" y="5876925"/>
            <a:ext cx="8259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These parameters are defined in [parameters] section.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See manual </a:t>
            </a:r>
            <a:r>
              <a:rPr lang="en-US" altLang="ja-JP" sz="1800" smtClean="0"/>
              <a:t>“4.2.4</a:t>
            </a:r>
            <a:r>
              <a:rPr lang="ja-JP" altLang="en-US" sz="1800" dirty="0"/>
              <a:t>　</a:t>
            </a:r>
            <a:r>
              <a:rPr lang="en-US" altLang="ja-JP" sz="1800" dirty="0"/>
              <a:t>Cut off time, cut off weight, and weight window” for more detail.</a:t>
            </a:r>
            <a:endParaRPr lang="ja-JP" alt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17250" r="35536" b="10426"/>
          <a:stretch>
            <a:fillRect/>
          </a:stretch>
        </p:blipFill>
        <p:spPr bwMode="auto">
          <a:xfrm>
            <a:off x="379413" y="2263775"/>
            <a:ext cx="37369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17976" r="27385" b="8827"/>
          <a:stretch>
            <a:fillRect/>
          </a:stretch>
        </p:blipFill>
        <p:spPr bwMode="auto">
          <a:xfrm>
            <a:off x="4292600" y="2349500"/>
            <a:ext cx="43942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9F529C-7207-43D9-A48F-8978E09D2732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84138" y="6762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174" name="正方形/長方形 14"/>
          <p:cNvSpPr>
            <a:spLocks noChangeArrowheads="1"/>
          </p:cNvSpPr>
          <p:nvPr/>
        </p:nvSpPr>
        <p:spPr bwMode="auto">
          <a:xfrm>
            <a:off x="179388" y="908050"/>
            <a:ext cx="7285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Let’s execute “weight-hist.inp”, and check the neutron trajectory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7175" name="テキスト ボックス 12"/>
          <p:cNvSpPr txBox="1">
            <a:spLocks noChangeArrowheads="1"/>
          </p:cNvSpPr>
          <p:nvPr/>
        </p:nvSpPr>
        <p:spPr bwMode="auto">
          <a:xfrm>
            <a:off x="5413375" y="6000750"/>
            <a:ext cx="21732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weight-trajectory.eps</a:t>
            </a:r>
            <a:endParaRPr lang="ja-JP" altLang="en-US" sz="1800"/>
          </a:p>
        </p:txBody>
      </p:sp>
      <p:sp>
        <p:nvSpPr>
          <p:cNvPr id="7176" name="テキスト ボックス 6"/>
          <p:cNvSpPr txBox="1">
            <a:spLocks noChangeArrowheads="1"/>
          </p:cNvSpPr>
          <p:nvPr/>
        </p:nvSpPr>
        <p:spPr bwMode="auto">
          <a:xfrm>
            <a:off x="1073150" y="2566988"/>
            <a:ext cx="74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Air</a:t>
            </a:r>
          </a:p>
        </p:txBody>
      </p:sp>
      <p:sp>
        <p:nvSpPr>
          <p:cNvPr id="7177" name="テキスト ボックス 6"/>
          <p:cNvSpPr txBox="1">
            <a:spLocks noChangeArrowheads="1"/>
          </p:cNvSpPr>
          <p:nvPr/>
        </p:nvSpPr>
        <p:spPr bwMode="auto">
          <a:xfrm>
            <a:off x="1863725" y="2528888"/>
            <a:ext cx="2182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（</a:t>
            </a:r>
            <a:r>
              <a:rPr lang="en-US" altLang="ja-JP" sz="2000"/>
              <a:t>r= 10cm</a:t>
            </a:r>
            <a:r>
              <a:rPr lang="ja-JP" altLang="en-US" sz="2000"/>
              <a:t>，</a:t>
            </a:r>
            <a:endParaRPr lang="en-US" altLang="ja-JP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Depth = 5cm×2</a:t>
            </a:r>
            <a:r>
              <a:rPr lang="ja-JP" altLang="en-US" sz="2000"/>
              <a:t>）</a:t>
            </a:r>
            <a:endParaRPr lang="en-US" altLang="ja-JP" sz="2000"/>
          </a:p>
        </p:txBody>
      </p:sp>
      <p:sp>
        <p:nvSpPr>
          <p:cNvPr id="16" name="右矢印 15"/>
          <p:cNvSpPr/>
          <p:nvPr/>
        </p:nvSpPr>
        <p:spPr>
          <a:xfrm>
            <a:off x="452438" y="3402013"/>
            <a:ext cx="4318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79" name="テキスト ボックス 16"/>
          <p:cNvSpPr txBox="1">
            <a:spLocks noChangeArrowheads="1"/>
          </p:cNvSpPr>
          <p:nvPr/>
        </p:nvSpPr>
        <p:spPr bwMode="auto">
          <a:xfrm>
            <a:off x="84138" y="2794000"/>
            <a:ext cx="93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5MeV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neutron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7180" name="タイトル 1"/>
          <p:cNvSpPr txBox="1">
            <a:spLocks/>
          </p:cNvSpPr>
          <p:nvPr/>
        </p:nvSpPr>
        <p:spPr bwMode="auto">
          <a:xfrm>
            <a:off x="58738" y="23813"/>
            <a:ext cx="89550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/>
              <a:t>Check the Trajectory of Single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344488" y="26988"/>
            <a:ext cx="8229600" cy="650875"/>
          </a:xfrm>
        </p:spPr>
        <p:txBody>
          <a:bodyPr/>
          <a:lstStyle/>
          <a:p>
            <a:r>
              <a:rPr lang="en-US" altLang="ja-JP" sz="2800"/>
              <a:t>Set [Weight Window] Section</a:t>
            </a:r>
            <a:endParaRPr lang="ja-JP" altLang="en-US" sz="2800"/>
          </a:p>
        </p:txBody>
      </p:sp>
      <p:sp>
        <p:nvSpPr>
          <p:cNvPr id="819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985000" y="64897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57B968-FF11-42AE-BCB8-390666E4810E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6628" name="正方形/長方形 24"/>
          <p:cNvSpPr>
            <a:spLocks noChangeArrowheads="1"/>
          </p:cNvSpPr>
          <p:nvPr/>
        </p:nvSpPr>
        <p:spPr bwMode="auto">
          <a:xfrm>
            <a:off x="155575" y="6421438"/>
            <a:ext cx="8731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Weight of neutron is within the weight window range   -&gt;   No split or no Russian roulette</a:t>
            </a:r>
          </a:p>
        </p:txBody>
      </p:sp>
      <p:sp>
        <p:nvSpPr>
          <p:cNvPr id="22533" name="正方形/長方形 26"/>
          <p:cNvSpPr>
            <a:spLocks noChangeArrowheads="1"/>
          </p:cNvSpPr>
          <p:nvPr/>
        </p:nvSpPr>
        <p:spPr bwMode="auto">
          <a:xfrm>
            <a:off x="136525" y="777875"/>
            <a:ext cx="469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Activate the 1</a:t>
            </a:r>
            <a:r>
              <a:rPr lang="en-US" altLang="ja-JP" sz="2000" baseline="30000" dirty="0">
                <a:solidFill>
                  <a:srgbClr val="FF0000"/>
                </a:solidFill>
                <a:latin typeface="+mn-lt"/>
              </a:rPr>
              <a:t>st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 [weight window] section in weight-</a:t>
            </a:r>
            <a:r>
              <a:rPr lang="en-US" altLang="ja-JP" sz="2000" dirty="0" err="1">
                <a:solidFill>
                  <a:srgbClr val="FF0000"/>
                </a:solidFill>
                <a:latin typeface="+mn-lt"/>
              </a:rPr>
              <a:t>hist.inp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, and execute PHITS!</a:t>
            </a:r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155575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199" name="正方形/長方形 32"/>
          <p:cNvSpPr>
            <a:spLocks noChangeArrowheads="1"/>
          </p:cNvSpPr>
          <p:nvPr/>
        </p:nvSpPr>
        <p:spPr bwMode="auto">
          <a:xfrm>
            <a:off x="6762750" y="812800"/>
            <a:ext cx="1811338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[weight window] </a:t>
            </a:r>
            <a:r>
              <a:rPr lang="ja-JP" altLang="en-US" sz="1800" u="sng"/>
              <a:t>      </a:t>
            </a:r>
            <a:r>
              <a:rPr lang="ja-JP" altLang="en-US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ww1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1  0.25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2   0.</a:t>
            </a:r>
            <a:r>
              <a:rPr lang="en-US" altLang="ja-JP" sz="1800"/>
              <a:t>25</a:t>
            </a:r>
            <a:endParaRPr lang="ja-JP" altLang="en-US" sz="1800"/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1154113" y="3227388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306638" y="3443288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154113" y="4738688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154113" y="3659188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306638" y="4737100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正方形/長方形 14"/>
          <p:cNvSpPr>
            <a:spLocks noChangeArrowheads="1"/>
          </p:cNvSpPr>
          <p:nvPr/>
        </p:nvSpPr>
        <p:spPr bwMode="auto">
          <a:xfrm>
            <a:off x="1239838" y="473710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=0.25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2289175" y="3659188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3386138" y="3443288"/>
            <a:ext cx="1587" cy="20875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1009650" y="4064000"/>
            <a:ext cx="2376488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正方形/長方形 14"/>
          <p:cNvSpPr>
            <a:spLocks noChangeArrowheads="1"/>
          </p:cNvSpPr>
          <p:nvPr/>
        </p:nvSpPr>
        <p:spPr bwMode="auto">
          <a:xfrm rot="-5400000">
            <a:off x="125413" y="4471987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Weight</a:t>
            </a:r>
            <a:endParaRPr lang="ja-JP" altLang="en-US" sz="2400"/>
          </a:p>
        </p:txBody>
      </p:sp>
      <p:cxnSp>
        <p:nvCxnSpPr>
          <p:cNvPr id="44" name="直線コネクタ 43"/>
          <p:cNvCxnSpPr/>
          <p:nvPr/>
        </p:nvCxnSpPr>
        <p:spPr>
          <a:xfrm>
            <a:off x="3386138" y="4594225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正方形/長方形 44"/>
          <p:cNvSpPr>
            <a:spLocks noChangeArrowheads="1"/>
          </p:cNvSpPr>
          <p:nvPr/>
        </p:nvSpPr>
        <p:spPr bwMode="auto">
          <a:xfrm>
            <a:off x="722313" y="5475288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Cell 1</a:t>
            </a:r>
          </a:p>
        </p:txBody>
      </p:sp>
      <p:sp>
        <p:nvSpPr>
          <p:cNvPr id="8212" name="正方形/長方形 14"/>
          <p:cNvSpPr>
            <a:spLocks noChangeArrowheads="1"/>
          </p:cNvSpPr>
          <p:nvPr/>
        </p:nvSpPr>
        <p:spPr bwMode="auto">
          <a:xfrm>
            <a:off x="1295400" y="3087688"/>
            <a:ext cx="177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=5 x W</a:t>
            </a:r>
            <a:r>
              <a:rPr lang="en-US" altLang="ja-JP" sz="1800" baseline="-25000"/>
              <a:t>L</a:t>
            </a:r>
            <a:r>
              <a:rPr lang="en-US" altLang="ja-JP" sz="1800"/>
              <a:t> =1.25</a:t>
            </a:r>
            <a:endParaRPr lang="ja-JP" altLang="en-US" sz="1800"/>
          </a:p>
        </p:txBody>
      </p:sp>
      <p:sp>
        <p:nvSpPr>
          <p:cNvPr id="8213" name="正方形/長方形 14"/>
          <p:cNvSpPr>
            <a:spLocks noChangeArrowheads="1"/>
          </p:cNvSpPr>
          <p:nvPr/>
        </p:nvSpPr>
        <p:spPr bwMode="auto">
          <a:xfrm>
            <a:off x="2286000" y="4810125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=0.25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sp>
        <p:nvSpPr>
          <p:cNvPr id="8214" name="正方形/長方形 14"/>
          <p:cNvSpPr>
            <a:spLocks noChangeArrowheads="1"/>
          </p:cNvSpPr>
          <p:nvPr/>
        </p:nvSpPr>
        <p:spPr bwMode="auto">
          <a:xfrm>
            <a:off x="182563" y="38655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W1=1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8215" name="正方形/長方形 50"/>
          <p:cNvSpPr>
            <a:spLocks noChangeArrowheads="1"/>
          </p:cNvSpPr>
          <p:nvPr/>
        </p:nvSpPr>
        <p:spPr bwMode="auto">
          <a:xfrm>
            <a:off x="1974850" y="5483225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Cell 2</a:t>
            </a:r>
          </a:p>
        </p:txBody>
      </p:sp>
      <p:sp>
        <p:nvSpPr>
          <p:cNvPr id="22552" name="正方形/長方形 26"/>
          <p:cNvSpPr>
            <a:spLocks noChangeArrowheads="1"/>
          </p:cNvSpPr>
          <p:nvPr/>
        </p:nvSpPr>
        <p:spPr bwMode="auto">
          <a:xfrm>
            <a:off x="4572000" y="2309813"/>
            <a:ext cx="454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000" b="1" dirty="0">
                <a:solidFill>
                  <a:srgbClr val="0000FF"/>
                </a:solidFill>
                <a:latin typeface="+mn-lt"/>
              </a:rPr>
              <a:t>Set value in each region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000" b="1" dirty="0">
                <a:solidFill>
                  <a:srgbClr val="0000FF"/>
                </a:solidFill>
                <a:latin typeface="+mn-lt"/>
              </a:rPr>
              <a:t>Same weight window for all energies</a:t>
            </a:r>
            <a:endParaRPr lang="en-US" altLang="ja-JP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553" name="正方形/長方形 27"/>
          <p:cNvSpPr>
            <a:spLocks noChangeArrowheads="1"/>
          </p:cNvSpPr>
          <p:nvPr/>
        </p:nvSpPr>
        <p:spPr bwMode="auto">
          <a:xfrm>
            <a:off x="271463" y="1577975"/>
            <a:ext cx="4660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lt"/>
              </a:rPr>
              <a:t>Lower limit of allowed weights, W</a:t>
            </a:r>
            <a:r>
              <a:rPr lang="en-US" altLang="ja-JP" sz="2000" baseline="-25000" dirty="0">
                <a:solidFill>
                  <a:srgbClr val="0000FF"/>
                </a:solidFill>
                <a:latin typeface="+mn-lt"/>
              </a:rPr>
              <a:t>L</a:t>
            </a:r>
            <a:r>
              <a:rPr lang="en-US" altLang="ja-JP" sz="2000" dirty="0">
                <a:solidFill>
                  <a:srgbClr val="0000FF"/>
                </a:solidFill>
                <a:latin typeface="+mn-lt"/>
              </a:rPr>
              <a:t>, of each cell is defined in [weight window]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lt"/>
              </a:rPr>
              <a:t>Upper limit of allowed weights, W</a:t>
            </a:r>
            <a:r>
              <a:rPr lang="en-US" altLang="ja-JP" sz="2000" baseline="-25000" dirty="0">
                <a:solidFill>
                  <a:srgbClr val="0000FF"/>
                </a:solidFill>
                <a:latin typeface="+mn-lt"/>
              </a:rPr>
              <a:t>U</a:t>
            </a:r>
            <a:r>
              <a:rPr lang="en-US" altLang="ja-JP" sz="2000" dirty="0">
                <a:solidFill>
                  <a:srgbClr val="0000FF"/>
                </a:solidFill>
                <a:latin typeface="+mn-lt"/>
              </a:rPr>
              <a:t>, is automatically set to W</a:t>
            </a:r>
            <a:r>
              <a:rPr lang="en-US" altLang="ja-JP" sz="2000" baseline="-25000" dirty="0">
                <a:solidFill>
                  <a:srgbClr val="0000FF"/>
                </a:solidFill>
                <a:latin typeface="+mn-lt"/>
              </a:rPr>
              <a:t>L</a:t>
            </a:r>
            <a:r>
              <a:rPr lang="en-US" altLang="ja-JP" sz="2000" dirty="0">
                <a:solidFill>
                  <a:srgbClr val="0000FF"/>
                </a:solidFill>
                <a:latin typeface="+mn-lt"/>
              </a:rPr>
              <a:t> x </a:t>
            </a:r>
            <a:r>
              <a:rPr lang="en-US" altLang="ja-JP" sz="2000" dirty="0" err="1">
                <a:solidFill>
                  <a:srgbClr val="0000FF"/>
                </a:solidFill>
                <a:latin typeface="+mn-lt"/>
              </a:rPr>
              <a:t>wupn</a:t>
            </a:r>
            <a:r>
              <a:rPr lang="en-US" altLang="ja-JP" sz="2000" dirty="0">
                <a:solidFill>
                  <a:srgbClr val="0000FF"/>
                </a:solidFill>
                <a:latin typeface="+mn-lt"/>
              </a:rPr>
              <a:t> (D=5)</a:t>
            </a:r>
          </a:p>
        </p:txBody>
      </p:sp>
      <p:pic>
        <p:nvPicPr>
          <p:cNvPr id="2665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17976" r="27385" b="8827"/>
          <a:stretch>
            <a:fillRect/>
          </a:stretch>
        </p:blipFill>
        <p:spPr bwMode="auto">
          <a:xfrm>
            <a:off x="4854575" y="3003550"/>
            <a:ext cx="3479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テキスト ボックス 26"/>
          <p:cNvSpPr txBox="1">
            <a:spLocks noChangeArrowheads="1"/>
          </p:cNvSpPr>
          <p:nvPr/>
        </p:nvSpPr>
        <p:spPr bwMode="auto">
          <a:xfrm>
            <a:off x="5432425" y="5916613"/>
            <a:ext cx="21732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weight-trajectory.eps</a:t>
            </a:r>
            <a:endParaRPr lang="ja-JP" altLang="en-US" sz="1800"/>
          </a:p>
        </p:txBody>
      </p:sp>
      <p:sp>
        <p:nvSpPr>
          <p:cNvPr id="8220" name="テキスト ボックス 27"/>
          <p:cNvSpPr txBox="1">
            <a:spLocks noChangeArrowheads="1"/>
          </p:cNvSpPr>
          <p:nvPr/>
        </p:nvSpPr>
        <p:spPr bwMode="auto">
          <a:xfrm>
            <a:off x="5065713" y="812800"/>
            <a:ext cx="15843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weight-hist.inp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18614" r="28786" b="7697"/>
          <a:stretch>
            <a:fillRect/>
          </a:stretch>
        </p:blipFill>
        <p:spPr bwMode="auto">
          <a:xfrm>
            <a:off x="4491038" y="2360613"/>
            <a:ext cx="41656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788988"/>
          </a:xfrm>
        </p:spPr>
        <p:txBody>
          <a:bodyPr/>
          <a:lstStyle/>
          <a:p>
            <a:r>
              <a:rPr lang="en-US" altLang="ja-JP" sz="2800"/>
              <a:t>Let’s Decrease Weight Window in Cell 2</a:t>
            </a:r>
            <a:endParaRPr lang="ja-JP" altLang="en-US" sz="2800"/>
          </a:p>
        </p:txBody>
      </p:sp>
      <p:sp>
        <p:nvSpPr>
          <p:cNvPr id="9220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547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A5B167-8443-458B-B8B3-22D50F20F548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938213" y="2833688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090738" y="3049588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938213" y="4344988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938213" y="3265488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090738" y="4776788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正方形/長方形 14"/>
          <p:cNvSpPr>
            <a:spLocks noChangeArrowheads="1"/>
          </p:cNvSpPr>
          <p:nvPr/>
        </p:nvSpPr>
        <p:spPr bwMode="auto">
          <a:xfrm>
            <a:off x="1023938" y="434340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=0.25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2090738" y="3913188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3170238" y="3049588"/>
            <a:ext cx="1587" cy="20875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793750" y="3544888"/>
            <a:ext cx="1296988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正方形/長方形 14"/>
          <p:cNvSpPr>
            <a:spLocks noChangeArrowheads="1"/>
          </p:cNvSpPr>
          <p:nvPr/>
        </p:nvSpPr>
        <p:spPr bwMode="auto">
          <a:xfrm rot="-5400000">
            <a:off x="-90487" y="4078287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Weight</a:t>
            </a:r>
            <a:endParaRPr lang="ja-JP" altLang="en-US" sz="2400"/>
          </a:p>
        </p:txBody>
      </p:sp>
      <p:cxnSp>
        <p:nvCxnSpPr>
          <p:cNvPr id="57" name="直線コネクタ 56"/>
          <p:cNvCxnSpPr/>
          <p:nvPr/>
        </p:nvCxnSpPr>
        <p:spPr>
          <a:xfrm>
            <a:off x="3170238" y="4200525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正方形/長方形 57"/>
          <p:cNvSpPr>
            <a:spLocks noChangeArrowheads="1"/>
          </p:cNvSpPr>
          <p:nvPr/>
        </p:nvSpPr>
        <p:spPr bwMode="auto">
          <a:xfrm>
            <a:off x="1122363" y="5197475"/>
            <a:ext cx="83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Cell 1</a:t>
            </a:r>
          </a:p>
        </p:txBody>
      </p:sp>
      <p:sp>
        <p:nvSpPr>
          <p:cNvPr id="9233" name="正方形/長方形 14"/>
          <p:cNvSpPr>
            <a:spLocks noChangeArrowheads="1"/>
          </p:cNvSpPr>
          <p:nvPr/>
        </p:nvSpPr>
        <p:spPr bwMode="auto">
          <a:xfrm>
            <a:off x="1082675" y="283368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=1.25</a:t>
            </a:r>
            <a:endParaRPr lang="ja-JP" altLang="en-US" sz="1800"/>
          </a:p>
        </p:txBody>
      </p:sp>
      <p:sp>
        <p:nvSpPr>
          <p:cNvPr id="9234" name="正方形/長方形 14"/>
          <p:cNvSpPr>
            <a:spLocks noChangeArrowheads="1"/>
          </p:cNvSpPr>
          <p:nvPr/>
        </p:nvSpPr>
        <p:spPr bwMode="auto">
          <a:xfrm>
            <a:off x="2073275" y="4824413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=0.125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sp>
        <p:nvSpPr>
          <p:cNvPr id="9235" name="正方形/長方形 14"/>
          <p:cNvSpPr>
            <a:spLocks noChangeArrowheads="1"/>
          </p:cNvSpPr>
          <p:nvPr/>
        </p:nvSpPr>
        <p:spPr bwMode="auto">
          <a:xfrm>
            <a:off x="2128838" y="3559175"/>
            <a:ext cx="1166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=0.625</a:t>
            </a:r>
            <a:endParaRPr lang="ja-JP" altLang="en-US" sz="1800"/>
          </a:p>
        </p:txBody>
      </p:sp>
      <p:sp>
        <p:nvSpPr>
          <p:cNvPr id="9236" name="正方形/長方形 14"/>
          <p:cNvSpPr>
            <a:spLocks noChangeArrowheads="1"/>
          </p:cNvSpPr>
          <p:nvPr/>
        </p:nvSpPr>
        <p:spPr bwMode="auto">
          <a:xfrm>
            <a:off x="65088" y="333692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W1=1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9237" name="正方形/長方形 63"/>
          <p:cNvSpPr>
            <a:spLocks noChangeArrowheads="1"/>
          </p:cNvSpPr>
          <p:nvPr/>
        </p:nvSpPr>
        <p:spPr bwMode="auto">
          <a:xfrm>
            <a:off x="2273300" y="5184775"/>
            <a:ext cx="81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Cell 2</a:t>
            </a:r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2106613" y="4273550"/>
            <a:ext cx="10636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3"/>
          <p:cNvSpPr>
            <a:spLocks noChangeShapeType="1"/>
          </p:cNvSpPr>
          <p:nvPr/>
        </p:nvSpPr>
        <p:spPr bwMode="auto">
          <a:xfrm>
            <a:off x="155575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240" name="正方形/長方形 67"/>
          <p:cNvSpPr>
            <a:spLocks noChangeArrowheads="1"/>
          </p:cNvSpPr>
          <p:nvPr/>
        </p:nvSpPr>
        <p:spPr bwMode="auto">
          <a:xfrm>
            <a:off x="155575" y="971550"/>
            <a:ext cx="4487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Decrease the lower limit of allowed weights in cell 2, and execute PHITS!</a:t>
            </a:r>
          </a:p>
        </p:txBody>
      </p:sp>
      <p:sp>
        <p:nvSpPr>
          <p:cNvPr id="9241" name="正方形/長方形 28"/>
          <p:cNvSpPr>
            <a:spLocks noChangeArrowheads="1"/>
          </p:cNvSpPr>
          <p:nvPr/>
        </p:nvSpPr>
        <p:spPr bwMode="auto">
          <a:xfrm>
            <a:off x="1881188" y="5465763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Particle Split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1908175" y="3521075"/>
            <a:ext cx="1296988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24"/>
          <p:cNvSpPr>
            <a:spLocks noChangeArrowheads="1"/>
          </p:cNvSpPr>
          <p:nvPr/>
        </p:nvSpPr>
        <p:spPr bwMode="auto">
          <a:xfrm>
            <a:off x="155575" y="6288088"/>
            <a:ext cx="882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Neutron is divided into 2 because its weight (=1) is higher than the upper limit (=0.625)</a:t>
            </a:r>
          </a:p>
        </p:txBody>
      </p:sp>
      <p:sp>
        <p:nvSpPr>
          <p:cNvPr id="9244" name="正方形/長方形 32"/>
          <p:cNvSpPr>
            <a:spLocks noChangeArrowheads="1"/>
          </p:cNvSpPr>
          <p:nvPr/>
        </p:nvSpPr>
        <p:spPr bwMode="auto">
          <a:xfrm>
            <a:off x="6762750" y="812800"/>
            <a:ext cx="1811338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[weight window] </a:t>
            </a:r>
            <a:r>
              <a:rPr lang="ja-JP" altLang="en-US" sz="1800" u="sng"/>
              <a:t>      </a:t>
            </a:r>
            <a:r>
              <a:rPr lang="ja-JP" altLang="en-US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ww1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1  0.25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ja-JP" altLang="en-US" sz="1800">
                <a:solidFill>
                  <a:srgbClr val="FF0000"/>
                </a:solidFill>
              </a:rPr>
              <a:t>0.</a:t>
            </a:r>
            <a:r>
              <a:rPr lang="en-US" altLang="ja-JP" sz="1800">
                <a:solidFill>
                  <a:srgbClr val="FF0000"/>
                </a:solidFill>
              </a:rPr>
              <a:t>125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9245" name="テキスト ボックス 32"/>
          <p:cNvSpPr txBox="1">
            <a:spLocks noChangeArrowheads="1"/>
          </p:cNvSpPr>
          <p:nvPr/>
        </p:nvSpPr>
        <p:spPr bwMode="auto">
          <a:xfrm>
            <a:off x="5065713" y="812800"/>
            <a:ext cx="15843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weight-hist.inp</a:t>
            </a:r>
            <a:endParaRPr lang="ja-JP" altLang="en-US" sz="1800"/>
          </a:p>
        </p:txBody>
      </p:sp>
      <p:sp>
        <p:nvSpPr>
          <p:cNvPr id="9246" name="テキスト ボックス 33"/>
          <p:cNvSpPr txBox="1">
            <a:spLocks noChangeArrowheads="1"/>
          </p:cNvSpPr>
          <p:nvPr/>
        </p:nvSpPr>
        <p:spPr bwMode="auto">
          <a:xfrm>
            <a:off x="5564188" y="5834063"/>
            <a:ext cx="21717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weight-trajectory.eps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262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A5AA3B-1204-408E-9D42-73360A6E771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1035050" y="2303463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187575" y="2519363"/>
            <a:ext cx="0" cy="29003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035050" y="3814763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035050" y="2735263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185988" y="5257800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正方形/長方形 14"/>
          <p:cNvSpPr>
            <a:spLocks noChangeArrowheads="1"/>
          </p:cNvSpPr>
          <p:nvPr/>
        </p:nvSpPr>
        <p:spPr bwMode="auto">
          <a:xfrm>
            <a:off x="1120775" y="38131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=0.25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2200275" y="4784725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3267075" y="2519363"/>
            <a:ext cx="0" cy="29003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890588" y="3014663"/>
            <a:ext cx="1296987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正方形/長方形 14"/>
          <p:cNvSpPr>
            <a:spLocks noChangeArrowheads="1"/>
          </p:cNvSpPr>
          <p:nvPr/>
        </p:nvSpPr>
        <p:spPr bwMode="auto">
          <a:xfrm rot="-5400000">
            <a:off x="6350" y="3548063"/>
            <a:ext cx="1512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Weight</a:t>
            </a:r>
            <a:endParaRPr lang="ja-JP" altLang="en-US" sz="2400"/>
          </a:p>
        </p:txBody>
      </p:sp>
      <p:cxnSp>
        <p:nvCxnSpPr>
          <p:cNvPr id="57" name="直線コネクタ 56"/>
          <p:cNvCxnSpPr/>
          <p:nvPr/>
        </p:nvCxnSpPr>
        <p:spPr>
          <a:xfrm>
            <a:off x="3265488" y="4681538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正方形/長方形 57"/>
          <p:cNvSpPr>
            <a:spLocks noChangeArrowheads="1"/>
          </p:cNvSpPr>
          <p:nvPr/>
        </p:nvSpPr>
        <p:spPr bwMode="auto">
          <a:xfrm>
            <a:off x="747713" y="56134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Cell 1</a:t>
            </a:r>
          </a:p>
        </p:txBody>
      </p:sp>
      <p:sp>
        <p:nvSpPr>
          <p:cNvPr id="10255" name="正方形/長方形 14"/>
          <p:cNvSpPr>
            <a:spLocks noChangeArrowheads="1"/>
          </p:cNvSpPr>
          <p:nvPr/>
        </p:nvSpPr>
        <p:spPr bwMode="auto">
          <a:xfrm>
            <a:off x="1179513" y="23034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=1.25</a:t>
            </a:r>
            <a:endParaRPr lang="ja-JP" altLang="en-US" sz="1800"/>
          </a:p>
        </p:txBody>
      </p:sp>
      <p:sp>
        <p:nvSpPr>
          <p:cNvPr id="10256" name="正方形/長方形 14"/>
          <p:cNvSpPr>
            <a:spLocks noChangeArrowheads="1"/>
          </p:cNvSpPr>
          <p:nvPr/>
        </p:nvSpPr>
        <p:spPr bwMode="auto">
          <a:xfrm>
            <a:off x="2151063" y="5291138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=0.005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sp>
        <p:nvSpPr>
          <p:cNvPr id="10257" name="正方形/長方形 14"/>
          <p:cNvSpPr>
            <a:spLocks noChangeArrowheads="1"/>
          </p:cNvSpPr>
          <p:nvPr/>
        </p:nvSpPr>
        <p:spPr bwMode="auto">
          <a:xfrm>
            <a:off x="2151063" y="4427538"/>
            <a:ext cx="133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=0.025</a:t>
            </a:r>
            <a:endParaRPr lang="ja-JP" altLang="en-US" sz="1800"/>
          </a:p>
        </p:txBody>
      </p:sp>
      <p:sp>
        <p:nvSpPr>
          <p:cNvPr id="10258" name="正方形/長方形 14"/>
          <p:cNvSpPr>
            <a:spLocks noChangeArrowheads="1"/>
          </p:cNvSpPr>
          <p:nvPr/>
        </p:nvSpPr>
        <p:spPr bwMode="auto">
          <a:xfrm>
            <a:off x="160338" y="28067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W1=1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0259" name="正方形/長方形 63"/>
          <p:cNvSpPr>
            <a:spLocks noChangeArrowheads="1"/>
          </p:cNvSpPr>
          <p:nvPr/>
        </p:nvSpPr>
        <p:spPr bwMode="auto">
          <a:xfrm>
            <a:off x="1870075" y="5605463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Cell 2</a:t>
            </a:r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2201863" y="5024438"/>
            <a:ext cx="10636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3"/>
          <p:cNvSpPr>
            <a:spLocks noChangeShapeType="1"/>
          </p:cNvSpPr>
          <p:nvPr/>
        </p:nvSpPr>
        <p:spPr bwMode="auto">
          <a:xfrm>
            <a:off x="155575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8698" name="テキスト ボックス 30"/>
          <p:cNvSpPr txBox="1">
            <a:spLocks noChangeArrowheads="1"/>
          </p:cNvSpPr>
          <p:nvPr/>
        </p:nvSpPr>
        <p:spPr bwMode="auto">
          <a:xfrm>
            <a:off x="592138" y="6434138"/>
            <a:ext cx="7796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The ratio of max weight window between neighboring cells should be 2~3</a:t>
            </a:r>
            <a:endParaRPr lang="ja-JP" altLang="en-US" sz="2000">
              <a:solidFill>
                <a:srgbClr val="FF0000"/>
              </a:solidFill>
            </a:endParaRPr>
          </a:p>
        </p:txBody>
      </p:sp>
      <p:pic>
        <p:nvPicPr>
          <p:cNvPr id="28699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18614" r="27821" b="7697"/>
          <a:stretch>
            <a:fillRect/>
          </a:stretch>
        </p:blipFill>
        <p:spPr bwMode="auto">
          <a:xfrm>
            <a:off x="4767263" y="2332038"/>
            <a:ext cx="4151312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正方形/長方形 30"/>
          <p:cNvSpPr>
            <a:spLocks noChangeArrowheads="1"/>
          </p:cNvSpPr>
          <p:nvPr/>
        </p:nvSpPr>
        <p:spPr bwMode="auto">
          <a:xfrm>
            <a:off x="222250" y="6065838"/>
            <a:ext cx="840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Neutrons</a:t>
            </a:r>
            <a:r>
              <a:rPr lang="ja-JP" altLang="en-US" sz="2000"/>
              <a:t> </a:t>
            </a:r>
            <a:r>
              <a:rPr lang="en-US" altLang="ja-JP" sz="2000"/>
              <a:t>are divided into </a:t>
            </a:r>
            <a:r>
              <a:rPr lang="en-US" altLang="ja-JP" sz="2000">
                <a:solidFill>
                  <a:srgbClr val="0000FF"/>
                </a:solidFill>
              </a:rPr>
              <a:t>mxspln(D=5)</a:t>
            </a:r>
            <a:r>
              <a:rPr lang="en-US" altLang="ja-JP" sz="2000"/>
              <a:t> every time (crossing surface or reaction)</a:t>
            </a:r>
            <a:endParaRPr lang="ja-JP" altLang="en-US" sz="200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2076450" y="3014663"/>
            <a:ext cx="1296988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6" name="正方形/長方形 32"/>
          <p:cNvSpPr>
            <a:spLocks noChangeArrowheads="1"/>
          </p:cNvSpPr>
          <p:nvPr/>
        </p:nvSpPr>
        <p:spPr bwMode="auto">
          <a:xfrm>
            <a:off x="6762750" y="812800"/>
            <a:ext cx="1811338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[weight window] </a:t>
            </a:r>
            <a:r>
              <a:rPr lang="ja-JP" altLang="en-US" sz="1800" u="sng"/>
              <a:t>      </a:t>
            </a:r>
            <a:r>
              <a:rPr lang="ja-JP" altLang="en-US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ww1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1  0.25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ja-JP" altLang="en-US" sz="1800">
                <a:solidFill>
                  <a:srgbClr val="FF0000"/>
                </a:solidFill>
              </a:rPr>
              <a:t>0.</a:t>
            </a:r>
            <a:r>
              <a:rPr lang="en-US" altLang="ja-JP" sz="1800">
                <a:solidFill>
                  <a:srgbClr val="FF0000"/>
                </a:solidFill>
              </a:rPr>
              <a:t>005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0267" name="テキスト ボックス 34"/>
          <p:cNvSpPr txBox="1">
            <a:spLocks noChangeArrowheads="1"/>
          </p:cNvSpPr>
          <p:nvPr/>
        </p:nvSpPr>
        <p:spPr bwMode="auto">
          <a:xfrm>
            <a:off x="5065713" y="812800"/>
            <a:ext cx="15843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weight-hist.inp</a:t>
            </a:r>
            <a:endParaRPr lang="ja-JP" altLang="en-US" sz="1800"/>
          </a:p>
        </p:txBody>
      </p:sp>
      <p:sp>
        <p:nvSpPr>
          <p:cNvPr id="10268" name="テキスト ボックス 35"/>
          <p:cNvSpPr txBox="1">
            <a:spLocks noChangeArrowheads="1"/>
          </p:cNvSpPr>
          <p:nvPr/>
        </p:nvSpPr>
        <p:spPr bwMode="auto">
          <a:xfrm>
            <a:off x="5756275" y="5730875"/>
            <a:ext cx="21732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weight-trajectory.eps</a:t>
            </a:r>
            <a:endParaRPr lang="ja-JP" altLang="en-US" sz="1800"/>
          </a:p>
        </p:txBody>
      </p:sp>
      <p:sp>
        <p:nvSpPr>
          <p:cNvPr id="10269" name="タイトル 1"/>
          <p:cNvSpPr txBox="1">
            <a:spLocks/>
          </p:cNvSpPr>
          <p:nvPr/>
        </p:nvSpPr>
        <p:spPr bwMode="auto">
          <a:xfrm>
            <a:off x="457200" y="-19050"/>
            <a:ext cx="82296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/>
              <a:t>Let’s Decrease Weight Window in Cell 2 EXTREMELY!</a:t>
            </a:r>
            <a:endParaRPr lang="ja-JP" altLang="en-US" sz="2800"/>
          </a:p>
        </p:txBody>
      </p:sp>
      <p:sp>
        <p:nvSpPr>
          <p:cNvPr id="10270" name="正方形/長方形 67"/>
          <p:cNvSpPr>
            <a:spLocks noChangeArrowheads="1"/>
          </p:cNvSpPr>
          <p:nvPr/>
        </p:nvSpPr>
        <p:spPr bwMode="auto">
          <a:xfrm>
            <a:off x="155575" y="971550"/>
            <a:ext cx="479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Decrease the lower limit of allowed weight in cell 2 EXTREMELY, and execute PHITS!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10246</TotalTime>
  <Words>3054</Words>
  <Application>Microsoft Office PowerPoint</Application>
  <PresentationFormat>画面に合わせる (4:3)</PresentationFormat>
  <Paragraphs>580</Paragraphs>
  <Slides>32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Tahoma</vt:lpstr>
      <vt:lpstr>Times New Roman</vt:lpstr>
      <vt:lpstr>Wingdings</vt:lpstr>
      <vt:lpstr>Office テーマ</vt:lpstr>
      <vt:lpstr>PHITS</vt:lpstr>
      <vt:lpstr>Contents of Lecture</vt:lpstr>
      <vt:lpstr>Concept of weight in Monte Carlo calculation</vt:lpstr>
      <vt:lpstr>Difference between cell importance and weight window methods</vt:lpstr>
      <vt:lpstr>Parameters Related to Weight Window</vt:lpstr>
      <vt:lpstr>PowerPoint プレゼンテーション</vt:lpstr>
      <vt:lpstr>Set [Weight Window] Section</vt:lpstr>
      <vt:lpstr>Let’s Decrease Weight Window in Cell 2</vt:lpstr>
      <vt:lpstr>PowerPoint プレゼンテーション</vt:lpstr>
      <vt:lpstr>Set different Weight Window for Each Energy Group</vt:lpstr>
      <vt:lpstr>Increase Weight Window Only for Low-Energy Neutrons</vt:lpstr>
      <vt:lpstr>PowerPoint プレゼンテーション</vt:lpstr>
      <vt:lpstr>PowerPoint プレゼンテーション</vt:lpstr>
      <vt:lpstr>Comparison of CPU time</vt:lpstr>
      <vt:lpstr>Dose Reduction Rate in Concrete</vt:lpstr>
      <vt:lpstr>Contents of Lecture</vt:lpstr>
      <vt:lpstr>Weight Window Generator　[T-WWG]</vt:lpstr>
      <vt:lpstr>Divide weight window region with region mesh</vt:lpstr>
      <vt:lpstr>Particle transport calculation with region mesh in T-WWG</vt:lpstr>
      <vt:lpstr>Particle Deep Penetration Calculation with WWG</vt:lpstr>
      <vt:lpstr>Particle transport calculation with region mesh in T-WWG</vt:lpstr>
      <vt:lpstr>Particle transport calculation with region mesh in T-WWG</vt:lpstr>
      <vt:lpstr>Divide weight window region with xyz mesh</vt:lpstr>
      <vt:lpstr>Particle transport calculation with xyz mesh in T-WWG</vt:lpstr>
      <vt:lpstr>Particle transport calculation with xyz mesh in T-WWG</vt:lpstr>
      <vt:lpstr>Particle transport calculation with xyz mesh in T-WWG</vt:lpstr>
      <vt:lpstr>Particle transport calculation with xyz mesh in T-WWG</vt:lpstr>
      <vt:lpstr>Exercise 1</vt:lpstr>
      <vt:lpstr>Answer 1</vt:lpstr>
      <vt:lpstr>Exercise 2</vt:lpstr>
      <vt:lpstr>Answer 2</vt:lpstr>
      <vt:lpstr>Summary</vt:lpstr>
    </vt:vector>
  </TitlesOfParts>
  <Company>Dell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中性子深層透過計算</dc:title>
  <dc:creator>Preferred Customer</dc:creator>
  <cp:lastModifiedBy>佐藤達彦</cp:lastModifiedBy>
  <cp:revision>762</cp:revision>
  <dcterms:created xsi:type="dcterms:W3CDTF">2012-09-18T00:27:14Z</dcterms:created>
  <dcterms:modified xsi:type="dcterms:W3CDTF">2019-02-28T05:24:32Z</dcterms:modified>
</cp:coreProperties>
</file>