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75" r:id="rId3"/>
    <p:sldId id="329" r:id="rId4"/>
    <p:sldId id="328" r:id="rId5"/>
    <p:sldId id="271" r:id="rId6"/>
    <p:sldId id="327" r:id="rId7"/>
    <p:sldId id="325" r:id="rId8"/>
    <p:sldId id="301" r:id="rId9"/>
    <p:sldId id="300" r:id="rId10"/>
    <p:sldId id="303" r:id="rId11"/>
    <p:sldId id="318" r:id="rId12"/>
    <p:sldId id="319" r:id="rId13"/>
    <p:sldId id="262" r:id="rId14"/>
    <p:sldId id="263" r:id="rId15"/>
    <p:sldId id="272" r:id="rId16"/>
    <p:sldId id="276" r:id="rId17"/>
    <p:sldId id="284" r:id="rId18"/>
    <p:sldId id="326" r:id="rId19"/>
    <p:sldId id="324" r:id="rId20"/>
    <p:sldId id="280" r:id="rId21"/>
    <p:sldId id="265" r:id="rId22"/>
    <p:sldId id="323" r:id="rId23"/>
    <p:sldId id="321" r:id="rId24"/>
    <p:sldId id="281" r:id="rId25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4660"/>
  </p:normalViewPr>
  <p:slideViewPr>
    <p:cSldViewPr>
      <p:cViewPr varScale="1">
        <p:scale>
          <a:sx n="85" d="100"/>
          <a:sy n="85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939"/>
          </a:xfrm>
          <a:prstGeom prst="rect">
            <a:avLst/>
          </a:prstGeom>
        </p:spPr>
        <p:txBody>
          <a:bodyPr vert="horz" lIns="87590" tIns="43795" rIns="87590" bIns="43795" rtlCol="0"/>
          <a:lstStyle>
            <a:lvl1pPr algn="l" eaLnBrk="1" hangingPunct="1">
              <a:defRPr sz="11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939"/>
          </a:xfrm>
          <a:prstGeom prst="rect">
            <a:avLst/>
          </a:prstGeom>
        </p:spPr>
        <p:txBody>
          <a:bodyPr vert="horz" lIns="87590" tIns="43795" rIns="87590" bIns="43795" rtlCol="0"/>
          <a:lstStyle>
            <a:lvl1pPr algn="r" eaLnBrk="1" hangingPunct="1">
              <a:defRPr sz="11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3F3824-5D2E-4ADE-9513-801AAE8E7461}" type="datetimeFigureOut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5018"/>
            <a:ext cx="2919031" cy="492939"/>
          </a:xfrm>
          <a:prstGeom prst="rect">
            <a:avLst/>
          </a:prstGeom>
        </p:spPr>
        <p:txBody>
          <a:bodyPr vert="horz" lIns="87590" tIns="43795" rIns="87590" bIns="43795" rtlCol="0" anchor="b"/>
          <a:lstStyle>
            <a:lvl1pPr algn="l" eaLnBrk="1" hangingPunct="1">
              <a:defRPr sz="11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227" y="9375018"/>
            <a:ext cx="2919031" cy="492939"/>
          </a:xfrm>
          <a:prstGeom prst="rect">
            <a:avLst/>
          </a:prstGeom>
        </p:spPr>
        <p:txBody>
          <a:bodyPr vert="horz" wrap="square" lIns="87590" tIns="43795" rIns="87590" bIns="437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C606DD8E-D6FB-48A5-A3E2-4E3AF02784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78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939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2939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45B30B-6542-401D-AB96-544489CE7390}" type="datetimeFigureOut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8" tIns="47439" rIns="94878" bIns="4743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276" y="4687509"/>
            <a:ext cx="5389213" cy="4441040"/>
          </a:xfrm>
          <a:prstGeom prst="rect">
            <a:avLst/>
          </a:prstGeom>
        </p:spPr>
        <p:txBody>
          <a:bodyPr vert="horz" lIns="94878" tIns="47439" rIns="94878" bIns="47439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5018"/>
            <a:ext cx="2919031" cy="492939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227" y="9375018"/>
            <a:ext cx="2919031" cy="492939"/>
          </a:xfrm>
          <a:prstGeom prst="rect">
            <a:avLst/>
          </a:prstGeom>
        </p:spPr>
        <p:txBody>
          <a:bodyPr vert="horz" wrap="square" lIns="94878" tIns="47439" rIns="94878" bIns="474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B2CB6C-4B24-4931-8802-FF42A03F0A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33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PHITS</a:t>
            </a:r>
            <a:r>
              <a:rPr lang="ja-JP" altLang="en-US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87170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672" indent="-27372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880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832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783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735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687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4639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2591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74A0321E-D0AE-4B55-91A5-3FEB34E6FA9E}" type="slidenum">
              <a:rPr lang="ja-JP" altLang="en-US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311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672" indent="-27372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880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832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783" indent="-21897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735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687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4639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2591" indent="-218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6B6144DA-6539-462B-B7DD-D5FC423F3DC8}" type="slidenum">
              <a:rPr lang="ja-JP" altLang="en-US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278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CC3E-7C11-4A50-A289-1B6AD681A4A8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6E857-09A3-4B2A-82B6-26F5BB2D95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7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E813-B965-4C38-B03A-5A0A1A73BC8A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49C48-4EED-40F4-B1AB-DCA9A54259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27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6320-217D-4FA8-BE76-75A62B1EEC54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17C7B-1917-43E3-A448-49BBA4B20E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521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8010-90CC-4D73-A220-9AAC6677B9C9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8AD4F-8006-478D-A5F3-837A12809A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10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EC3A-D8F8-4748-9D06-2040B9868576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BB74-5903-4AF7-8A41-5FFD036433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003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CBA4-A907-4898-B446-F80392D4C93A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0F53-AF54-433D-BF3F-C9C9E9CEB1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387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7329-A3CB-4722-B39A-2AE6AE2DA567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BF4C-371F-46D4-B49D-75CFAE45A9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163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F3EB-3C44-422F-9DF7-BA431F9D7EED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13DD8-0656-48B4-9411-3AB2E33786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84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5700-A131-47CC-8445-9CABC63B8689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B730-9222-40D2-9274-D18B5D033F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9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CFFE-1EDF-4F8E-A772-B6F03C1A3F4D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011EB-C4B7-4293-B3F9-DF8A86A8CF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0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1750-CDAA-4277-8231-8D64B606B618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0989-6643-4B51-A61F-70D816261B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7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51DF80-48CB-4A91-86FA-DB8F513CC6DE}" type="datetime1">
              <a:rPr lang="ja-JP" altLang="en-US"/>
              <a:pPr>
                <a:defRPr/>
              </a:pPr>
              <a:t>2018/8/16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24A719F-4FC3-407D-8470-0D22FD2D0B9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313487" cy="1089025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計算効率を上げるための</a:t>
            </a:r>
            <a:r>
              <a:rPr lang="en-US" altLang="ja-JP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variance reduction</a:t>
            </a:r>
            <a:r>
              <a:rPr lang="ja-JP" altLang="en-US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（粒子のウェイト）の利用 </a:t>
            </a:r>
            <a:r>
              <a:rPr lang="en-US" altLang="ja-JP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2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415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5D5AC5-9E23-412A-B7DF-F2FB26787AC3}" type="slidenum">
              <a:rPr lang="ja-JP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400">
              <a:solidFill>
                <a:srgbClr val="898989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54363" y="5084763"/>
            <a:ext cx="28098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2018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月改訂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9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altLang="ja-JP" sz="9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9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105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Multi-Purpose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article and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eavy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ransport code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ystem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1068" r="28079" b="10150"/>
          <a:stretch>
            <a:fillRect/>
          </a:stretch>
        </p:blipFill>
        <p:spPr bwMode="auto">
          <a:xfrm>
            <a:off x="4500563" y="2811463"/>
            <a:ext cx="44513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81305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7850"/>
          </a:xfrm>
        </p:spPr>
        <p:txBody>
          <a:bodyPr/>
          <a:lstStyle/>
          <a:p>
            <a:r>
              <a:rPr lang="ja-JP" altLang="en-US" sz="2800"/>
              <a:t>インポータンスを大きくしたときの中性子挙動を確認</a:t>
            </a:r>
          </a:p>
        </p:txBody>
      </p:sp>
      <p:sp>
        <p:nvSpPr>
          <p:cNvPr id="1331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3F0F44-4626-4518-A529-830B7F75C5F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188913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19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3320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5976938" y="5127625"/>
            <a:ext cx="241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この時点で既に２つに分かれている</a:t>
            </a:r>
            <a:endParaRPr lang="en-US" altLang="ja-JP" sz="2000">
              <a:solidFill>
                <a:srgbClr val="FF0000"/>
              </a:solidFill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 flipV="1">
            <a:off x="5815013" y="5143500"/>
            <a:ext cx="252412" cy="301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6"/>
          <p:cNvSpPr txBox="1">
            <a:spLocks noChangeArrowheads="1"/>
          </p:cNvSpPr>
          <p:nvPr/>
        </p:nvSpPr>
        <p:spPr bwMode="auto">
          <a:xfrm>
            <a:off x="4829175" y="2187575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ここで反応が起きた</a:t>
            </a:r>
            <a:endParaRPr lang="en-US" altLang="ja-JP" sz="200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57913" y="2563813"/>
            <a:ext cx="395287" cy="254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テキスト ボックス 12"/>
          <p:cNvSpPr txBox="1">
            <a:spLocks noChangeArrowheads="1"/>
          </p:cNvSpPr>
          <p:nvPr/>
        </p:nvSpPr>
        <p:spPr bwMode="auto">
          <a:xfrm>
            <a:off x="1036638" y="450850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テキスト ボックス 13"/>
          <p:cNvSpPr txBox="1">
            <a:spLocks noChangeArrowheads="1"/>
          </p:cNvSpPr>
          <p:nvPr/>
        </p:nvSpPr>
        <p:spPr bwMode="auto">
          <a:xfrm>
            <a:off x="2135188" y="4508500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テキスト ボックス 14"/>
          <p:cNvSpPr txBox="1">
            <a:spLocks noChangeArrowheads="1"/>
          </p:cNvSpPr>
          <p:nvPr/>
        </p:nvSpPr>
        <p:spPr bwMode="auto">
          <a:xfrm>
            <a:off x="3235325" y="450850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テキスト ボックス 21"/>
          <p:cNvSpPr txBox="1">
            <a:spLocks noChangeArrowheads="1"/>
          </p:cNvSpPr>
          <p:nvPr/>
        </p:nvSpPr>
        <p:spPr bwMode="auto">
          <a:xfrm>
            <a:off x="5724525" y="6423025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81305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7850"/>
          </a:xfrm>
        </p:spPr>
        <p:txBody>
          <a:bodyPr/>
          <a:lstStyle/>
          <a:p>
            <a:r>
              <a:rPr lang="ja-JP" altLang="en-US" sz="2800"/>
              <a:t>インポータンスを小さくしたときの中性子挙動を確認</a:t>
            </a:r>
          </a:p>
        </p:txBody>
      </p:sp>
      <p:sp>
        <p:nvSpPr>
          <p:cNvPr id="14340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96050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9CAF3-9F39-4568-99DC-DC9B92996E0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188913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4342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4343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en-US" altLang="ja-JP" sz="1800">
                <a:solidFill>
                  <a:srgbClr val="FF0000"/>
                </a:solidFill>
              </a:rPr>
              <a:t>1/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>
                <a:solidFill>
                  <a:srgbClr val="FF0000"/>
                </a:solidFill>
              </a:rPr>
              <a:t>1/</a:t>
            </a:r>
            <a:r>
              <a:rPr lang="ja-JP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44" name="テキスト ボックス 12"/>
          <p:cNvSpPr txBox="1">
            <a:spLocks noChangeArrowheads="1"/>
          </p:cNvSpPr>
          <p:nvPr/>
        </p:nvSpPr>
        <p:spPr bwMode="auto">
          <a:xfrm>
            <a:off x="1036638" y="450850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テキスト ボックス 13"/>
          <p:cNvSpPr txBox="1">
            <a:spLocks noChangeArrowheads="1"/>
          </p:cNvSpPr>
          <p:nvPr/>
        </p:nvSpPr>
        <p:spPr bwMode="auto">
          <a:xfrm>
            <a:off x="2027238" y="4508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=1/2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テキスト ボックス 14"/>
          <p:cNvSpPr txBox="1">
            <a:spLocks noChangeArrowheads="1"/>
          </p:cNvSpPr>
          <p:nvPr/>
        </p:nvSpPr>
        <p:spPr bwMode="auto">
          <a:xfrm>
            <a:off x="3170238" y="4508500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=1/4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テキスト ボックス 21"/>
          <p:cNvSpPr txBox="1">
            <a:spLocks noChangeArrowheads="1"/>
          </p:cNvSpPr>
          <p:nvPr/>
        </p:nvSpPr>
        <p:spPr bwMode="auto">
          <a:xfrm>
            <a:off x="5881688" y="6423025"/>
            <a:ext cx="189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pic>
        <p:nvPicPr>
          <p:cNvPr id="1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19818" r="28641" b="9119"/>
          <a:stretch>
            <a:fillRect/>
          </a:stretch>
        </p:blipFill>
        <p:spPr bwMode="auto">
          <a:xfrm>
            <a:off x="4706938" y="2813050"/>
            <a:ext cx="42449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3"/>
          <p:cNvSpPr>
            <a:spLocks noChangeArrowheads="1"/>
          </p:cNvSpPr>
          <p:nvPr/>
        </p:nvSpPr>
        <p:spPr bwMode="auto">
          <a:xfrm>
            <a:off x="5508625" y="3862388"/>
            <a:ext cx="2430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1/2</a:t>
            </a:r>
            <a:r>
              <a:rPr lang="ja-JP" altLang="en-US" sz="2400">
                <a:solidFill>
                  <a:srgbClr val="0000FF"/>
                </a:solidFill>
              </a:rPr>
              <a:t>の確率で生存</a:t>
            </a:r>
            <a:endParaRPr lang="en-US" altLang="ja-JP" sz="24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1/2</a:t>
            </a:r>
            <a:r>
              <a:rPr lang="ja-JP" altLang="en-US" sz="2400">
                <a:solidFill>
                  <a:srgbClr val="0000FF"/>
                </a:solidFill>
              </a:rPr>
              <a:t>の確率で</a:t>
            </a:r>
            <a:r>
              <a:rPr lang="ja-JP" altLang="en-US" sz="2400">
                <a:solidFill>
                  <a:srgbClr val="FF0000"/>
                </a:solidFill>
              </a:rPr>
              <a:t>消滅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011863" y="4694238"/>
            <a:ext cx="360362" cy="463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19894" r="28641" b="8585"/>
          <a:stretch>
            <a:fillRect/>
          </a:stretch>
        </p:blipFill>
        <p:spPr bwMode="auto">
          <a:xfrm>
            <a:off x="4724400" y="2122488"/>
            <a:ext cx="4038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611188" y="2743200"/>
            <a:ext cx="3565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タイトル 1"/>
          <p:cNvSpPr>
            <a:spLocks noGrp="1"/>
          </p:cNvSpPr>
          <p:nvPr>
            <p:ph type="title"/>
          </p:nvPr>
        </p:nvSpPr>
        <p:spPr>
          <a:xfrm>
            <a:off x="0" y="114300"/>
            <a:ext cx="8951913" cy="577850"/>
          </a:xfrm>
        </p:spPr>
        <p:txBody>
          <a:bodyPr/>
          <a:lstStyle/>
          <a:p>
            <a:r>
              <a:rPr lang="ja-JP" altLang="en-US" sz="2800"/>
              <a:t>インポータンスを極端に大きくしたときの中性子挙動を確認</a:t>
            </a:r>
          </a:p>
        </p:txBody>
      </p:sp>
      <p:sp>
        <p:nvSpPr>
          <p:cNvPr id="1536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E833C0-6E78-4FD4-871A-26F74137FDF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188913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367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5368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ja-JP" altLang="en-US" sz="18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>
                <a:solidFill>
                  <a:srgbClr val="FF0000"/>
                </a:solidFill>
              </a:rPr>
              <a:t>100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5369" name="テキスト ボックス 12"/>
          <p:cNvSpPr txBox="1">
            <a:spLocks noChangeArrowheads="1"/>
          </p:cNvSpPr>
          <p:nvPr/>
        </p:nvSpPr>
        <p:spPr bwMode="auto">
          <a:xfrm>
            <a:off x="1036638" y="4440238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テキスト ボックス 13"/>
          <p:cNvSpPr txBox="1">
            <a:spLocks noChangeArrowheads="1"/>
          </p:cNvSpPr>
          <p:nvPr/>
        </p:nvSpPr>
        <p:spPr bwMode="auto">
          <a:xfrm>
            <a:off x="2135188" y="4440238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テキスト ボックス 14"/>
          <p:cNvSpPr txBox="1">
            <a:spLocks noChangeArrowheads="1"/>
          </p:cNvSpPr>
          <p:nvPr/>
        </p:nvSpPr>
        <p:spPr bwMode="auto">
          <a:xfrm>
            <a:off x="3235325" y="4440238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テキスト ボックス 21"/>
          <p:cNvSpPr txBox="1">
            <a:spLocks noChangeArrowheads="1"/>
          </p:cNvSpPr>
          <p:nvPr/>
        </p:nvSpPr>
        <p:spPr bwMode="auto">
          <a:xfrm>
            <a:off x="5795963" y="5607050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sp>
        <p:nvSpPr>
          <p:cNvPr id="23" name="正方形/長方形 7"/>
          <p:cNvSpPr>
            <a:spLocks noChangeArrowheads="1"/>
          </p:cNvSpPr>
          <p:nvPr/>
        </p:nvSpPr>
        <p:spPr bwMode="auto">
          <a:xfrm>
            <a:off x="4724400" y="969963"/>
            <a:ext cx="42275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粒子が分割しすぎて計算時間が無駄になってしまう</a:t>
            </a:r>
            <a:endParaRPr lang="en-US" altLang="ja-JP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（統計はあまり良くならない）</a:t>
            </a:r>
            <a:endParaRPr lang="en-US" altLang="ja-JP" sz="200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784850" y="2046288"/>
            <a:ext cx="1235075" cy="1454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0"/>
          <p:cNvSpPr txBox="1">
            <a:spLocks noChangeArrowheads="1"/>
          </p:cNvSpPr>
          <p:nvPr/>
        </p:nvSpPr>
        <p:spPr bwMode="auto">
          <a:xfrm>
            <a:off x="1617663" y="6135688"/>
            <a:ext cx="608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セル間のインポータンスの比は最大２～３程度が良い</a:t>
            </a:r>
          </a:p>
        </p:txBody>
      </p:sp>
      <p:sp>
        <p:nvSpPr>
          <p:cNvPr id="15376" name="テキスト ボックス 35"/>
          <p:cNvSpPr txBox="1">
            <a:spLocks noChangeArrowheads="1"/>
          </p:cNvSpPr>
          <p:nvPr/>
        </p:nvSpPr>
        <p:spPr bwMode="auto">
          <a:xfrm>
            <a:off x="277813" y="6457950"/>
            <a:ext cx="7748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“A Sample Problem for Variance Reduction in MCNP” LA-10363-MS DE86 004380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2260" r="35884" b="19978"/>
          <a:stretch>
            <a:fillRect/>
          </a:stretch>
        </p:blipFill>
        <p:spPr bwMode="auto">
          <a:xfrm>
            <a:off x="684213" y="2565400"/>
            <a:ext cx="59039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706438"/>
          </a:xfrm>
        </p:spPr>
        <p:txBody>
          <a:bodyPr/>
          <a:lstStyle/>
          <a:p>
            <a:pPr eaLnBrk="1" hangingPunct="1"/>
            <a:r>
              <a:rPr lang="ja-JP" altLang="en-US" sz="2800"/>
              <a:t>インポータンスを使用した中性子深層透過計算例</a:t>
            </a:r>
          </a:p>
        </p:txBody>
      </p:sp>
      <p:sp>
        <p:nvSpPr>
          <p:cNvPr id="16388" name="テキスト ボックス 3"/>
          <p:cNvSpPr txBox="1">
            <a:spLocks noChangeArrowheads="1"/>
          </p:cNvSpPr>
          <p:nvPr/>
        </p:nvSpPr>
        <p:spPr bwMode="auto">
          <a:xfrm>
            <a:off x="130175" y="1773238"/>
            <a:ext cx="416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半径</a:t>
            </a:r>
            <a:r>
              <a:rPr lang="en-US" altLang="ja-JP" sz="1800"/>
              <a:t>50cm</a:t>
            </a:r>
            <a:r>
              <a:rPr lang="ja-JP" altLang="en-US" sz="1800"/>
              <a:t>、深さ</a:t>
            </a:r>
            <a:r>
              <a:rPr lang="en-US" altLang="ja-JP" sz="1800"/>
              <a:t>180cm</a:t>
            </a:r>
            <a:r>
              <a:rPr lang="ja-JP" altLang="en-US" sz="1800"/>
              <a:t>のコンクリート円柱</a:t>
            </a:r>
          </a:p>
        </p:txBody>
      </p:sp>
      <p:sp>
        <p:nvSpPr>
          <p:cNvPr id="16389" name="テキスト ボックス 4"/>
          <p:cNvSpPr txBox="1">
            <a:spLocks noChangeArrowheads="1"/>
          </p:cNvSpPr>
          <p:nvPr/>
        </p:nvSpPr>
        <p:spPr bwMode="auto">
          <a:xfrm>
            <a:off x="130175" y="2201863"/>
            <a:ext cx="521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半径</a:t>
            </a:r>
            <a:r>
              <a:rPr lang="en-US" altLang="ja-JP" sz="1800"/>
              <a:t>1cm</a:t>
            </a:r>
            <a:r>
              <a:rPr lang="ja-JP" altLang="en-US" sz="1800"/>
              <a:t>の</a:t>
            </a:r>
            <a:r>
              <a:rPr lang="en-US" altLang="ja-JP" sz="1800"/>
              <a:t>14MeV</a:t>
            </a:r>
            <a:r>
              <a:rPr lang="ja-JP" altLang="en-US" sz="1800"/>
              <a:t>中性子を</a:t>
            </a:r>
            <a:r>
              <a:rPr lang="en-US" altLang="ja-JP" sz="1800"/>
              <a:t>z=0</a:t>
            </a:r>
            <a:r>
              <a:rPr lang="ja-JP" altLang="en-US" sz="1800"/>
              <a:t>から</a:t>
            </a:r>
            <a:r>
              <a:rPr lang="en-US" altLang="ja-JP" sz="1800"/>
              <a:t>z</a:t>
            </a:r>
            <a:r>
              <a:rPr lang="ja-JP" altLang="en-US" sz="1800"/>
              <a:t>軸に沿って入射</a:t>
            </a:r>
            <a:endParaRPr lang="en-US" altLang="ja-JP" sz="1800"/>
          </a:p>
        </p:txBody>
      </p:sp>
      <p:sp>
        <p:nvSpPr>
          <p:cNvPr id="16390" name="正方形/長方形 5"/>
          <p:cNvSpPr>
            <a:spLocks noChangeArrowheads="1"/>
          </p:cNvSpPr>
          <p:nvPr/>
        </p:nvSpPr>
        <p:spPr bwMode="auto">
          <a:xfrm>
            <a:off x="7208838" y="1101725"/>
            <a:ext cx="23590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part = neutron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reg imp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   2.5**0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2   2.5**1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3   2.5**2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4   2.5**3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5   2.5**4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6   2.5**5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7   2.5**6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8   2.5**7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9   2.5**8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10   2.5**9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11   2.5**10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/>
              <a:t>12   2.5**11</a:t>
            </a:r>
          </a:p>
        </p:txBody>
      </p:sp>
      <p:sp>
        <p:nvSpPr>
          <p:cNvPr id="16391" name="テキスト ボックス 6"/>
          <p:cNvSpPr txBox="1">
            <a:spLocks noChangeArrowheads="1"/>
          </p:cNvSpPr>
          <p:nvPr/>
        </p:nvSpPr>
        <p:spPr bwMode="auto">
          <a:xfrm>
            <a:off x="4484688" y="1755775"/>
            <a:ext cx="219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セルの厚さは</a:t>
            </a:r>
            <a:r>
              <a:rPr lang="en-US" altLang="ja-JP" sz="1800"/>
              <a:t>15cm</a:t>
            </a:r>
          </a:p>
        </p:txBody>
      </p:sp>
      <p:sp>
        <p:nvSpPr>
          <p:cNvPr id="9" name="右矢印 8"/>
          <p:cNvSpPr/>
          <p:nvPr/>
        </p:nvSpPr>
        <p:spPr>
          <a:xfrm>
            <a:off x="325438" y="4175125"/>
            <a:ext cx="431800" cy="1444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393" name="正方形/長方形 9"/>
          <p:cNvSpPr>
            <a:spLocks noChangeArrowheads="1"/>
          </p:cNvSpPr>
          <p:nvPr/>
        </p:nvSpPr>
        <p:spPr bwMode="auto">
          <a:xfrm>
            <a:off x="7031038" y="792163"/>
            <a:ext cx="191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8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ja-JP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altLang="ja-JP" sz="18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ja-JP" altLang="en-US" sz="18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2.5 </a:t>
            </a:r>
            <a:r>
              <a:rPr lang="ja-JP" alt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と設定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875463" y="738188"/>
            <a:ext cx="2160587" cy="470693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396" name="スライド番号プレースホル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B300B-76EF-448D-9988-282B026D49E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6397" name="正方形/長方形 15"/>
          <p:cNvSpPr>
            <a:spLocks noChangeArrowheads="1"/>
          </p:cNvSpPr>
          <p:nvPr/>
        </p:nvSpPr>
        <p:spPr bwMode="auto">
          <a:xfrm>
            <a:off x="881063" y="950913"/>
            <a:ext cx="546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imp.inp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の </a:t>
            </a: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[importance]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セクションを有効にして、実行してみよう</a:t>
            </a:r>
          </a:p>
        </p:txBody>
      </p:sp>
      <p:sp>
        <p:nvSpPr>
          <p:cNvPr id="16398" name="テキスト ボックス 13"/>
          <p:cNvSpPr txBox="1">
            <a:spLocks noChangeArrowheads="1"/>
          </p:cNvSpPr>
          <p:nvPr/>
        </p:nvSpPr>
        <p:spPr bwMode="auto">
          <a:xfrm>
            <a:off x="174625" y="4429125"/>
            <a:ext cx="87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9616" t="33988" r="28193" b="19120"/>
          <a:stretch/>
        </p:blipFill>
        <p:spPr>
          <a:xfrm>
            <a:off x="4953042" y="1710770"/>
            <a:ext cx="3733758" cy="19881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9616" t="35133" r="28193" b="19119"/>
          <a:stretch/>
        </p:blipFill>
        <p:spPr>
          <a:xfrm>
            <a:off x="419154" y="1733240"/>
            <a:ext cx="4041303" cy="2099378"/>
          </a:xfrm>
          <a:prstGeom prst="rect">
            <a:avLst/>
          </a:prstGeom>
        </p:spPr>
      </p:pic>
      <p:sp>
        <p:nvSpPr>
          <p:cNvPr id="1843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pPr eaLnBrk="1" hangingPunct="1"/>
            <a:r>
              <a:rPr lang="ja-JP" altLang="en-US" sz="2800"/>
              <a:t>インポータンスを使用した中性子深層透過計算例</a:t>
            </a:r>
          </a:p>
        </p:txBody>
      </p:sp>
      <p:sp>
        <p:nvSpPr>
          <p:cNvPr id="18439" name="正方形/長方形 6"/>
          <p:cNvSpPr>
            <a:spLocks noChangeArrowheads="1"/>
          </p:cNvSpPr>
          <p:nvPr/>
        </p:nvSpPr>
        <p:spPr bwMode="auto">
          <a:xfrm>
            <a:off x="2627313" y="908050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ヒストリー数</a:t>
            </a:r>
            <a:r>
              <a:rPr lang="en-US" altLang="ja-JP" sz="1800" dirty="0"/>
              <a:t>  8,000</a:t>
            </a:r>
          </a:p>
        </p:txBody>
      </p:sp>
      <p:sp>
        <p:nvSpPr>
          <p:cNvPr id="18440" name="正方形/長方形 9"/>
          <p:cNvSpPr>
            <a:spLocks noChangeArrowheads="1"/>
          </p:cNvSpPr>
          <p:nvPr/>
        </p:nvSpPr>
        <p:spPr bwMode="auto">
          <a:xfrm>
            <a:off x="250825" y="908050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3.30GHz, single</a:t>
            </a:r>
            <a:endParaRPr lang="ja-JP" altLang="en-US" sz="1800" dirty="0"/>
          </a:p>
        </p:txBody>
      </p:sp>
      <p:sp>
        <p:nvSpPr>
          <p:cNvPr id="18441" name="テキスト ボックス 10"/>
          <p:cNvSpPr txBox="1">
            <a:spLocks noChangeArrowheads="1"/>
          </p:cNvSpPr>
          <p:nvPr/>
        </p:nvSpPr>
        <p:spPr bwMode="auto">
          <a:xfrm>
            <a:off x="262256" y="1187962"/>
            <a:ext cx="2151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[importance] </a:t>
            </a:r>
            <a:r>
              <a:rPr lang="ja-JP" altLang="en-US" sz="1800" dirty="0"/>
              <a:t>未使用</a:t>
            </a:r>
          </a:p>
        </p:txBody>
      </p:sp>
      <p:sp>
        <p:nvSpPr>
          <p:cNvPr id="18442" name="テキスト ボックス 11"/>
          <p:cNvSpPr txBox="1">
            <a:spLocks noChangeArrowheads="1"/>
          </p:cNvSpPr>
          <p:nvPr/>
        </p:nvSpPr>
        <p:spPr bwMode="auto">
          <a:xfrm>
            <a:off x="271463" y="4022725"/>
            <a:ext cx="192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[importance] </a:t>
            </a:r>
            <a:r>
              <a:rPr lang="ja-JP" altLang="en-US" sz="1800"/>
              <a:t>使用</a:t>
            </a:r>
          </a:p>
        </p:txBody>
      </p:sp>
      <p:sp>
        <p:nvSpPr>
          <p:cNvPr id="13" name="下矢印 12"/>
          <p:cNvSpPr/>
          <p:nvPr/>
        </p:nvSpPr>
        <p:spPr>
          <a:xfrm>
            <a:off x="3514725" y="3665538"/>
            <a:ext cx="1512888" cy="401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8445" name="スライド番号プレースホルダ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86260-383A-4E19-964C-54E8CDBDF9C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8446" name="正方形/長方形 14"/>
          <p:cNvSpPr>
            <a:spLocks noChangeArrowheads="1"/>
          </p:cNvSpPr>
          <p:nvPr/>
        </p:nvSpPr>
        <p:spPr bwMode="auto">
          <a:xfrm>
            <a:off x="2710181" y="1259399"/>
            <a:ext cx="2481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6.39 </a:t>
            </a:r>
            <a:r>
              <a:rPr lang="en-US" altLang="ja-JP" sz="1800" dirty="0"/>
              <a:t>sec</a:t>
            </a:r>
            <a:endParaRPr lang="ja-JP" altLang="en-US" sz="1800" dirty="0"/>
          </a:p>
        </p:txBody>
      </p:sp>
      <p:sp>
        <p:nvSpPr>
          <p:cNvPr id="18447" name="正方形/長方形 17"/>
          <p:cNvSpPr>
            <a:spLocks noChangeArrowheads="1"/>
          </p:cNvSpPr>
          <p:nvPr/>
        </p:nvSpPr>
        <p:spPr bwMode="auto">
          <a:xfrm>
            <a:off x="2765425" y="4038600"/>
            <a:ext cx="259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48.39</a:t>
            </a:r>
            <a:r>
              <a:rPr lang="en-US" altLang="ja-JP" sz="1800" dirty="0"/>
              <a:t> sec</a:t>
            </a:r>
            <a:endParaRPr lang="ja-JP" altLang="en-US" sz="1800" dirty="0"/>
          </a:p>
        </p:txBody>
      </p:sp>
      <p:sp>
        <p:nvSpPr>
          <p:cNvPr id="18448" name="テキスト ボックス 10"/>
          <p:cNvSpPr txBox="1">
            <a:spLocks noChangeArrowheads="1"/>
          </p:cNvSpPr>
          <p:nvPr/>
        </p:nvSpPr>
        <p:spPr bwMode="auto">
          <a:xfrm>
            <a:off x="2048035" y="1418430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Dose </a:t>
            </a:r>
            <a:endParaRPr lang="ja-JP" altLang="en-US" sz="2400" dirty="0"/>
          </a:p>
        </p:txBody>
      </p:sp>
      <p:sp>
        <p:nvSpPr>
          <p:cNvPr id="18449" name="テキスト ボックス 10"/>
          <p:cNvSpPr txBox="1">
            <a:spLocks noChangeArrowheads="1"/>
          </p:cNvSpPr>
          <p:nvPr/>
        </p:nvSpPr>
        <p:spPr bwMode="auto">
          <a:xfrm>
            <a:off x="6012160" y="1402705"/>
            <a:ext cx="2163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Relative error</a:t>
            </a:r>
            <a:endParaRPr lang="ja-JP" altLang="en-US" sz="2400" dirty="0"/>
          </a:p>
        </p:txBody>
      </p:sp>
      <p:sp>
        <p:nvSpPr>
          <p:cNvPr id="18451" name="テキスト ボックス 27"/>
          <p:cNvSpPr txBox="1">
            <a:spLocks noChangeArrowheads="1"/>
          </p:cNvSpPr>
          <p:nvPr/>
        </p:nvSpPr>
        <p:spPr bwMode="auto">
          <a:xfrm>
            <a:off x="1390650" y="369887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imp-dose-xz.eps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8452" name="テキスト ボックス 28"/>
          <p:cNvSpPr txBox="1">
            <a:spLocks noChangeArrowheads="1"/>
          </p:cNvSpPr>
          <p:nvPr/>
        </p:nvSpPr>
        <p:spPr bwMode="auto">
          <a:xfrm>
            <a:off x="5881687" y="3631888"/>
            <a:ext cx="207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imp-dose-xz_err.eps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8453" name="正方形/長方形 1"/>
          <p:cNvSpPr>
            <a:spLocks noChangeArrowheads="1"/>
          </p:cNvSpPr>
          <p:nvPr/>
        </p:nvSpPr>
        <p:spPr bwMode="auto">
          <a:xfrm>
            <a:off x="2281238" y="6458303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FF"/>
                </a:solidFill>
              </a:rPr>
              <a:t>相対誤差の確認重要（赤</a:t>
            </a:r>
            <a:r>
              <a:rPr lang="en-US" altLang="ja-JP" sz="1800" dirty="0">
                <a:solidFill>
                  <a:srgbClr val="0000FF"/>
                </a:solidFill>
              </a:rPr>
              <a:t>1.0</a:t>
            </a:r>
            <a:r>
              <a:rPr lang="ja-JP" altLang="en-US" sz="1800" dirty="0" err="1">
                <a:solidFill>
                  <a:srgbClr val="0000FF"/>
                </a:solidFill>
              </a:rPr>
              <a:t>、</a:t>
            </a:r>
            <a:r>
              <a:rPr lang="ja-JP" altLang="en-US" sz="1800" dirty="0">
                <a:solidFill>
                  <a:srgbClr val="0000FF"/>
                </a:solidFill>
              </a:rPr>
              <a:t>黄 約</a:t>
            </a:r>
            <a:r>
              <a:rPr lang="en-US" altLang="ja-JP" sz="1800" dirty="0">
                <a:solidFill>
                  <a:srgbClr val="0000FF"/>
                </a:solidFill>
              </a:rPr>
              <a:t>0.1</a:t>
            </a:r>
            <a:r>
              <a:rPr lang="ja-JP" altLang="en-US" sz="1800" dirty="0" err="1">
                <a:solidFill>
                  <a:srgbClr val="0000FF"/>
                </a:solidFill>
              </a:rPr>
              <a:t>、</a:t>
            </a:r>
            <a:r>
              <a:rPr lang="ja-JP" altLang="en-US" sz="1800" dirty="0">
                <a:solidFill>
                  <a:srgbClr val="0000FF"/>
                </a:solidFill>
              </a:rPr>
              <a:t>緑 約</a:t>
            </a:r>
            <a:r>
              <a:rPr lang="en-US" altLang="ja-JP" sz="1800" dirty="0">
                <a:solidFill>
                  <a:srgbClr val="0000FF"/>
                </a:solidFill>
              </a:rPr>
              <a:t>0.01 </a:t>
            </a:r>
            <a:r>
              <a:rPr lang="ja-JP" altLang="en-US" sz="1800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8454" name="テキスト ボックス 10"/>
          <p:cNvSpPr txBox="1">
            <a:spLocks noChangeArrowheads="1"/>
          </p:cNvSpPr>
          <p:nvPr/>
        </p:nvSpPr>
        <p:spPr bwMode="auto">
          <a:xfrm>
            <a:off x="8686800" y="4395788"/>
            <a:ext cx="2635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1</a:t>
            </a:r>
            <a:endParaRPr lang="ja-JP" altLang="en-US" sz="120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9616" t="35132" r="28193" b="20263"/>
          <a:stretch/>
        </p:blipFill>
        <p:spPr>
          <a:xfrm>
            <a:off x="315858" y="4430078"/>
            <a:ext cx="4130197" cy="20919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9616" t="33988" r="28193" b="19120"/>
          <a:stretch/>
        </p:blipFill>
        <p:spPr>
          <a:xfrm>
            <a:off x="4973294" y="4400550"/>
            <a:ext cx="3915754" cy="2085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pPr eaLnBrk="1" hangingPunct="1"/>
            <a:r>
              <a:rPr lang="ja-JP" altLang="en-US" sz="2800"/>
              <a:t>インポータンスを使用した中性子深層透過計算例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9460" name="スライド番号プレースホルダ 30"/>
          <p:cNvSpPr>
            <a:spLocks noGrp="1"/>
          </p:cNvSpPr>
          <p:nvPr>
            <p:ph type="sldNum" sz="quarter" idx="12"/>
          </p:nvPr>
        </p:nvSpPr>
        <p:spPr bwMode="auto">
          <a:xfrm>
            <a:off x="2209800" y="1706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994BE-9E45-48B1-9257-9886F709F74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3312016" y="6092824"/>
            <a:ext cx="300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領域（</a:t>
            </a:r>
            <a:r>
              <a:rPr lang="en-US" altLang="ja-JP" sz="1800"/>
              <a:t>15cm</a:t>
            </a:r>
            <a:r>
              <a:rPr lang="ja-JP" altLang="en-US" sz="1800"/>
              <a:t>厚）毎の線量変化</a:t>
            </a:r>
          </a:p>
        </p:txBody>
      </p:sp>
      <p:sp>
        <p:nvSpPr>
          <p:cNvPr id="19463" name="テキスト ボックス 10"/>
          <p:cNvSpPr txBox="1">
            <a:spLocks noChangeArrowheads="1"/>
          </p:cNvSpPr>
          <p:nvPr/>
        </p:nvSpPr>
        <p:spPr bwMode="auto">
          <a:xfrm>
            <a:off x="3420859" y="5613558"/>
            <a:ext cx="277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元データ：</a:t>
            </a:r>
            <a:r>
              <a:rPr lang="en-US" altLang="ja-JP" sz="1800" dirty="0"/>
              <a:t>imp-dose-</a:t>
            </a:r>
            <a:r>
              <a:rPr lang="en-US" altLang="ja-JP" sz="1800" dirty="0" err="1"/>
              <a:t>reg.out</a:t>
            </a:r>
            <a:endParaRPr lang="ja-JP" altLang="en-US" sz="1800" dirty="0"/>
          </a:p>
        </p:txBody>
      </p:sp>
      <p:sp>
        <p:nvSpPr>
          <p:cNvPr id="19464" name="スライド番号プレースホルダ 18"/>
          <p:cNvSpPr txBox="1">
            <a:spLocks/>
          </p:cNvSpPr>
          <p:nvPr/>
        </p:nvSpPr>
        <p:spPr bwMode="auto">
          <a:xfrm>
            <a:off x="7010400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898989"/>
                </a:solidFill>
              </a:rPr>
              <a:t>14</a:t>
            </a:r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0424" t="20265" r="32231" b="7683"/>
          <a:stretch/>
        </p:blipFill>
        <p:spPr>
          <a:xfrm>
            <a:off x="1619672" y="977692"/>
            <a:ext cx="5112568" cy="45365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87041" y="2420888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With importance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2973" y="4048750"/>
            <a:ext cx="20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Without importance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pPr eaLnBrk="1" hangingPunct="1"/>
            <a:r>
              <a:rPr lang="ja-JP" altLang="en-US"/>
              <a:t>インポータンス利用の注意点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28650" y="17827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97075" y="1782763"/>
            <a:ext cx="1366838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63913" y="17827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32338" y="17827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00763" y="17827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469188" y="17827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14" name="正方形/長方形 9"/>
          <p:cNvSpPr>
            <a:spLocks noChangeArrowheads="1"/>
          </p:cNvSpPr>
          <p:nvPr/>
        </p:nvSpPr>
        <p:spPr bwMode="auto">
          <a:xfrm>
            <a:off x="1060450" y="2208213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1</a:t>
            </a:r>
            <a:endParaRPr lang="ja-JP" altLang="en-US" sz="4000"/>
          </a:p>
        </p:txBody>
      </p:sp>
      <p:sp>
        <p:nvSpPr>
          <p:cNvPr id="21515" name="正方形/長方形 10"/>
          <p:cNvSpPr>
            <a:spLocks noChangeArrowheads="1"/>
          </p:cNvSpPr>
          <p:nvPr/>
        </p:nvSpPr>
        <p:spPr bwMode="auto">
          <a:xfrm>
            <a:off x="2355850" y="2224088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2</a:t>
            </a:r>
            <a:endParaRPr lang="ja-JP" altLang="en-US" sz="4000"/>
          </a:p>
        </p:txBody>
      </p:sp>
      <p:sp>
        <p:nvSpPr>
          <p:cNvPr id="21516" name="正方形/長方形 11"/>
          <p:cNvSpPr>
            <a:spLocks noChangeArrowheads="1"/>
          </p:cNvSpPr>
          <p:nvPr/>
        </p:nvSpPr>
        <p:spPr bwMode="auto">
          <a:xfrm>
            <a:off x="3797300" y="2228850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4</a:t>
            </a:r>
            <a:endParaRPr lang="ja-JP" altLang="en-US" sz="4000"/>
          </a:p>
        </p:txBody>
      </p:sp>
      <p:sp>
        <p:nvSpPr>
          <p:cNvPr id="21517" name="正方形/長方形 12"/>
          <p:cNvSpPr>
            <a:spLocks noChangeArrowheads="1"/>
          </p:cNvSpPr>
          <p:nvPr/>
        </p:nvSpPr>
        <p:spPr bwMode="auto">
          <a:xfrm>
            <a:off x="5146675" y="2216150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8</a:t>
            </a:r>
            <a:endParaRPr lang="ja-JP" altLang="en-US" sz="4000"/>
          </a:p>
        </p:txBody>
      </p:sp>
      <p:sp>
        <p:nvSpPr>
          <p:cNvPr id="21518" name="正方形/長方形 13"/>
          <p:cNvSpPr>
            <a:spLocks noChangeArrowheads="1"/>
          </p:cNvSpPr>
          <p:nvPr/>
        </p:nvSpPr>
        <p:spPr bwMode="auto">
          <a:xfrm>
            <a:off x="6443663" y="2205038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16</a:t>
            </a:r>
            <a:endParaRPr lang="ja-JP" altLang="en-US" sz="4000"/>
          </a:p>
        </p:txBody>
      </p:sp>
      <p:sp>
        <p:nvSpPr>
          <p:cNvPr id="21519" name="正方形/長方形 14"/>
          <p:cNvSpPr>
            <a:spLocks noChangeArrowheads="1"/>
          </p:cNvSpPr>
          <p:nvPr/>
        </p:nvSpPr>
        <p:spPr bwMode="auto">
          <a:xfrm>
            <a:off x="7740650" y="2216150"/>
            <a:ext cx="79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/>
              <a:t>32</a:t>
            </a:r>
            <a:endParaRPr lang="ja-JP" altLang="en-US" sz="4000"/>
          </a:p>
        </p:txBody>
      </p:sp>
      <p:sp>
        <p:nvSpPr>
          <p:cNvPr id="21520" name="テキスト ボックス 15"/>
          <p:cNvSpPr txBox="1">
            <a:spLocks noChangeArrowheads="1"/>
          </p:cNvSpPr>
          <p:nvPr/>
        </p:nvSpPr>
        <p:spPr bwMode="auto">
          <a:xfrm>
            <a:off x="9525" y="981075"/>
            <a:ext cx="929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セル間の大きなインポータンスの比は良くない。多くの粒子分割を一度に引き起こす。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11188" y="38703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979613" y="38703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348038" y="38703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16463" y="38703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084888" y="3870325"/>
            <a:ext cx="1366837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451725" y="3870325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27" name="正方形/長方形 22"/>
          <p:cNvSpPr>
            <a:spLocks noChangeArrowheads="1"/>
          </p:cNvSpPr>
          <p:nvPr/>
        </p:nvSpPr>
        <p:spPr bwMode="auto">
          <a:xfrm>
            <a:off x="1042988" y="4233863"/>
            <a:ext cx="504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1</a:t>
            </a:r>
            <a:endParaRPr lang="ja-JP" altLang="en-US" sz="4400"/>
          </a:p>
        </p:txBody>
      </p:sp>
      <p:sp>
        <p:nvSpPr>
          <p:cNvPr id="21528" name="正方形/長方形 23"/>
          <p:cNvSpPr>
            <a:spLocks noChangeArrowheads="1"/>
          </p:cNvSpPr>
          <p:nvPr/>
        </p:nvSpPr>
        <p:spPr bwMode="auto">
          <a:xfrm>
            <a:off x="2339975" y="4243388"/>
            <a:ext cx="503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1</a:t>
            </a:r>
            <a:endParaRPr lang="ja-JP" altLang="en-US" sz="4400"/>
          </a:p>
        </p:txBody>
      </p:sp>
      <p:sp>
        <p:nvSpPr>
          <p:cNvPr id="21529" name="正方形/長方形 24"/>
          <p:cNvSpPr>
            <a:spLocks noChangeArrowheads="1"/>
          </p:cNvSpPr>
          <p:nvPr/>
        </p:nvSpPr>
        <p:spPr bwMode="auto">
          <a:xfrm>
            <a:off x="3779838" y="4233863"/>
            <a:ext cx="504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1530" name="正方形/長方形 25"/>
          <p:cNvSpPr>
            <a:spLocks noChangeArrowheads="1"/>
          </p:cNvSpPr>
          <p:nvPr/>
        </p:nvSpPr>
        <p:spPr bwMode="auto">
          <a:xfrm>
            <a:off x="5076825" y="4237038"/>
            <a:ext cx="503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1531" name="正方形/長方形 26"/>
          <p:cNvSpPr>
            <a:spLocks noChangeArrowheads="1"/>
          </p:cNvSpPr>
          <p:nvPr/>
        </p:nvSpPr>
        <p:spPr bwMode="auto">
          <a:xfrm>
            <a:off x="6575425" y="4256088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8</a:t>
            </a:r>
            <a:endParaRPr lang="ja-JP" altLang="en-US" sz="4400"/>
          </a:p>
        </p:txBody>
      </p:sp>
      <p:sp>
        <p:nvSpPr>
          <p:cNvPr id="21532" name="正方形/長方形 27"/>
          <p:cNvSpPr>
            <a:spLocks noChangeArrowheads="1"/>
          </p:cNvSpPr>
          <p:nvPr/>
        </p:nvSpPr>
        <p:spPr bwMode="auto">
          <a:xfrm>
            <a:off x="7727950" y="4233863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/>
              <a:t>32</a:t>
            </a:r>
            <a:endParaRPr lang="ja-JP" altLang="en-US" sz="4400"/>
          </a:p>
        </p:txBody>
      </p:sp>
      <p:sp>
        <p:nvSpPr>
          <p:cNvPr id="21533" name="テキスト ボックス 28"/>
          <p:cNvSpPr txBox="1">
            <a:spLocks noChangeArrowheads="1"/>
          </p:cNvSpPr>
          <p:nvPr/>
        </p:nvSpPr>
        <p:spPr bwMode="auto">
          <a:xfrm>
            <a:off x="179388" y="1412875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良い例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21534" name="テキスト ボックス 29"/>
          <p:cNvSpPr txBox="1">
            <a:spLocks noChangeArrowheads="1"/>
          </p:cNvSpPr>
          <p:nvPr/>
        </p:nvSpPr>
        <p:spPr bwMode="auto">
          <a:xfrm>
            <a:off x="250825" y="3500438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悪い例</a:t>
            </a:r>
          </a:p>
        </p:txBody>
      </p:sp>
      <p:sp>
        <p:nvSpPr>
          <p:cNvPr id="21535" name="テキスト ボックス 30"/>
          <p:cNvSpPr txBox="1">
            <a:spLocks noChangeArrowheads="1"/>
          </p:cNvSpPr>
          <p:nvPr/>
        </p:nvSpPr>
        <p:spPr bwMode="auto">
          <a:xfrm>
            <a:off x="1042988" y="5661025"/>
            <a:ext cx="608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セル間のインポータンスの比は最大２～３程度が良い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107950" y="2133600"/>
            <a:ext cx="431800" cy="935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107950" y="4221163"/>
            <a:ext cx="4318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38" name="テキスト ボックス 33"/>
          <p:cNvSpPr txBox="1">
            <a:spLocks noChangeArrowheads="1"/>
          </p:cNvSpPr>
          <p:nvPr/>
        </p:nvSpPr>
        <p:spPr bwMode="auto">
          <a:xfrm>
            <a:off x="0" y="3789363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粒子</a:t>
            </a:r>
          </a:p>
        </p:txBody>
      </p:sp>
      <p:sp>
        <p:nvSpPr>
          <p:cNvPr id="21539" name="テキスト ボックス 34"/>
          <p:cNvSpPr txBox="1">
            <a:spLocks noChangeArrowheads="1"/>
          </p:cNvSpPr>
          <p:nvPr/>
        </p:nvSpPr>
        <p:spPr bwMode="auto">
          <a:xfrm>
            <a:off x="0" y="1773238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粒子</a:t>
            </a:r>
          </a:p>
        </p:txBody>
      </p:sp>
      <p:sp>
        <p:nvSpPr>
          <p:cNvPr id="21540" name="テキスト ボックス 35"/>
          <p:cNvSpPr txBox="1">
            <a:spLocks noChangeArrowheads="1"/>
          </p:cNvSpPr>
          <p:nvPr/>
        </p:nvSpPr>
        <p:spPr bwMode="auto">
          <a:xfrm>
            <a:off x="0" y="5949950"/>
            <a:ext cx="858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参考文献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“A Sample Problem for Variance Reduction in MCNP” LA-10363-MS DE86 004380</a:t>
            </a:r>
            <a:endParaRPr lang="ja-JP" altLang="en-US" sz="2000"/>
          </a:p>
        </p:txBody>
      </p:sp>
      <p:sp>
        <p:nvSpPr>
          <p:cNvPr id="21541" name="スライド番号プレースホルダ 3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275078-9565-4F11-8E60-368D5CA5097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インポータンスの誤った使用例</a:t>
            </a:r>
          </a:p>
        </p:txBody>
      </p:sp>
      <p:sp>
        <p:nvSpPr>
          <p:cNvPr id="22531" name="正方形/長方形 5"/>
          <p:cNvSpPr>
            <a:spLocks noChangeArrowheads="1"/>
          </p:cNvSpPr>
          <p:nvPr/>
        </p:nvSpPr>
        <p:spPr bwMode="auto">
          <a:xfrm>
            <a:off x="7078663" y="1739900"/>
            <a:ext cx="15938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[importance]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part = neutron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reg imp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1   2.5**</a:t>
            </a:r>
            <a:r>
              <a:rPr lang="fr-FR" altLang="ja-JP" sz="1800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2   2.5**</a:t>
            </a:r>
            <a:r>
              <a:rPr lang="fr-FR" altLang="ja-JP" sz="1800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3   2.5**</a:t>
            </a:r>
            <a:r>
              <a:rPr lang="fr-FR" altLang="ja-JP" sz="1800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4   2.5**</a:t>
            </a:r>
            <a:r>
              <a:rPr lang="fr-FR" altLang="ja-JP" sz="1800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5   2.5**</a:t>
            </a:r>
            <a:r>
              <a:rPr lang="fr-FR" altLang="ja-JP" sz="1800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6   2.5**5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7   2.5**6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8   2.5**7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9   2.5**8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10   2.5**9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11   2.5**10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800" dirty="0"/>
              <a:t>12   2.5**11</a:t>
            </a:r>
            <a:endParaRPr lang="ja-JP" altLang="en-US" sz="1800" dirty="0"/>
          </a:p>
        </p:txBody>
      </p:sp>
      <p:sp>
        <p:nvSpPr>
          <p:cNvPr id="22532" name="正方形/長方形 9"/>
          <p:cNvSpPr>
            <a:spLocks noChangeArrowheads="1"/>
          </p:cNvSpPr>
          <p:nvPr/>
        </p:nvSpPr>
        <p:spPr bwMode="auto">
          <a:xfrm>
            <a:off x="6732588" y="765175"/>
            <a:ext cx="2303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悪い例：</a:t>
            </a:r>
            <a:endParaRPr lang="en-US" altLang="ja-JP" sz="18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Cell 5</a:t>
            </a:r>
            <a:r>
              <a:rPr lang="ja-JP" altLang="en-US" sz="1800">
                <a:solidFill>
                  <a:srgbClr val="0000FF"/>
                </a:solidFill>
              </a:rPr>
              <a:t>と</a:t>
            </a:r>
            <a:r>
              <a:rPr lang="en-US" altLang="ja-JP" sz="1800">
                <a:solidFill>
                  <a:srgbClr val="0000FF"/>
                </a:solidFill>
              </a:rPr>
              <a:t>6</a:t>
            </a:r>
            <a:r>
              <a:rPr lang="ja-JP" altLang="en-US" sz="1800">
                <a:solidFill>
                  <a:srgbClr val="0000FF"/>
                </a:solidFill>
              </a:rPr>
              <a:t>の間に急激な</a:t>
            </a:r>
            <a:r>
              <a:rPr lang="en-US" altLang="ja-JP" sz="1800">
                <a:solidFill>
                  <a:srgbClr val="0000FF"/>
                </a:solidFill>
              </a:rPr>
              <a:t>Importance</a:t>
            </a:r>
            <a:r>
              <a:rPr lang="ja-JP" altLang="en-US" sz="1800">
                <a:solidFill>
                  <a:srgbClr val="0000FF"/>
                </a:solidFill>
              </a:rPr>
              <a:t>ギャップ</a:t>
            </a:r>
            <a:endParaRPr lang="en-US" altLang="ja-JP" sz="1800">
              <a:solidFill>
                <a:srgbClr val="0000FF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49225" y="70643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861175" y="1668463"/>
            <a:ext cx="2017713" cy="439102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5" name="スライド番号プレースホル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65FE6-91A9-4BF1-B8FA-422371A84245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2536" name="正方形/長方形 6"/>
          <p:cNvSpPr>
            <a:spLocks noChangeArrowheads="1"/>
          </p:cNvSpPr>
          <p:nvPr/>
        </p:nvSpPr>
        <p:spPr bwMode="auto">
          <a:xfrm>
            <a:off x="466725" y="847725"/>
            <a:ext cx="5832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大きなインポータンスのギャップを作って実行してみよう。</a:t>
            </a:r>
            <a:endParaRPr lang="en-US" altLang="ja-JP" sz="1800"/>
          </a:p>
        </p:txBody>
      </p:sp>
      <p:sp>
        <p:nvSpPr>
          <p:cNvPr id="14" name="テキスト ボックス 15"/>
          <p:cNvSpPr txBox="1">
            <a:spLocks noChangeArrowheads="1"/>
          </p:cNvSpPr>
          <p:nvPr/>
        </p:nvSpPr>
        <p:spPr bwMode="auto">
          <a:xfrm>
            <a:off x="517525" y="6416675"/>
            <a:ext cx="816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先ほどの結果と比較して相対誤差が大きい</a:t>
            </a:r>
          </a:p>
        </p:txBody>
      </p:sp>
      <p:sp>
        <p:nvSpPr>
          <p:cNvPr id="22540" name="テキスト ボックス 14"/>
          <p:cNvSpPr txBox="1">
            <a:spLocks noChangeArrowheads="1"/>
          </p:cNvSpPr>
          <p:nvPr/>
        </p:nvSpPr>
        <p:spPr bwMode="auto">
          <a:xfrm>
            <a:off x="3351213" y="341312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sp>
        <p:nvSpPr>
          <p:cNvPr id="22541" name="テキスト ボックス 15"/>
          <p:cNvSpPr txBox="1">
            <a:spLocks noChangeArrowheads="1"/>
          </p:cNvSpPr>
          <p:nvPr/>
        </p:nvSpPr>
        <p:spPr bwMode="auto">
          <a:xfrm>
            <a:off x="3382963" y="6129338"/>
            <a:ext cx="207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imp-dose-xz_err.eps</a:t>
            </a:r>
            <a:endParaRPr lang="ja-JP" altLang="en-US" sz="18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9616" t="35133" r="27385" b="19119"/>
          <a:stretch/>
        </p:blipFill>
        <p:spPr>
          <a:xfrm>
            <a:off x="2136775" y="1360486"/>
            <a:ext cx="4085977" cy="209537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9616" t="35133" r="28193" b="19119"/>
          <a:stretch/>
        </p:blipFill>
        <p:spPr>
          <a:xfrm>
            <a:off x="2015567" y="3848460"/>
            <a:ext cx="4379441" cy="227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実習内容</a:t>
            </a:r>
          </a:p>
        </p:txBody>
      </p:sp>
      <p:sp>
        <p:nvSpPr>
          <p:cNvPr id="23555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850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r>
              <a:rPr lang="en-US" altLang="ja-JP" sz="2400"/>
              <a:t>Geometry splitting and Russian Roulette (</a:t>
            </a:r>
            <a:r>
              <a:rPr lang="ja-JP" altLang="en-US" sz="2400"/>
              <a:t>セルインポータンス法）</a:t>
            </a:r>
            <a:endParaRPr lang="en-US" altLang="ja-JP" sz="240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23557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337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２．中性子深層透過計算</a:t>
            </a:r>
          </a:p>
        </p:txBody>
      </p:sp>
      <p:sp>
        <p:nvSpPr>
          <p:cNvPr id="23558" name="正方形/長方形 6"/>
          <p:cNvSpPr>
            <a:spLocks noChangeArrowheads="1"/>
          </p:cNvSpPr>
          <p:nvPr/>
        </p:nvSpPr>
        <p:spPr bwMode="auto">
          <a:xfrm>
            <a:off x="323850" y="4149725"/>
            <a:ext cx="392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３．薄膜からの生成粒子計算</a:t>
            </a:r>
          </a:p>
        </p:txBody>
      </p:sp>
      <p:sp>
        <p:nvSpPr>
          <p:cNvPr id="23559" name="正方形/長方形 7"/>
          <p:cNvSpPr>
            <a:spLocks noChangeArrowheads="1"/>
          </p:cNvSpPr>
          <p:nvPr/>
        </p:nvSpPr>
        <p:spPr bwMode="auto">
          <a:xfrm>
            <a:off x="395288" y="45815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[forced collisions]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強制衝突法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2356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7EDD9-8724-4199-A1E9-A93EE145B72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3561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173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１．はじめに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469900" y="157163"/>
            <a:ext cx="8229600" cy="571500"/>
          </a:xfrm>
        </p:spPr>
        <p:txBody>
          <a:bodyPr/>
          <a:lstStyle/>
          <a:p>
            <a:pPr eaLnBrk="1" hangingPunct="1"/>
            <a:r>
              <a:rPr lang="ja-JP" altLang="en-US"/>
              <a:t>強制衝突とは？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03200" y="836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8314C-B696-4205-AFBF-238944302F6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4581" name="正方形/長方形 9"/>
          <p:cNvSpPr>
            <a:spLocks noChangeArrowheads="1"/>
          </p:cNvSpPr>
          <p:nvPr/>
        </p:nvSpPr>
        <p:spPr bwMode="auto">
          <a:xfrm>
            <a:off x="179388" y="1162050"/>
            <a:ext cx="912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放射線を衝突の確率の低いターゲット（薄膜）に強制的に衝突させる。</a:t>
            </a:r>
          </a:p>
        </p:txBody>
      </p:sp>
      <p:pic>
        <p:nvPicPr>
          <p:cNvPr id="2458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9119" r="31422" b="8827"/>
          <a:stretch>
            <a:fillRect/>
          </a:stretch>
        </p:blipFill>
        <p:spPr bwMode="auto">
          <a:xfrm>
            <a:off x="179388" y="1916113"/>
            <a:ext cx="384333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正方形/長方形 2"/>
          <p:cNvSpPr>
            <a:spLocks noChangeArrowheads="1"/>
          </p:cNvSpPr>
          <p:nvPr/>
        </p:nvSpPr>
        <p:spPr bwMode="auto">
          <a:xfrm>
            <a:off x="1609725" y="23828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10μm</a:t>
            </a:r>
            <a:r>
              <a:rPr lang="ja-JP" altLang="en-US" sz="1800"/>
              <a:t>厚さ</a:t>
            </a:r>
            <a:r>
              <a:rPr lang="en-US" altLang="ja-JP" sz="1800"/>
              <a:t>Si</a:t>
            </a:r>
            <a:endParaRPr lang="ja-JP" altLang="en-US" sz="1800"/>
          </a:p>
        </p:txBody>
      </p:sp>
      <p:sp>
        <p:nvSpPr>
          <p:cNvPr id="24584" name="正方形/長方形 9"/>
          <p:cNvSpPr>
            <a:spLocks noChangeArrowheads="1"/>
          </p:cNvSpPr>
          <p:nvPr/>
        </p:nvSpPr>
        <p:spPr bwMode="auto">
          <a:xfrm>
            <a:off x="827088" y="3076575"/>
            <a:ext cx="1554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100MeV</a:t>
            </a:r>
            <a:r>
              <a:rPr lang="ja-JP" altLang="en-US" sz="1800">
                <a:solidFill>
                  <a:srgbClr val="FF0000"/>
                </a:solidFill>
              </a:rPr>
              <a:t>陽子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266950" y="2767013"/>
            <a:ext cx="0" cy="619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正方形/長方形 9"/>
          <p:cNvSpPr>
            <a:spLocks noChangeArrowheads="1"/>
          </p:cNvSpPr>
          <p:nvPr/>
        </p:nvSpPr>
        <p:spPr bwMode="auto">
          <a:xfrm>
            <a:off x="668338" y="5307013"/>
            <a:ext cx="3471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強制衝突なし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陽子は薄膜をそのまま通過。</a:t>
            </a:r>
          </a:p>
        </p:txBody>
      </p:sp>
      <p:pic>
        <p:nvPicPr>
          <p:cNvPr id="2458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9119" r="28194" b="8827"/>
          <a:stretch>
            <a:fillRect/>
          </a:stretch>
        </p:blipFill>
        <p:spPr bwMode="auto">
          <a:xfrm>
            <a:off x="4835525" y="1916113"/>
            <a:ext cx="38639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正方形/長方形 9"/>
          <p:cNvSpPr>
            <a:spLocks noChangeArrowheads="1"/>
          </p:cNvSpPr>
          <p:nvPr/>
        </p:nvSpPr>
        <p:spPr bwMode="auto">
          <a:xfrm>
            <a:off x="5335588" y="5307013"/>
            <a:ext cx="2865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強制衝突あり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陽子は薄膜と必ず衝突。</a:t>
            </a:r>
          </a:p>
        </p:txBody>
      </p:sp>
      <p:sp>
        <p:nvSpPr>
          <p:cNvPr id="24589" name="正方形/長方形 12"/>
          <p:cNvSpPr>
            <a:spLocks noChangeArrowheads="1"/>
          </p:cNvSpPr>
          <p:nvPr/>
        </p:nvSpPr>
        <p:spPr bwMode="auto">
          <a:xfrm>
            <a:off x="30163" y="6223000"/>
            <a:ext cx="8637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応用例：　薄膜を用いた断面積測定実験を模擬するときに利用</a:t>
            </a:r>
            <a:endParaRPr lang="en-US" altLang="ja-JP" sz="2400">
              <a:solidFill>
                <a:srgbClr val="0000FF"/>
              </a:solidFill>
            </a:endParaRPr>
          </a:p>
        </p:txBody>
      </p:sp>
      <p:sp>
        <p:nvSpPr>
          <p:cNvPr id="24590" name="正方形/長方形 19"/>
          <p:cNvSpPr>
            <a:spLocks noChangeArrowheads="1"/>
          </p:cNvSpPr>
          <p:nvPr/>
        </p:nvSpPr>
        <p:spPr bwMode="auto">
          <a:xfrm>
            <a:off x="6092825" y="23971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10μm</a:t>
            </a:r>
            <a:r>
              <a:rPr lang="ja-JP" altLang="en-US" sz="1800"/>
              <a:t>厚さ</a:t>
            </a:r>
            <a:r>
              <a:rPr lang="en-US" altLang="ja-JP" sz="1800"/>
              <a:t>Si</a:t>
            </a:r>
            <a:endParaRPr lang="ja-JP" altLang="en-US" sz="180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740525" y="2752725"/>
            <a:ext cx="0" cy="620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実習内容</a:t>
            </a:r>
          </a:p>
        </p:txBody>
      </p:sp>
      <p:sp>
        <p:nvSpPr>
          <p:cNvPr id="6147" name="テキスト ボックス 3"/>
          <p:cNvSpPr txBox="1">
            <a:spLocks noChangeArrowheads="1"/>
          </p:cNvSpPr>
          <p:nvPr/>
        </p:nvSpPr>
        <p:spPr bwMode="auto">
          <a:xfrm>
            <a:off x="191324" y="2815983"/>
            <a:ext cx="9030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Geometry splitting and Russian Roulette (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セルインポータンス法）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6149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337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２．中性子深層透過計算</a:t>
            </a:r>
          </a:p>
        </p:txBody>
      </p:sp>
      <p:sp>
        <p:nvSpPr>
          <p:cNvPr id="6150" name="正方形/長方形 6"/>
          <p:cNvSpPr>
            <a:spLocks noChangeArrowheads="1"/>
          </p:cNvSpPr>
          <p:nvPr/>
        </p:nvSpPr>
        <p:spPr bwMode="auto">
          <a:xfrm>
            <a:off x="323850" y="4149725"/>
            <a:ext cx="392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３．薄膜からの生成粒子計算</a:t>
            </a:r>
          </a:p>
        </p:txBody>
      </p:sp>
      <p:sp>
        <p:nvSpPr>
          <p:cNvPr id="6151" name="正方形/長方形 7"/>
          <p:cNvSpPr>
            <a:spLocks noChangeArrowheads="1"/>
          </p:cNvSpPr>
          <p:nvPr/>
        </p:nvSpPr>
        <p:spPr bwMode="auto">
          <a:xfrm>
            <a:off x="222146" y="4586533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[forced collisions]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強制衝突法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856445-507F-4782-843A-9997D56BCCF5}" type="slidenum">
              <a:rPr lang="ja-JP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400">
              <a:solidFill>
                <a:srgbClr val="898989"/>
              </a:solidFill>
            </a:endParaRPr>
          </a:p>
        </p:txBody>
      </p:sp>
      <p:sp>
        <p:nvSpPr>
          <p:cNvPr id="6153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173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１．はじめに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9119" r="36269" b="8827"/>
          <a:stretch>
            <a:fillRect/>
          </a:stretch>
        </p:blipFill>
        <p:spPr bwMode="auto">
          <a:xfrm>
            <a:off x="457200" y="3302000"/>
            <a:ext cx="32972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タイトル 1"/>
          <p:cNvSpPr>
            <a:spLocks noGrp="1"/>
          </p:cNvSpPr>
          <p:nvPr>
            <p:ph type="title"/>
          </p:nvPr>
        </p:nvSpPr>
        <p:spPr>
          <a:xfrm>
            <a:off x="468313" y="-6350"/>
            <a:ext cx="8229600" cy="758825"/>
          </a:xfrm>
        </p:spPr>
        <p:txBody>
          <a:bodyPr/>
          <a:lstStyle/>
          <a:p>
            <a:pPr eaLnBrk="1" hangingPunct="1"/>
            <a:r>
              <a:rPr lang="ja-JP" altLang="en-US" sz="3200"/>
              <a:t>薄膜を用いた断面積測定実験を模擬しよう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5605" name="正方形/長方形 12"/>
          <p:cNvSpPr>
            <a:spLocks noChangeArrowheads="1"/>
          </p:cNvSpPr>
          <p:nvPr/>
        </p:nvSpPr>
        <p:spPr bwMode="auto">
          <a:xfrm>
            <a:off x="179388" y="788988"/>
            <a:ext cx="894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800"/>
              <a:t>[t-product]: </a:t>
            </a:r>
            <a:r>
              <a:rPr lang="ja-JP" altLang="en-US" sz="1800"/>
              <a:t>ターゲット内で生成する</a:t>
            </a:r>
            <a:r>
              <a:rPr lang="en-US" altLang="ja-JP" sz="1800"/>
              <a:t>α</a:t>
            </a:r>
            <a:r>
              <a:rPr lang="ja-JP" altLang="en-US" sz="1800"/>
              <a:t>粒子と</a:t>
            </a:r>
            <a:r>
              <a:rPr lang="en-US" altLang="ja-JP" sz="1800"/>
              <a:t>Si</a:t>
            </a:r>
            <a:r>
              <a:rPr lang="ja-JP" altLang="en-US" sz="1800"/>
              <a:t>の生成エネルギー分布　</a:t>
            </a:r>
            <a:r>
              <a:rPr lang="ja-JP" altLang="en-US" sz="1800">
                <a:solidFill>
                  <a:srgbClr val="FF0000"/>
                </a:solidFill>
              </a:rPr>
              <a:t>→　真の断面積</a:t>
            </a:r>
            <a:endParaRPr lang="en-US" altLang="ja-JP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800"/>
              <a:t>[t-cross]</a:t>
            </a:r>
            <a:r>
              <a:rPr lang="ja-JP" altLang="en-US" sz="1800"/>
              <a:t>：検出器に入射した</a:t>
            </a:r>
            <a:r>
              <a:rPr lang="en-US" altLang="ja-JP" sz="1800"/>
              <a:t>α</a:t>
            </a:r>
            <a:r>
              <a:rPr lang="ja-JP" altLang="en-US" sz="1800"/>
              <a:t>粒子と</a:t>
            </a:r>
            <a:r>
              <a:rPr lang="en-US" altLang="ja-JP" sz="1800"/>
              <a:t>Si</a:t>
            </a:r>
            <a:r>
              <a:rPr lang="ja-JP" altLang="en-US" sz="1800"/>
              <a:t>のエネルギー分布　</a:t>
            </a:r>
            <a:r>
              <a:rPr lang="ja-JP" altLang="en-US" sz="1800">
                <a:solidFill>
                  <a:srgbClr val="FF0000"/>
                </a:solidFill>
              </a:rPr>
              <a:t>→　測定上の断面積</a:t>
            </a:r>
          </a:p>
        </p:txBody>
      </p:sp>
      <p:sp>
        <p:nvSpPr>
          <p:cNvPr id="25606" name="正方形/長方形 14"/>
          <p:cNvSpPr>
            <a:spLocks noChangeArrowheads="1"/>
          </p:cNvSpPr>
          <p:nvPr/>
        </p:nvSpPr>
        <p:spPr bwMode="auto">
          <a:xfrm>
            <a:off x="295275" y="1611313"/>
            <a:ext cx="1008063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25607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76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011CF-BD6E-4DC7-A739-6978E20326B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5" name="正方形/長方形 9"/>
          <p:cNvSpPr>
            <a:spLocks noChangeArrowheads="1"/>
          </p:cNvSpPr>
          <p:nvPr/>
        </p:nvSpPr>
        <p:spPr bwMode="auto">
          <a:xfrm>
            <a:off x="4524375" y="1589088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強制衝突無し：殆どの入射粒子は衝突しない</a:t>
            </a:r>
            <a:endParaRPr lang="en-US" altLang="ja-JP" sz="1800">
              <a:solidFill>
                <a:srgbClr val="0000FF"/>
              </a:solidFill>
            </a:endParaRPr>
          </a:p>
        </p:txBody>
      </p:sp>
      <p:sp>
        <p:nvSpPr>
          <p:cNvPr id="25609" name="正方形/長方形 15"/>
          <p:cNvSpPr>
            <a:spLocks noChangeArrowheads="1"/>
          </p:cNvSpPr>
          <p:nvPr/>
        </p:nvSpPr>
        <p:spPr bwMode="auto">
          <a:xfrm>
            <a:off x="606425" y="2447925"/>
            <a:ext cx="2124075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maxcas   =      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maxbch   =           5</a:t>
            </a:r>
            <a:endParaRPr lang="ja-JP" altLang="en-US" sz="1800"/>
          </a:p>
        </p:txBody>
      </p:sp>
      <p:sp>
        <p:nvSpPr>
          <p:cNvPr id="25610" name="正方形/長方形 9"/>
          <p:cNvSpPr>
            <a:spLocks noChangeArrowheads="1"/>
          </p:cNvSpPr>
          <p:nvPr/>
        </p:nvSpPr>
        <p:spPr bwMode="auto">
          <a:xfrm>
            <a:off x="1052513" y="41608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半径</a:t>
            </a:r>
            <a:r>
              <a:rPr lang="en-US" altLang="ja-JP" sz="1800"/>
              <a:t>0.5cm, 10μm</a:t>
            </a:r>
            <a:r>
              <a:rPr lang="ja-JP" altLang="en-US" sz="1800"/>
              <a:t>厚さ</a:t>
            </a:r>
            <a:r>
              <a:rPr lang="en-US" altLang="ja-JP" sz="1800"/>
              <a:t>Si</a:t>
            </a:r>
            <a:endParaRPr lang="ja-JP" altLang="en-US" sz="1800"/>
          </a:p>
        </p:txBody>
      </p:sp>
      <p:sp>
        <p:nvSpPr>
          <p:cNvPr id="3" name="正方形/長方形 2"/>
          <p:cNvSpPr/>
          <p:nvPr/>
        </p:nvSpPr>
        <p:spPr>
          <a:xfrm>
            <a:off x="2244725" y="4637088"/>
            <a:ext cx="444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1419225" y="4691063"/>
            <a:ext cx="541338" cy="107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5613" name="正方形/長方形 9"/>
          <p:cNvSpPr>
            <a:spLocks noChangeArrowheads="1"/>
          </p:cNvSpPr>
          <p:nvPr/>
        </p:nvSpPr>
        <p:spPr bwMode="auto">
          <a:xfrm>
            <a:off x="1050925" y="4900613"/>
            <a:ext cx="1554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100MeV</a:t>
            </a:r>
            <a:r>
              <a:rPr lang="ja-JP" altLang="en-US" sz="1800">
                <a:solidFill>
                  <a:srgbClr val="FF0000"/>
                </a:solidFill>
              </a:rPr>
              <a:t>陽子</a:t>
            </a:r>
          </a:p>
        </p:txBody>
      </p:sp>
      <p:sp>
        <p:nvSpPr>
          <p:cNvPr id="25614" name="正方形/長方形 9"/>
          <p:cNvSpPr>
            <a:spLocks noChangeArrowheads="1"/>
          </p:cNvSpPr>
          <p:nvPr/>
        </p:nvSpPr>
        <p:spPr bwMode="auto">
          <a:xfrm>
            <a:off x="2473325" y="5446713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検出器</a:t>
            </a:r>
          </a:p>
        </p:txBody>
      </p:sp>
      <p:sp>
        <p:nvSpPr>
          <p:cNvPr id="25615" name="正方形/長方形 9"/>
          <p:cNvSpPr>
            <a:spLocks noChangeArrowheads="1"/>
          </p:cNvSpPr>
          <p:nvPr/>
        </p:nvSpPr>
        <p:spPr bwMode="auto">
          <a:xfrm>
            <a:off x="938213" y="5487988"/>
            <a:ext cx="73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真空</a:t>
            </a:r>
          </a:p>
        </p:txBody>
      </p:sp>
      <p:sp>
        <p:nvSpPr>
          <p:cNvPr id="25616" name="正方形/長方形 14"/>
          <p:cNvSpPr>
            <a:spLocks noChangeArrowheads="1"/>
          </p:cNvSpPr>
          <p:nvPr/>
        </p:nvSpPr>
        <p:spPr bwMode="auto">
          <a:xfrm>
            <a:off x="436563" y="2038350"/>
            <a:ext cx="389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force.inp</a:t>
            </a:r>
            <a:r>
              <a:rPr lang="ja-JP" altLang="en-US" sz="2000" b="1">
                <a:solidFill>
                  <a:srgbClr val="FF0000"/>
                </a:solidFill>
              </a:rPr>
              <a:t>を実行してみよう</a:t>
            </a:r>
          </a:p>
        </p:txBody>
      </p:sp>
      <p:pic>
        <p:nvPicPr>
          <p:cNvPr id="39955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761" r="18500" b="7684"/>
          <a:stretch>
            <a:fillRect/>
          </a:stretch>
        </p:blipFill>
        <p:spPr bwMode="auto">
          <a:xfrm>
            <a:off x="5703888" y="1981200"/>
            <a:ext cx="3076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265" r="18500" b="7683"/>
          <a:stretch>
            <a:fillRect/>
          </a:stretch>
        </p:blipFill>
        <p:spPr bwMode="auto">
          <a:xfrm>
            <a:off x="5724525" y="4411663"/>
            <a:ext cx="30051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正方形/長方形 14"/>
          <p:cNvSpPr>
            <a:spLocks noChangeArrowheads="1"/>
          </p:cNvSpPr>
          <p:nvPr/>
        </p:nvSpPr>
        <p:spPr bwMode="auto">
          <a:xfrm>
            <a:off x="6375400" y="6443663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6" name="正方形/長方形 14"/>
          <p:cNvSpPr>
            <a:spLocks noChangeArrowheads="1"/>
          </p:cNvSpPr>
          <p:nvPr/>
        </p:nvSpPr>
        <p:spPr bwMode="auto">
          <a:xfrm>
            <a:off x="6403975" y="4040188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956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/>
            <a:r>
              <a:rPr lang="ja-JP" altLang="en-US" sz="3200"/>
              <a:t>強制衝突法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6628" name="正方形/長方形 12"/>
          <p:cNvSpPr>
            <a:spLocks noChangeArrowheads="1"/>
          </p:cNvSpPr>
          <p:nvPr/>
        </p:nvSpPr>
        <p:spPr bwMode="auto">
          <a:xfrm>
            <a:off x="1692275" y="765175"/>
            <a:ext cx="547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薄膜から生成する粒子を解析するときに利用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39975" y="1700213"/>
            <a:ext cx="2087563" cy="223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39750" y="2205038"/>
            <a:ext cx="180022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339975" y="2205038"/>
            <a:ext cx="2087563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339975" y="2700338"/>
            <a:ext cx="15113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正方形/長方形 22"/>
          <p:cNvSpPr>
            <a:spLocks noChangeArrowheads="1"/>
          </p:cNvSpPr>
          <p:nvPr/>
        </p:nvSpPr>
        <p:spPr bwMode="auto">
          <a:xfrm>
            <a:off x="1619250" y="12684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二つに分割</a:t>
            </a:r>
          </a:p>
        </p:txBody>
      </p:sp>
      <p:sp>
        <p:nvSpPr>
          <p:cNvPr id="26634" name="正方形/長方形 23"/>
          <p:cNvSpPr>
            <a:spLocks noChangeArrowheads="1"/>
          </p:cNvSpPr>
          <p:nvPr/>
        </p:nvSpPr>
        <p:spPr bwMode="auto">
          <a:xfrm>
            <a:off x="2555875" y="34290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強制衝突領域</a:t>
            </a:r>
          </a:p>
        </p:txBody>
      </p:sp>
      <p:sp>
        <p:nvSpPr>
          <p:cNvPr id="26635" name="正方形/長方形 24"/>
          <p:cNvSpPr>
            <a:spLocks noChangeArrowheads="1"/>
          </p:cNvSpPr>
          <p:nvPr/>
        </p:nvSpPr>
        <p:spPr bwMode="auto">
          <a:xfrm>
            <a:off x="4989513" y="1787525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非衝突のウェイト：</a:t>
            </a:r>
            <a:r>
              <a:rPr lang="en-US" altLang="ja-JP" sz="1800"/>
              <a:t>W</a:t>
            </a:r>
            <a:r>
              <a:rPr lang="en-US" altLang="ja-JP" sz="1800" baseline="-25000"/>
              <a:t>i</a:t>
            </a:r>
            <a:r>
              <a:rPr lang="en-US" altLang="ja-JP" sz="1800"/>
              <a:t>×exp(-</a:t>
            </a:r>
            <a:r>
              <a:rPr lang="en-US" altLang="ja-JP" sz="1800">
                <a:latin typeface="Symbol" pitchFamily="18" charset="2"/>
              </a:rPr>
              <a:t>S</a:t>
            </a:r>
            <a:r>
              <a:rPr lang="en-US" altLang="ja-JP" sz="1800"/>
              <a:t>d)</a:t>
            </a:r>
            <a:endParaRPr lang="ja-JP" altLang="en-US" sz="180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3851275" y="2700338"/>
            <a:ext cx="865188" cy="431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正方形/長方形 27"/>
          <p:cNvSpPr>
            <a:spLocks noChangeArrowheads="1"/>
          </p:cNvSpPr>
          <p:nvPr/>
        </p:nvSpPr>
        <p:spPr bwMode="auto">
          <a:xfrm>
            <a:off x="1258888" y="2555875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衝突粒子</a:t>
            </a:r>
          </a:p>
        </p:txBody>
      </p:sp>
      <p:sp>
        <p:nvSpPr>
          <p:cNvPr id="26638" name="正方形/長方形 28"/>
          <p:cNvSpPr>
            <a:spLocks noChangeArrowheads="1"/>
          </p:cNvSpPr>
          <p:nvPr/>
        </p:nvSpPr>
        <p:spPr bwMode="auto">
          <a:xfrm>
            <a:off x="177800" y="22256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入射粒子 </a:t>
            </a:r>
            <a:r>
              <a:rPr lang="en-US" altLang="ja-JP" sz="1800"/>
              <a:t>W</a:t>
            </a:r>
            <a:r>
              <a:rPr lang="en-US" altLang="ja-JP" sz="1800" baseline="-25000"/>
              <a:t>i</a:t>
            </a:r>
            <a:endParaRPr lang="ja-JP" altLang="en-US" sz="1800" baseline="-25000"/>
          </a:p>
        </p:txBody>
      </p:sp>
      <p:sp>
        <p:nvSpPr>
          <p:cNvPr id="26639" name="正方形/長方形 29"/>
          <p:cNvSpPr>
            <a:spLocks noChangeArrowheads="1"/>
          </p:cNvSpPr>
          <p:nvPr/>
        </p:nvSpPr>
        <p:spPr bwMode="auto">
          <a:xfrm>
            <a:off x="4560888" y="3629025"/>
            <a:ext cx="424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itchFamily="18" charset="2"/>
              </a:rPr>
              <a:t>S</a:t>
            </a:r>
            <a:r>
              <a:rPr lang="en-US" altLang="ja-JP" sz="1800"/>
              <a:t>: </a:t>
            </a:r>
            <a:r>
              <a:rPr lang="ja-JP" altLang="en-US" sz="1800"/>
              <a:t>巨視的断面積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衝突位置は断面積に従って確率的に決定</a:t>
            </a:r>
          </a:p>
        </p:txBody>
      </p:sp>
      <p:sp>
        <p:nvSpPr>
          <p:cNvPr id="26640" name="正方形/長方形 30"/>
          <p:cNvSpPr>
            <a:spLocks noChangeArrowheads="1"/>
          </p:cNvSpPr>
          <p:nvPr/>
        </p:nvSpPr>
        <p:spPr bwMode="auto">
          <a:xfrm>
            <a:off x="2339975" y="1844675"/>
            <a:ext cx="213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d:</a:t>
            </a:r>
            <a:r>
              <a:rPr lang="ja-JP" altLang="en-US" sz="1800"/>
              <a:t>セルを横切る距離</a:t>
            </a:r>
          </a:p>
        </p:txBody>
      </p:sp>
      <p:sp>
        <p:nvSpPr>
          <p:cNvPr id="26641" name="正方形/長方形 31"/>
          <p:cNvSpPr>
            <a:spLocks noChangeArrowheads="1"/>
          </p:cNvSpPr>
          <p:nvPr/>
        </p:nvSpPr>
        <p:spPr bwMode="auto">
          <a:xfrm>
            <a:off x="1042988" y="1773238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非衝突粒子</a:t>
            </a:r>
          </a:p>
        </p:txBody>
      </p:sp>
      <p:sp>
        <p:nvSpPr>
          <p:cNvPr id="26642" name="正方形/長方形 32"/>
          <p:cNvSpPr>
            <a:spLocks noChangeArrowheads="1"/>
          </p:cNvSpPr>
          <p:nvPr/>
        </p:nvSpPr>
        <p:spPr bwMode="auto">
          <a:xfrm>
            <a:off x="4994275" y="2768600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衝突のウェイト：</a:t>
            </a:r>
            <a:r>
              <a:rPr lang="en-US" altLang="ja-JP" sz="1800"/>
              <a:t>W</a:t>
            </a:r>
            <a:r>
              <a:rPr lang="en-US" altLang="ja-JP" sz="1800" baseline="-25000"/>
              <a:t>i</a:t>
            </a:r>
            <a:r>
              <a:rPr lang="en-US" altLang="ja-JP" sz="1800"/>
              <a:t>×{1-exp(-</a:t>
            </a:r>
            <a:r>
              <a:rPr lang="en-US" altLang="ja-JP" sz="1800">
                <a:latin typeface="Symbol" pitchFamily="18" charset="2"/>
              </a:rPr>
              <a:t>S</a:t>
            </a:r>
            <a:r>
              <a:rPr lang="en-US" altLang="ja-JP" sz="1800"/>
              <a:t>d)}</a:t>
            </a:r>
            <a:endParaRPr lang="ja-JP" altLang="en-US" sz="1800"/>
          </a:p>
        </p:txBody>
      </p:sp>
      <p:sp>
        <p:nvSpPr>
          <p:cNvPr id="26643" name="正方形/長方形 35"/>
          <p:cNvSpPr>
            <a:spLocks noChangeArrowheads="1"/>
          </p:cNvSpPr>
          <p:nvPr/>
        </p:nvSpPr>
        <p:spPr bwMode="auto">
          <a:xfrm>
            <a:off x="427038" y="4398963"/>
            <a:ext cx="8069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ja-JP" altLang="en-US" sz="1800"/>
              <a:t>強制衝突法はヒストリー分散を減らすが、ヒストリー当たりの計算時間が増える。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ja-JP" altLang="en-US" sz="1800"/>
              <a:t>セルでは一つ以上の衝突が起こる。</a:t>
            </a:r>
          </a:p>
        </p:txBody>
      </p:sp>
      <p:sp>
        <p:nvSpPr>
          <p:cNvPr id="266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Arial" charset="0"/>
            </a:endParaRPr>
          </a:p>
        </p:txBody>
      </p:sp>
      <p:sp>
        <p:nvSpPr>
          <p:cNvPr id="26647" name="正方形/長方形 44"/>
          <p:cNvSpPr>
            <a:spLocks noChangeArrowheads="1"/>
          </p:cNvSpPr>
          <p:nvPr/>
        </p:nvSpPr>
        <p:spPr bwMode="auto">
          <a:xfrm>
            <a:off x="107950" y="5349875"/>
            <a:ext cx="379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ｆｃｌ：強制衝突コントロールパラメータ　</a:t>
            </a:r>
          </a:p>
        </p:txBody>
      </p:sp>
      <p:sp>
        <p:nvSpPr>
          <p:cNvPr id="26648" name="正方形/長方形 47"/>
          <p:cNvSpPr>
            <a:spLocks noChangeArrowheads="1"/>
          </p:cNvSpPr>
          <p:nvPr/>
        </p:nvSpPr>
        <p:spPr bwMode="auto">
          <a:xfrm>
            <a:off x="87313" y="5735638"/>
            <a:ext cx="894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800"/>
              <a:t>fcl = -1</a:t>
            </a:r>
            <a:r>
              <a:rPr lang="ja-JP" altLang="en-US" sz="1800"/>
              <a:t>：強制衝突による生成粒子は通常の衝突をさせる（ウェイトカットオフは考慮しない）</a:t>
            </a:r>
            <a:endParaRPr lang="en-US" altLang="ja-JP" sz="1800"/>
          </a:p>
          <a:p>
            <a:pPr eaLnBrk="1" hangingPunct="1">
              <a:spcBef>
                <a:spcPct val="0"/>
              </a:spcBef>
            </a:pPr>
            <a:r>
              <a:rPr lang="en-US" altLang="ja-JP" sz="1800"/>
              <a:t>fcl =  1</a:t>
            </a:r>
            <a:r>
              <a:rPr lang="ja-JP" altLang="en-US" sz="1800"/>
              <a:t>：強制衝突による生成粒子は，ウェイトカットオフになるまで強制衝突させる</a:t>
            </a:r>
            <a:endParaRPr lang="en-US" altLang="ja-JP" sz="1800"/>
          </a:p>
        </p:txBody>
      </p:sp>
      <p:sp>
        <p:nvSpPr>
          <p:cNvPr id="49" name="角丸四角形 48"/>
          <p:cNvSpPr/>
          <p:nvPr/>
        </p:nvSpPr>
        <p:spPr>
          <a:xfrm>
            <a:off x="107950" y="1196975"/>
            <a:ext cx="8640763" cy="4064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650" name="スライド番号プレースホルダ 4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F6BDA-3AD1-464A-BC70-2E03B689C42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651" name="正方形/長方形 44"/>
          <p:cNvSpPr>
            <a:spLocks noChangeArrowheads="1"/>
          </p:cNvSpPr>
          <p:nvPr/>
        </p:nvSpPr>
        <p:spPr bwMode="auto">
          <a:xfrm>
            <a:off x="3670300" y="5357813"/>
            <a:ext cx="236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（通常　</a:t>
            </a:r>
            <a:r>
              <a:rPr lang="en-US" altLang="ja-JP" sz="1800">
                <a:solidFill>
                  <a:srgbClr val="FF0000"/>
                </a:solidFill>
              </a:rPr>
              <a:t>fcl = -1 </a:t>
            </a:r>
            <a:r>
              <a:rPr lang="ja-JP" altLang="en-US" sz="1800">
                <a:solidFill>
                  <a:srgbClr val="FF0000"/>
                </a:solidFill>
              </a:rPr>
              <a:t>を使用）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8458" b="9006"/>
          <a:stretch>
            <a:fillRect/>
          </a:stretch>
        </p:blipFill>
        <p:spPr bwMode="auto">
          <a:xfrm>
            <a:off x="219075" y="4214813"/>
            <a:ext cx="28971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タイトル 1"/>
          <p:cNvSpPr>
            <a:spLocks noGrp="1"/>
          </p:cNvSpPr>
          <p:nvPr>
            <p:ph type="title"/>
          </p:nvPr>
        </p:nvSpPr>
        <p:spPr>
          <a:xfrm>
            <a:off x="468313" y="-6350"/>
            <a:ext cx="8229600" cy="758825"/>
          </a:xfrm>
        </p:spPr>
        <p:txBody>
          <a:bodyPr/>
          <a:lstStyle/>
          <a:p>
            <a:pPr eaLnBrk="1" hangingPunct="1"/>
            <a:r>
              <a:rPr lang="ja-JP" altLang="en-US" sz="3200"/>
              <a:t>強制衝突させてみよう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7653" name="正方形/長方形 14"/>
          <p:cNvSpPr>
            <a:spLocks noChangeArrowheads="1"/>
          </p:cNvSpPr>
          <p:nvPr/>
        </p:nvSpPr>
        <p:spPr bwMode="auto">
          <a:xfrm>
            <a:off x="176213" y="790575"/>
            <a:ext cx="1008062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27654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7706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E6DFC-74E2-46D7-BA10-A67C1EAE24D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9943" name="正方形/長方形 9"/>
          <p:cNvSpPr>
            <a:spLocks noChangeArrowheads="1"/>
          </p:cNvSpPr>
          <p:nvPr/>
        </p:nvSpPr>
        <p:spPr bwMode="auto">
          <a:xfrm>
            <a:off x="4202113" y="727075"/>
            <a:ext cx="468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ターゲット内での粒子生成時点の情報をタリー</a:t>
            </a:r>
            <a:endParaRPr lang="en-US" altLang="ja-JP" sz="1800">
              <a:solidFill>
                <a:srgbClr val="0000FF"/>
              </a:solidFill>
            </a:endParaRPr>
          </a:p>
        </p:txBody>
      </p:sp>
      <p:sp>
        <p:nvSpPr>
          <p:cNvPr id="27656" name="正方形/長方形 9"/>
          <p:cNvSpPr>
            <a:spLocks noChangeArrowheads="1"/>
          </p:cNvSpPr>
          <p:nvPr/>
        </p:nvSpPr>
        <p:spPr bwMode="auto">
          <a:xfrm>
            <a:off x="347663" y="1700213"/>
            <a:ext cx="264001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[Forced Collisions]</a:t>
            </a:r>
            <a:r>
              <a:rPr lang="ja-JP" altLang="en-US" sz="1800"/>
              <a:t> </a:t>
            </a:r>
            <a:r>
              <a:rPr lang="en-US" altLang="ja-JP" sz="1800"/>
              <a:t>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part =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  fcl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   -1.0</a:t>
            </a:r>
            <a:endParaRPr lang="ja-JP" altLang="en-US" sz="1800"/>
          </a:p>
        </p:txBody>
      </p:sp>
      <p:sp>
        <p:nvSpPr>
          <p:cNvPr id="27657" name="正方形/長方形 62"/>
          <p:cNvSpPr>
            <a:spLocks noChangeArrowheads="1"/>
          </p:cNvSpPr>
          <p:nvPr/>
        </p:nvSpPr>
        <p:spPr bwMode="auto">
          <a:xfrm>
            <a:off x="47625" y="1271588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000">
                <a:solidFill>
                  <a:srgbClr val="FF0000"/>
                </a:solidFill>
              </a:rPr>
              <a:t>強制衝突の設定を行おう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25" name="正方形/長方形 14"/>
          <p:cNvSpPr>
            <a:spLocks noChangeArrowheads="1"/>
          </p:cNvSpPr>
          <p:nvPr/>
        </p:nvSpPr>
        <p:spPr bwMode="auto">
          <a:xfrm>
            <a:off x="949325" y="6505575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track-xz.eps</a:t>
            </a:r>
            <a:endParaRPr lang="ja-JP" altLang="en-US" sz="1800"/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908175" y="3538538"/>
            <a:ext cx="712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強制衝突による生成粒子のウェイトが、ウェイトカットオフ</a:t>
            </a:r>
            <a:r>
              <a:rPr lang="en-US" altLang="ja-JP" sz="1800">
                <a:solidFill>
                  <a:srgbClr val="0000FF"/>
                </a:solidFill>
              </a:rPr>
              <a:t>wc2</a:t>
            </a:r>
            <a:r>
              <a:rPr lang="ja-JP" altLang="en-US" sz="1800">
                <a:solidFill>
                  <a:srgbClr val="0000FF"/>
                </a:solidFill>
              </a:rPr>
              <a:t>を下回る。</a:t>
            </a:r>
            <a:endParaRPr lang="en-US" altLang="ja-JP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 </a:t>
            </a:r>
            <a:r>
              <a:rPr lang="ja-JP" altLang="en-US" sz="1800">
                <a:solidFill>
                  <a:srgbClr val="0000FF"/>
                </a:solidFill>
              </a:rPr>
              <a:t>⇒　</a:t>
            </a:r>
            <a:r>
              <a:rPr lang="en-US" altLang="ja-JP" sz="1800">
                <a:solidFill>
                  <a:srgbClr val="FF0000"/>
                </a:solidFill>
              </a:rPr>
              <a:t>Russian Roulette</a:t>
            </a:r>
            <a:r>
              <a:rPr lang="ja-JP" altLang="en-US" sz="1800">
                <a:solidFill>
                  <a:srgbClr val="0000FF"/>
                </a:solidFill>
              </a:rPr>
              <a:t>が働くため、粒子輸送されにくい。</a:t>
            </a:r>
            <a:endParaRPr lang="ja-JP" altLang="en-US" sz="1800"/>
          </a:p>
        </p:txBody>
      </p:sp>
      <p:cxnSp>
        <p:nvCxnSpPr>
          <p:cNvPr id="9" name="直線コネクタ 8"/>
          <p:cNvCxnSpPr/>
          <p:nvPr/>
        </p:nvCxnSpPr>
        <p:spPr>
          <a:xfrm>
            <a:off x="468313" y="3573463"/>
            <a:ext cx="784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335088" y="4459288"/>
            <a:ext cx="31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α</a:t>
            </a:r>
            <a:endParaRPr lang="ja-JP" altLang="en-US" sz="1800"/>
          </a:p>
        </p:txBody>
      </p:sp>
      <p:pic>
        <p:nvPicPr>
          <p:cNvPr id="4097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0264" r="18500" b="8826"/>
          <a:stretch>
            <a:fillRect/>
          </a:stretch>
        </p:blipFill>
        <p:spPr bwMode="auto">
          <a:xfrm>
            <a:off x="5340350" y="4149725"/>
            <a:ext cx="3479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307388" y="1042988"/>
            <a:ext cx="581025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24075" y="1782763"/>
            <a:ext cx="36988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" name="直線矢印コネクタ 3"/>
          <p:cNvCxnSpPr>
            <a:stCxn id="2" idx="3"/>
          </p:cNvCxnSpPr>
          <p:nvPr/>
        </p:nvCxnSpPr>
        <p:spPr>
          <a:xfrm>
            <a:off x="2493963" y="1909763"/>
            <a:ext cx="876300" cy="449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6" name="正方形/長方形 9"/>
          <p:cNvSpPr>
            <a:spLocks noChangeArrowheads="1"/>
          </p:cNvSpPr>
          <p:nvPr/>
        </p:nvSpPr>
        <p:spPr bwMode="auto">
          <a:xfrm>
            <a:off x="3287713" y="2179638"/>
            <a:ext cx="2008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off</a:t>
            </a:r>
            <a:r>
              <a:rPr lang="ja-JP" altLang="en-US" sz="1800">
                <a:solidFill>
                  <a:srgbClr val="FF0000"/>
                </a:solidFill>
              </a:rPr>
              <a:t>を削除して実行</a:t>
            </a:r>
            <a:endParaRPr lang="en-US" altLang="ja-JP" sz="1800">
              <a:solidFill>
                <a:srgbClr val="FF0000"/>
              </a:solidFill>
            </a:endParaRPr>
          </a:p>
        </p:txBody>
      </p:sp>
      <p:pic>
        <p:nvPicPr>
          <p:cNvPr id="42005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503863" y="1062038"/>
            <a:ext cx="3152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正方形/長方形 14"/>
          <p:cNvSpPr>
            <a:spLocks noChangeArrowheads="1"/>
          </p:cNvSpPr>
          <p:nvPr/>
        </p:nvSpPr>
        <p:spPr bwMode="auto">
          <a:xfrm>
            <a:off x="6259513" y="6513513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39945" name="正方形/長方形 14"/>
          <p:cNvSpPr>
            <a:spLocks noChangeArrowheads="1"/>
          </p:cNvSpPr>
          <p:nvPr/>
        </p:nvSpPr>
        <p:spPr bwMode="auto">
          <a:xfrm>
            <a:off x="6270625" y="3178175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25" grpId="0"/>
      <p:bldP spid="7" grpId="0"/>
      <p:bldP spid="10" grpId="0"/>
      <p:bldP spid="39956" grpId="0"/>
      <p:bldP spid="399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7785" b="9006"/>
          <a:stretch>
            <a:fillRect/>
          </a:stretch>
        </p:blipFill>
        <p:spPr bwMode="auto">
          <a:xfrm>
            <a:off x="2771775" y="3954463"/>
            <a:ext cx="26035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9495" r="27785" b="9006"/>
          <a:stretch>
            <a:fillRect/>
          </a:stretch>
        </p:blipFill>
        <p:spPr bwMode="auto">
          <a:xfrm>
            <a:off x="133350" y="4013200"/>
            <a:ext cx="24987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892800" y="3887788"/>
            <a:ext cx="3090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0447" r="19034" b="8054"/>
          <a:stretch>
            <a:fillRect/>
          </a:stretch>
        </p:blipFill>
        <p:spPr bwMode="auto">
          <a:xfrm>
            <a:off x="5892800" y="1262063"/>
            <a:ext cx="2986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タイトル 1"/>
          <p:cNvSpPr>
            <a:spLocks noGrp="1"/>
          </p:cNvSpPr>
          <p:nvPr>
            <p:ph type="title"/>
          </p:nvPr>
        </p:nvSpPr>
        <p:spPr>
          <a:xfrm>
            <a:off x="323850" y="-77788"/>
            <a:ext cx="8629650" cy="679451"/>
          </a:xfrm>
        </p:spPr>
        <p:txBody>
          <a:bodyPr/>
          <a:lstStyle/>
          <a:p>
            <a:pPr eaLnBrk="1" hangingPunct="1"/>
            <a:r>
              <a:rPr lang="ja-JP" altLang="en-US" sz="3200"/>
              <a:t>強制衝突で発生させた</a:t>
            </a:r>
            <a:r>
              <a:rPr lang="en-US" altLang="ja-JP" sz="3200"/>
              <a:t>2</a:t>
            </a:r>
            <a:r>
              <a:rPr lang="ja-JP" altLang="en-US" sz="3200"/>
              <a:t>次粒子を輸送するには？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90500" y="50958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8680" name="正方形/長方形 14"/>
          <p:cNvSpPr>
            <a:spLocks noChangeArrowheads="1"/>
          </p:cNvSpPr>
          <p:nvPr/>
        </p:nvSpPr>
        <p:spPr bwMode="auto">
          <a:xfrm>
            <a:off x="222250" y="754063"/>
            <a:ext cx="1008063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force.inp</a:t>
            </a:r>
            <a:endParaRPr lang="ja-JP" altLang="en-US" sz="1800"/>
          </a:p>
        </p:txBody>
      </p:sp>
      <p:sp>
        <p:nvSpPr>
          <p:cNvPr id="28681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62775" y="62722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9A69A-8A34-40AE-8A8C-147FA556091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8682" name="正方形/長方形 4"/>
          <p:cNvSpPr>
            <a:spLocks noChangeArrowheads="1"/>
          </p:cNvSpPr>
          <p:nvPr/>
        </p:nvSpPr>
        <p:spPr bwMode="auto">
          <a:xfrm>
            <a:off x="190500" y="1312863"/>
            <a:ext cx="4237038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[parameters]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……….</a:t>
            </a:r>
            <a:r>
              <a:rPr lang="ja-JP" altLang="en-US" sz="1600"/>
              <a:t> </a:t>
            </a:r>
            <a:endParaRPr lang="en-US" altLang="ja-JP" sz="16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wc2(1)   = 1.0E-12 # weight cutoff of proton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wc2(18)  = 1.0E-12 # weight cutoff of Alpha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</a:rPr>
              <a:t>wc2(19)  = 1.0E-12 # weight cutoff of Nucleus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27188" y="584200"/>
            <a:ext cx="5346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強制衝突で生成する粒子を輸送させるため、</a:t>
            </a:r>
            <a:endParaRPr lang="en-US" altLang="ja-JP" sz="2000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ウェイトカットオフ</a:t>
            </a: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wc2</a:t>
            </a: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を極力低く設定してみよう。</a:t>
            </a: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69913" y="4057650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α</a:t>
            </a:r>
            <a:endParaRPr lang="ja-JP" altLang="en-US" sz="1800"/>
          </a:p>
        </p:txBody>
      </p:sp>
      <p:sp>
        <p:nvSpPr>
          <p:cNvPr id="16" name="正方形/長方形 14"/>
          <p:cNvSpPr>
            <a:spLocks noChangeArrowheads="1"/>
          </p:cNvSpPr>
          <p:nvPr/>
        </p:nvSpPr>
        <p:spPr bwMode="auto">
          <a:xfrm>
            <a:off x="1800225" y="6002338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track-xz.eps</a:t>
            </a:r>
            <a:endParaRPr lang="ja-JP" altLang="en-US" sz="1800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3302000" y="4094163"/>
            <a:ext cx="34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Si</a:t>
            </a:r>
            <a:endParaRPr lang="ja-JP" altLang="en-US" sz="1800"/>
          </a:p>
        </p:txBody>
      </p:sp>
      <p:sp>
        <p:nvSpPr>
          <p:cNvPr id="20" name="正方形/長方形 13"/>
          <p:cNvSpPr>
            <a:spLocks noChangeArrowheads="1"/>
          </p:cNvSpPr>
          <p:nvPr/>
        </p:nvSpPr>
        <p:spPr bwMode="auto">
          <a:xfrm>
            <a:off x="0" y="6440488"/>
            <a:ext cx="9144000" cy="392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950" dirty="0">
                <a:solidFill>
                  <a:srgbClr val="0000FF"/>
                </a:solidFill>
              </a:rPr>
              <a:t>多くの生成</a:t>
            </a:r>
            <a:r>
              <a:rPr lang="en-US" altLang="ja-JP" sz="1950" dirty="0">
                <a:solidFill>
                  <a:srgbClr val="0000FF"/>
                </a:solidFill>
              </a:rPr>
              <a:t>Si</a:t>
            </a:r>
            <a:r>
              <a:rPr lang="ja-JP" altLang="en-US" sz="1950" dirty="0">
                <a:solidFill>
                  <a:srgbClr val="0000FF"/>
                </a:solidFill>
              </a:rPr>
              <a:t>がターゲット内で止まるため，この実験からは断面積が正しく測定できない</a:t>
            </a:r>
          </a:p>
        </p:txBody>
      </p:sp>
      <p:sp>
        <p:nvSpPr>
          <p:cNvPr id="22" name="正方形/長方形 14"/>
          <p:cNvSpPr>
            <a:spLocks noChangeArrowheads="1"/>
          </p:cNvSpPr>
          <p:nvPr/>
        </p:nvSpPr>
        <p:spPr bwMode="auto">
          <a:xfrm>
            <a:off x="6789738" y="6010275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cross.eps</a:t>
            </a:r>
            <a:endParaRPr lang="ja-JP" altLang="en-US" sz="1800"/>
          </a:p>
        </p:txBody>
      </p:sp>
      <p:sp>
        <p:nvSpPr>
          <p:cNvPr id="19" name="正方形/長方形 14"/>
          <p:cNvSpPr>
            <a:spLocks noChangeArrowheads="1"/>
          </p:cNvSpPr>
          <p:nvPr/>
        </p:nvSpPr>
        <p:spPr bwMode="auto">
          <a:xfrm>
            <a:off x="6594475" y="3294063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product.eps</a:t>
            </a:r>
            <a:endParaRPr lang="ja-JP" altLang="en-US" sz="1800"/>
          </a:p>
        </p:txBody>
      </p:sp>
      <p:sp>
        <p:nvSpPr>
          <p:cNvPr id="18" name="正方形/長方形 17"/>
          <p:cNvSpPr/>
          <p:nvPr/>
        </p:nvSpPr>
        <p:spPr>
          <a:xfrm>
            <a:off x="8532813" y="1312863"/>
            <a:ext cx="588962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/>
            <a:r>
              <a:rPr lang="ja-JP" altLang="en-US"/>
              <a:t>まとめ</a:t>
            </a:r>
          </a:p>
        </p:txBody>
      </p:sp>
      <p:sp>
        <p:nvSpPr>
          <p:cNvPr id="29699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938FFB-9511-428D-B52E-C6C6B7FE3C8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0825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4581" name="テキスト ボックス 4"/>
          <p:cNvSpPr txBox="1">
            <a:spLocks noChangeArrowheads="1"/>
          </p:cNvSpPr>
          <p:nvPr/>
        </p:nvSpPr>
        <p:spPr bwMode="auto">
          <a:xfrm>
            <a:off x="-65088" y="2420938"/>
            <a:ext cx="91741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400" dirty="0"/>
              <a:t>深層透過計算には、セルインポータンス法が有効</a:t>
            </a: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400" dirty="0"/>
              <a:t>薄膜における生成粒子情報を計算するには</a:t>
            </a:r>
            <a:r>
              <a:rPr lang="en-US" altLang="ja-JP" sz="2400" dirty="0"/>
              <a:t>forced collisions</a:t>
            </a:r>
            <a:r>
              <a:rPr lang="ja-JP" altLang="en-US" sz="2400" dirty="0"/>
              <a:t>が有効</a:t>
            </a: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400" dirty="0"/>
              <a:t>タリー領域が小さすぎて統計がたまらない場合はポイントタリーが有効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   ＊ポイントタリー</a:t>
            </a:r>
            <a:r>
              <a:rPr lang="en-US" altLang="ja-JP" sz="2000" dirty="0">
                <a:solidFill>
                  <a:srgbClr val="000000"/>
                </a:solidFill>
              </a:rPr>
              <a:t>[t-point]</a:t>
            </a:r>
            <a:r>
              <a:rPr lang="ja-JP" altLang="en-US" sz="2000" dirty="0">
                <a:solidFill>
                  <a:srgbClr val="000000"/>
                </a:solidFill>
              </a:rPr>
              <a:t>の使い方は</a:t>
            </a:r>
            <a:r>
              <a:rPr lang="en-US" altLang="ja-JP" sz="2000" dirty="0">
                <a:solidFill>
                  <a:srgbClr val="000000"/>
                </a:solidFill>
              </a:rPr>
              <a:t>utility\</a:t>
            </a:r>
            <a:r>
              <a:rPr lang="en-US" altLang="ja-JP" sz="2000" dirty="0" err="1">
                <a:solidFill>
                  <a:srgbClr val="000000"/>
                </a:solidFill>
              </a:rPr>
              <a:t>tpoint</a:t>
            </a:r>
            <a:r>
              <a:rPr lang="ja-JP" altLang="en-US" sz="2000" dirty="0">
                <a:solidFill>
                  <a:srgbClr val="000000"/>
                </a:solidFill>
              </a:rPr>
              <a:t>を参照</a:t>
            </a:r>
            <a:endParaRPr lang="ja-JP" altLang="en-US" sz="2400" dirty="0"/>
          </a:p>
        </p:txBody>
      </p:sp>
      <p:sp>
        <p:nvSpPr>
          <p:cNvPr id="29702" name="テキスト ボックス 5"/>
          <p:cNvSpPr txBox="1">
            <a:spLocks noChangeArrowheads="1"/>
          </p:cNvSpPr>
          <p:nvPr/>
        </p:nvSpPr>
        <p:spPr bwMode="auto">
          <a:xfrm>
            <a:off x="-71438" y="1373188"/>
            <a:ext cx="88201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400"/>
              <a:t>統計がたまらない計算では、粒子のウェイト（重要度）を調整することにより計算時間を短縮することが可能</a:t>
            </a:r>
          </a:p>
        </p:txBody>
      </p:sp>
      <p:sp>
        <p:nvSpPr>
          <p:cNvPr id="29703" name="正方形/長方形 6"/>
          <p:cNvSpPr>
            <a:spLocks noChangeArrowheads="1"/>
          </p:cNvSpPr>
          <p:nvPr/>
        </p:nvSpPr>
        <p:spPr bwMode="auto">
          <a:xfrm>
            <a:off x="107950" y="2917825"/>
            <a:ext cx="9001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＊隣り合うセル間のインポータンス値の比は２～３以下が望ましい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＊複雑な体形でインポータンスの設定が難しい場合は、</a:t>
            </a:r>
            <a:r>
              <a:rPr lang="en-US" altLang="ja-JP" sz="2000"/>
              <a:t>Weight Window</a:t>
            </a:r>
            <a:r>
              <a:rPr lang="ja-JP" altLang="en-US" sz="2000"/>
              <a:t> </a:t>
            </a:r>
            <a:r>
              <a:rPr lang="en-US" altLang="ja-JP" sz="2000"/>
              <a:t>Generator</a:t>
            </a:r>
            <a:r>
              <a:rPr lang="ja-JP" altLang="en-US" sz="2000"/>
              <a:t>を使うのが便利</a:t>
            </a:r>
            <a:r>
              <a:rPr lang="en-US" altLang="ja-JP" sz="2000"/>
              <a:t>(weight B</a:t>
            </a:r>
            <a:r>
              <a:rPr lang="ja-JP" altLang="en-US" sz="2000"/>
              <a:t>で説明</a:t>
            </a:r>
            <a:r>
              <a:rPr lang="en-US" altLang="ja-JP" sz="2000"/>
              <a:t>)</a:t>
            </a:r>
            <a:endParaRPr lang="ja-JP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2260" r="34572" b="19978"/>
          <a:stretch>
            <a:fillRect/>
          </a:stretch>
        </p:blipFill>
        <p:spPr bwMode="auto">
          <a:xfrm>
            <a:off x="3722365" y="2971800"/>
            <a:ext cx="51689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タイトル 1"/>
          <p:cNvSpPr>
            <a:spLocks noGrp="1"/>
          </p:cNvSpPr>
          <p:nvPr>
            <p:ph type="title"/>
          </p:nvPr>
        </p:nvSpPr>
        <p:spPr>
          <a:xfrm>
            <a:off x="350838" y="-23813"/>
            <a:ext cx="8229600" cy="863601"/>
          </a:xfrm>
        </p:spPr>
        <p:txBody>
          <a:bodyPr/>
          <a:lstStyle/>
          <a:p>
            <a:pPr eaLnBrk="1" hangingPunct="1"/>
            <a:r>
              <a:rPr lang="ja-JP" altLang="en-US"/>
              <a:t>中性子深層透過計算</a:t>
            </a:r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4444677" y="3403600"/>
            <a:ext cx="4267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半径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50cm</a:t>
            </a:r>
            <a:r>
              <a:rPr lang="ja-JP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深さ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180cm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のコンクリート円柱</a:t>
            </a:r>
          </a:p>
        </p:txBody>
      </p:sp>
      <p:sp>
        <p:nvSpPr>
          <p:cNvPr id="9" name="右矢印 8"/>
          <p:cNvSpPr/>
          <p:nvPr/>
        </p:nvSpPr>
        <p:spPr>
          <a:xfrm>
            <a:off x="3781102" y="4356100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4" name="テキスト ボックス 11"/>
          <p:cNvSpPr txBox="1">
            <a:spLocks noChangeArrowheads="1"/>
          </p:cNvSpPr>
          <p:nvPr/>
        </p:nvSpPr>
        <p:spPr bwMode="auto">
          <a:xfrm>
            <a:off x="81547" y="981076"/>
            <a:ext cx="9034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FF"/>
                </a:solidFill>
              </a:rPr>
              <a:t>厚い遮蔽体の中性子輸送を計算し、深さ毎の実効線量率分布を計算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06375" y="83978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176" name="スライド番号プレースホル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B91B5-29F3-4636-A4E0-B128F30A7FA7}" type="slidenum">
              <a:rPr lang="ja-JP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400" dirty="0">
              <a:solidFill>
                <a:srgbClr val="898989"/>
              </a:solidFill>
            </a:endParaRPr>
          </a:p>
        </p:txBody>
      </p:sp>
      <p:sp>
        <p:nvSpPr>
          <p:cNvPr id="7177" name="正方形/長方形 15"/>
          <p:cNvSpPr>
            <a:spLocks noChangeArrowheads="1"/>
          </p:cNvSpPr>
          <p:nvPr/>
        </p:nvSpPr>
        <p:spPr bwMode="auto">
          <a:xfrm>
            <a:off x="3420740" y="1520825"/>
            <a:ext cx="611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まずは</a:t>
            </a:r>
            <a:r>
              <a:rPr lang="en-US" altLang="ja-JP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imp.inp</a:t>
            </a:r>
            <a:r>
              <a:rPr lang="ja-JP" alt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を走らせて，計算時間を計ってみよう</a:t>
            </a:r>
          </a:p>
        </p:txBody>
      </p:sp>
      <p:sp>
        <p:nvSpPr>
          <p:cNvPr id="7178" name="テキスト ボックス 3"/>
          <p:cNvSpPr txBox="1">
            <a:spLocks noChangeArrowheads="1"/>
          </p:cNvSpPr>
          <p:nvPr/>
        </p:nvSpPr>
        <p:spPr bwMode="auto">
          <a:xfrm>
            <a:off x="5744840" y="380841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コンクリート</a:t>
            </a:r>
          </a:p>
        </p:txBody>
      </p:sp>
      <p:sp>
        <p:nvSpPr>
          <p:cNvPr id="7179" name="テキスト ボックス 3"/>
          <p:cNvSpPr txBox="1">
            <a:spLocks noChangeArrowheads="1"/>
          </p:cNvSpPr>
          <p:nvPr/>
        </p:nvSpPr>
        <p:spPr bwMode="auto">
          <a:xfrm>
            <a:off x="3463602" y="38258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空気</a:t>
            </a:r>
          </a:p>
        </p:txBody>
      </p:sp>
      <p:sp>
        <p:nvSpPr>
          <p:cNvPr id="7180" name="テキスト ボックス 3"/>
          <p:cNvSpPr txBox="1">
            <a:spLocks noChangeArrowheads="1"/>
          </p:cNvSpPr>
          <p:nvPr/>
        </p:nvSpPr>
        <p:spPr bwMode="auto">
          <a:xfrm>
            <a:off x="3690615" y="1938338"/>
            <a:ext cx="4108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ヒストリ数は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8,000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計算時間は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phits.out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の最後の方（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total CPU time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）に出力される</a:t>
            </a:r>
          </a:p>
        </p:txBody>
      </p:sp>
      <p:sp>
        <p:nvSpPr>
          <p:cNvPr id="7181" name="テキスト ボックス 1"/>
          <p:cNvSpPr txBox="1">
            <a:spLocks noChangeArrowheads="1"/>
          </p:cNvSpPr>
          <p:nvPr/>
        </p:nvSpPr>
        <p:spPr bwMode="auto">
          <a:xfrm>
            <a:off x="3232797" y="4568825"/>
            <a:ext cx="91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14MeV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中性子</a:t>
            </a:r>
          </a:p>
        </p:txBody>
      </p:sp>
      <p:sp>
        <p:nvSpPr>
          <p:cNvPr id="7182" name="正方形/長方形 27"/>
          <p:cNvSpPr>
            <a:spLocks noChangeArrowheads="1"/>
          </p:cNvSpPr>
          <p:nvPr/>
        </p:nvSpPr>
        <p:spPr bwMode="auto">
          <a:xfrm>
            <a:off x="107504" y="1851025"/>
            <a:ext cx="2946220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icntl    =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maxcas   =   8000 </a:t>
            </a:r>
            <a:endParaRPr lang="fr-FR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maxbch 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T - T r a c k ] 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</a:t>
            </a:r>
            <a:r>
              <a:rPr lang="ja-JP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つ目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ja-JP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mesh = xyz</a:t>
            </a:r>
            <a:endParaRPr lang="ja-JP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 =   </a:t>
            </a:r>
            <a:r>
              <a:rPr lang="en-US" altLang="ja-JP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xz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z-txt = Effective dose [</a:t>
            </a:r>
            <a:r>
              <a:rPr lang="en-US" altLang="ja-JP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pSv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/source]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  = </a:t>
            </a:r>
            <a:r>
              <a:rPr lang="en-US" altLang="ja-JP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imp-dose-</a:t>
            </a:r>
            <a:r>
              <a:rPr lang="en-US" altLang="ja-JP" sz="14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xz.out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 =  neutron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epsout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  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gshow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multiplier = all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              mset1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all          ( 1.0 -202 )</a:t>
            </a:r>
            <a:endParaRPr lang="ja-JP" altLang="en-US" sz="1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83" name="テキスト ボックス 3"/>
          <p:cNvSpPr txBox="1">
            <a:spLocks noChangeArrowheads="1"/>
          </p:cNvSpPr>
          <p:nvPr/>
        </p:nvSpPr>
        <p:spPr bwMode="auto">
          <a:xfrm>
            <a:off x="135115" y="6290330"/>
            <a:ext cx="7906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FF"/>
                </a:solidFill>
              </a:rPr>
              <a:t>実効線量は、</a:t>
            </a:r>
            <a:r>
              <a:rPr lang="en-US" altLang="ja-JP" sz="1800" dirty="0">
                <a:solidFill>
                  <a:srgbClr val="0000FF"/>
                </a:solidFill>
              </a:rPr>
              <a:t>[t-track]</a:t>
            </a:r>
            <a:r>
              <a:rPr lang="ja-JP" altLang="en-US" sz="1800" dirty="0">
                <a:solidFill>
                  <a:srgbClr val="0000FF"/>
                </a:solidFill>
              </a:rPr>
              <a:t>で計算した中性子フルエンスに線量換算係数を乗じて導出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7184" name="テキスト ボックス 17"/>
          <p:cNvSpPr txBox="1">
            <a:spLocks noChangeArrowheads="1"/>
          </p:cNvSpPr>
          <p:nvPr/>
        </p:nvSpPr>
        <p:spPr bwMode="auto">
          <a:xfrm>
            <a:off x="100483" y="1452563"/>
            <a:ext cx="92845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imp.inp</a:t>
            </a:r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394" y="-77947"/>
            <a:ext cx="8043862" cy="83661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実効線量の計算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389366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3270223-CFAA-46FB-95A3-FE6A80CF92BF}" type="slidenum">
              <a:rPr lang="en-US" altLang="ja-JP" sz="1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14" name="Text Box 1031"/>
          <p:cNvSpPr txBox="1">
            <a:spLocks noChangeArrowheads="1"/>
          </p:cNvSpPr>
          <p:nvPr/>
        </p:nvSpPr>
        <p:spPr bwMode="auto">
          <a:xfrm>
            <a:off x="179512" y="1772816"/>
            <a:ext cx="2946354" cy="1417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 T - T r a c k ] 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(2,3</a:t>
            </a:r>
            <a:r>
              <a:rPr lang="ja-JP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つ目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ja-JP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multiplier = all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mat              </a:t>
            </a:r>
            <a:r>
              <a:rPr lang="en-US" altLang="ja-JP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mset1</a:t>
            </a:r>
            <a:r>
              <a:rPr lang="en-US" altLang="ja-JP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all            </a:t>
            </a:r>
            <a:r>
              <a:rPr lang="en-US" altLang="ja-JP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( 1.0 -202 )</a:t>
            </a:r>
            <a:endParaRPr lang="ja-JP" altLang="en-US" sz="1600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5" name="テキスト ボックス 2"/>
          <p:cNvSpPr txBox="1">
            <a:spLocks noChangeArrowheads="1"/>
          </p:cNvSpPr>
          <p:nvPr/>
        </p:nvSpPr>
        <p:spPr bwMode="auto">
          <a:xfrm>
            <a:off x="998294" y="760145"/>
            <a:ext cx="758359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[t-track]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で計算したフルエンスは、格納もしくは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[multiplier]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セクションで定義した複数の関数と掛け合わせることができる</a:t>
            </a: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250825" y="709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-36512" y="3331674"/>
            <a:ext cx="3340262" cy="313350"/>
          </a:xfrm>
          <a:prstGeom prst="rect">
            <a:avLst/>
          </a:prstGeom>
          <a:noFill/>
          <a:ln>
            <a:noFill/>
          </a:ln>
        </p:spPr>
        <p:txBody>
          <a:bodyPr wrap="square" t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</a:rPr>
              <a:t>(C k): C </a:t>
            </a:r>
            <a:r>
              <a:rPr lang="ja-JP" altLang="en-US" sz="1800" u="sng" dirty="0">
                <a:latin typeface="Tahoma" panose="020B0604030504040204" pitchFamily="34" charset="0"/>
              </a:rPr>
              <a:t>規格化定数</a:t>
            </a:r>
            <a:r>
              <a:rPr lang="en-US" altLang="ja-JP" sz="1800" dirty="0">
                <a:latin typeface="Tahoma" panose="020B0604030504040204" pitchFamily="34" charset="0"/>
              </a:rPr>
              <a:t>, k </a:t>
            </a:r>
            <a:r>
              <a:rPr lang="en-US" altLang="ja-JP" sz="1800" u="sng" dirty="0">
                <a:latin typeface="Tahoma" panose="020B0604030504040204" pitchFamily="34" charset="0"/>
              </a:rPr>
              <a:t>ID</a:t>
            </a:r>
            <a:r>
              <a:rPr lang="ja-JP" altLang="en-US" sz="1800" u="sng" dirty="0">
                <a:latin typeface="Tahoma" panose="020B0604030504040204" pitchFamily="34" charset="0"/>
              </a:rPr>
              <a:t>番号</a:t>
            </a:r>
            <a:endParaRPr lang="ja-JP" altLang="en-US" sz="1800" u="sng" dirty="0"/>
          </a:p>
        </p:txBody>
      </p:sp>
      <p:sp>
        <p:nvSpPr>
          <p:cNvPr id="28" name="正方形/長方形 27"/>
          <p:cNvSpPr/>
          <p:nvPr/>
        </p:nvSpPr>
        <p:spPr>
          <a:xfrm>
            <a:off x="133391" y="4469050"/>
            <a:ext cx="717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フルエンスを線源強度で規格化したとき、</a:t>
            </a: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000" dirty="0" err="1">
                <a:solidFill>
                  <a:srgbClr val="0000FF"/>
                </a:solidFill>
                <a:latin typeface="Tahoma" panose="020B0604030504040204" pitchFamily="34" charset="0"/>
              </a:rPr>
              <a:t>Sv</a:t>
            </a:r>
            <a:r>
              <a:rPr lang="en-US" altLang="ja-JP" sz="2000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  <a:r>
              <a:rPr lang="ja-JP" altLang="en-US" sz="2000" dirty="0">
                <a:solidFill>
                  <a:srgbClr val="0000FF"/>
                </a:solidFill>
                <a:latin typeface="Tahoma" panose="020B0604030504040204" pitchFamily="34" charset="0"/>
              </a:rPr>
              <a:t>単位で</a:t>
            </a:r>
            <a:r>
              <a:rPr lang="ja-JP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線量を導出</a:t>
            </a:r>
            <a:endParaRPr lang="ja-JP" altLang="en-US" sz="2000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1058" y="5981218"/>
            <a:ext cx="5517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[multiplier]</a:t>
            </a:r>
            <a:r>
              <a:rPr lang="ja-JP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セクションについてはマニュアルを参照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05716"/>
              </p:ext>
            </p:extLst>
          </p:nvPr>
        </p:nvGraphicFramePr>
        <p:xfrm>
          <a:off x="3568371" y="2313672"/>
          <a:ext cx="53961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線量換算係数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データ　</a:t>
                      </a:r>
                      <a:r>
                        <a:rPr lang="en-US" altLang="ja-JP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pSv</a:t>
                      </a:r>
                      <a:r>
                        <a:rPr lang="ja-JP" altLang="en-US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・</a:t>
                      </a:r>
                      <a:r>
                        <a:rPr lang="en-US" altLang="ja-JP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altLang="ja-JP" b="1" baseline="30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H*(10)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ICRP60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定義に基づく実効線量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前方照射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ICRP103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定義に基づく実効線量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前方照射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ICRP103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定義に基づく実効線量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等方照射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563888" y="1628895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/data/multiplier/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フォルダに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格納されている線量換算係数データ一覧の抜粋</a:t>
            </a:r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14034" y="5045114"/>
            <a:ext cx="908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今回は規格化定数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に線源強度を代入しないため、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フルエンス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(1/cm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/source) x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線量換算係数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線源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個あたりの線量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/source)</a:t>
            </a:r>
            <a:endParaRPr lang="ja-JP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5576" y="36141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線源強度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1972344" y="362644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線量換算係数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5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/>
              <a:t>中性子深層透過計算</a:t>
            </a:r>
          </a:p>
        </p:txBody>
      </p:sp>
      <p:sp>
        <p:nvSpPr>
          <p:cNvPr id="8195" name="正方形/長方形 3"/>
          <p:cNvSpPr>
            <a:spLocks noChangeArrowheads="1"/>
          </p:cNvSpPr>
          <p:nvPr/>
        </p:nvSpPr>
        <p:spPr bwMode="auto">
          <a:xfrm>
            <a:off x="6319838" y="1536700"/>
            <a:ext cx="2341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ヒストリー数</a:t>
            </a:r>
            <a:r>
              <a:rPr lang="en-US" altLang="ja-JP" sz="1800" dirty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8,000</a:t>
            </a:r>
            <a:endParaRPr lang="en-US" altLang="ja-JP" sz="1800" baseline="30000" dirty="0">
              <a:solidFill>
                <a:srgbClr val="0000FF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79388" y="9080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8197" name="テキスト ボックス 10"/>
          <p:cNvSpPr txBox="1">
            <a:spLocks noChangeArrowheads="1"/>
          </p:cNvSpPr>
          <p:nvPr/>
        </p:nvSpPr>
        <p:spPr bwMode="auto">
          <a:xfrm>
            <a:off x="612775" y="6408738"/>
            <a:ext cx="246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効率良く計算したい。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592513" y="6478588"/>
            <a:ext cx="287337" cy="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99" name="テキスト ボックス 12"/>
          <p:cNvSpPr txBox="1">
            <a:spLocks noChangeArrowheads="1"/>
          </p:cNvSpPr>
          <p:nvPr/>
        </p:nvSpPr>
        <p:spPr bwMode="auto">
          <a:xfrm>
            <a:off x="4397375" y="6426200"/>
            <a:ext cx="394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分散低減法　ウェイトの概念を利用</a:t>
            </a:r>
          </a:p>
        </p:txBody>
      </p:sp>
      <p:sp>
        <p:nvSpPr>
          <p:cNvPr id="8200" name="テキスト ボックス 13"/>
          <p:cNvSpPr txBox="1">
            <a:spLocks noChangeArrowheads="1"/>
          </p:cNvSpPr>
          <p:nvPr/>
        </p:nvSpPr>
        <p:spPr bwMode="auto">
          <a:xfrm>
            <a:off x="250825" y="1125538"/>
            <a:ext cx="6203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シングルコア（ </a:t>
            </a:r>
            <a:r>
              <a:rPr lang="en-US" altLang="ja-JP" sz="2000" dirty="0"/>
              <a:t>Intel Core i5-4590 CPU @ 3.30GH</a:t>
            </a:r>
            <a:r>
              <a:rPr lang="ja-JP" altLang="en-US" sz="2000" dirty="0" err="1"/>
              <a:t>ｚ</a:t>
            </a:r>
            <a:r>
              <a:rPr lang="en-US" altLang="ja-JP" sz="2000" dirty="0"/>
              <a:t>)</a:t>
            </a:r>
            <a:r>
              <a:rPr lang="ja-JP" altLang="en-US" sz="2000" dirty="0"/>
              <a:t>の計算</a:t>
            </a:r>
          </a:p>
        </p:txBody>
      </p:sp>
      <p:sp>
        <p:nvSpPr>
          <p:cNvPr id="8201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153B9-B06D-4CA4-8516-2D98B633A7D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202" name="正方形/長方形 16"/>
          <p:cNvSpPr>
            <a:spLocks noChangeArrowheads="1"/>
          </p:cNvSpPr>
          <p:nvPr/>
        </p:nvSpPr>
        <p:spPr bwMode="auto">
          <a:xfrm>
            <a:off x="6319838" y="1906588"/>
            <a:ext cx="2481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6.39 sec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8203" name="正方形/長方形 3"/>
          <p:cNvSpPr>
            <a:spLocks noChangeArrowheads="1"/>
          </p:cNvSpPr>
          <p:nvPr/>
        </p:nvSpPr>
        <p:spPr bwMode="auto">
          <a:xfrm>
            <a:off x="6319838" y="4397375"/>
            <a:ext cx="234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ヒストリー数</a:t>
            </a:r>
            <a:r>
              <a:rPr lang="en-US" altLang="ja-JP" sz="1800" dirty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500,000</a:t>
            </a:r>
            <a:endParaRPr lang="en-US" altLang="ja-JP" sz="1800" baseline="30000" dirty="0">
              <a:solidFill>
                <a:srgbClr val="0000FF"/>
              </a:solidFill>
            </a:endParaRPr>
          </a:p>
        </p:txBody>
      </p:sp>
      <p:sp>
        <p:nvSpPr>
          <p:cNvPr id="8204" name="正方形/長方形 16"/>
          <p:cNvSpPr>
            <a:spLocks noChangeArrowheads="1"/>
          </p:cNvSpPr>
          <p:nvPr/>
        </p:nvSpPr>
        <p:spPr bwMode="auto">
          <a:xfrm>
            <a:off x="6345238" y="4716463"/>
            <a:ext cx="2716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215.36 sec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68313" y="4033838"/>
            <a:ext cx="7878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テキスト ボックス 17"/>
          <p:cNvSpPr txBox="1">
            <a:spLocks noChangeArrowheads="1"/>
          </p:cNvSpPr>
          <p:nvPr/>
        </p:nvSpPr>
        <p:spPr bwMode="auto">
          <a:xfrm>
            <a:off x="3106738" y="609282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sp>
        <p:nvSpPr>
          <p:cNvPr id="8209" name="テキスト ボックス 1"/>
          <p:cNvSpPr txBox="1">
            <a:spLocks noChangeArrowheads="1"/>
          </p:cNvSpPr>
          <p:nvPr/>
        </p:nvSpPr>
        <p:spPr bwMode="auto">
          <a:xfrm>
            <a:off x="3076575" y="3573463"/>
            <a:ext cx="170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imp-dose-xz.eps</a:t>
            </a:r>
            <a:endParaRPr lang="ja-JP" altLang="en-US" sz="18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0068" t="34021" r="28549" b="19087"/>
          <a:stretch/>
        </p:blipFill>
        <p:spPr>
          <a:xfrm>
            <a:off x="1844675" y="4083037"/>
            <a:ext cx="3916755" cy="211298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9616" t="35133" r="28193" b="19119"/>
          <a:stretch/>
        </p:blipFill>
        <p:spPr>
          <a:xfrm>
            <a:off x="1782400" y="1481075"/>
            <a:ext cx="4041303" cy="2099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107950" y="0"/>
            <a:ext cx="8686800" cy="882650"/>
          </a:xfrm>
        </p:spPr>
        <p:txBody>
          <a:bodyPr/>
          <a:lstStyle/>
          <a:p>
            <a:pPr eaLnBrk="1" hangingPunct="1"/>
            <a:r>
              <a:rPr lang="ja-JP" altLang="en-US" sz="3200"/>
              <a:t>モンテカルロ計算における</a:t>
            </a:r>
            <a:r>
              <a:rPr lang="en-US" altLang="ja-JP" sz="3200"/>
              <a:t>Weight</a:t>
            </a:r>
            <a:r>
              <a:rPr lang="ja-JP" altLang="en-US" sz="3200"/>
              <a:t>の概念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173" name="テキスト ボックス 73"/>
          <p:cNvSpPr txBox="1">
            <a:spLocks noChangeArrowheads="1"/>
          </p:cNvSpPr>
          <p:nvPr/>
        </p:nvSpPr>
        <p:spPr bwMode="auto">
          <a:xfrm>
            <a:off x="2476500" y="128905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/>
              <a:t>例：</a:t>
            </a:r>
            <a:r>
              <a:rPr lang="en-US" altLang="ja-JP"/>
              <a:t>track length </a:t>
            </a:r>
            <a:r>
              <a:rPr lang="ja-JP" altLang="en-US"/>
              <a:t>タリー</a:t>
            </a:r>
          </a:p>
        </p:txBody>
      </p:sp>
      <p:sp>
        <p:nvSpPr>
          <p:cNvPr id="75" name="円/楕円 74"/>
          <p:cNvSpPr/>
          <p:nvPr/>
        </p:nvSpPr>
        <p:spPr>
          <a:xfrm>
            <a:off x="3802063" y="2076450"/>
            <a:ext cx="6492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107950" y="836613"/>
            <a:ext cx="8856663" cy="551973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177" name="スライド番号プレースホルダ 4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53646-F344-4879-B159-27AAD6B986D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7178" name="正方形/長方形 2"/>
          <p:cNvSpPr>
            <a:spLocks noChangeArrowheads="1"/>
          </p:cNvSpPr>
          <p:nvPr/>
        </p:nvSpPr>
        <p:spPr bwMode="auto">
          <a:xfrm>
            <a:off x="468313" y="3517900"/>
            <a:ext cx="8350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ウェイト：　モンテカルロ計算における粒子の重要度、通常の計算は１</a:t>
            </a:r>
            <a:r>
              <a:rPr lang="en-US" altLang="ja-JP" sz="2000" dirty="0"/>
              <a:t>*</a:t>
            </a:r>
            <a:r>
              <a:rPr lang="ja-JP" altLang="en-US" sz="2000" dirty="0" err="1"/>
              <a:t>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ウェイトを操作して、統計上発生しにくいイベントを人為的に発生させる。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ただし、ウェイトを操作した場合、ヒストリー毎の頻度分布（</a:t>
            </a:r>
            <a:r>
              <a:rPr lang="en-US" altLang="ja-JP" sz="2000" dirty="0"/>
              <a:t>[t-deposit], output = deposit</a:t>
            </a:r>
            <a:r>
              <a:rPr lang="ja-JP" altLang="en-US" sz="2000" dirty="0"/>
              <a:t>など）の計算ができなくなるので注意が必要。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7179" name="正方形/長方形 1"/>
          <p:cNvSpPr>
            <a:spLocks noChangeArrowheads="1"/>
          </p:cNvSpPr>
          <p:nvPr/>
        </p:nvSpPr>
        <p:spPr bwMode="auto">
          <a:xfrm>
            <a:off x="1018717" y="5648464"/>
            <a:ext cx="724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*</a:t>
            </a:r>
            <a:r>
              <a:rPr lang="ja-JP" altLang="en-US" sz="2000" dirty="0">
                <a:solidFill>
                  <a:srgbClr val="0000FF"/>
                </a:solidFill>
              </a:rPr>
              <a:t>ただし、核データを使用した中性子輸送計算については、</a:t>
            </a:r>
            <a:r>
              <a:rPr lang="en-US" altLang="ja-JP" sz="2000" dirty="0">
                <a:solidFill>
                  <a:srgbClr val="0000FF"/>
                </a:solidFill>
              </a:rPr>
              <a:t>e-mode</a:t>
            </a:r>
            <a:r>
              <a:rPr lang="ja-JP" altLang="en-US" sz="2000" dirty="0">
                <a:solidFill>
                  <a:srgbClr val="0000FF"/>
                </a:solidFill>
              </a:rPr>
              <a:t>を使用しない場合にウェイトが変化する可能性があります。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8729" y="2069005"/>
            <a:ext cx="2000869" cy="122456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7181" name="テキスト ボックス 3"/>
          <p:cNvSpPr txBox="1">
            <a:spLocks noChangeArrowheads="1"/>
          </p:cNvSpPr>
          <p:nvPr/>
        </p:nvSpPr>
        <p:spPr bwMode="auto">
          <a:xfrm>
            <a:off x="5564188" y="2047875"/>
            <a:ext cx="306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i</a:t>
            </a:r>
            <a:r>
              <a:rPr lang="ja-JP" altLang="en-US" sz="2000"/>
              <a:t>番目の粒子の軌跡長さ</a:t>
            </a:r>
          </a:p>
        </p:txBody>
      </p:sp>
      <p:sp>
        <p:nvSpPr>
          <p:cNvPr id="7182" name="テキスト ボックス 16"/>
          <p:cNvSpPr txBox="1">
            <a:spLocks noChangeArrowheads="1"/>
          </p:cNvSpPr>
          <p:nvPr/>
        </p:nvSpPr>
        <p:spPr bwMode="auto">
          <a:xfrm>
            <a:off x="5546725" y="2478088"/>
            <a:ext cx="296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i</a:t>
            </a:r>
            <a:r>
              <a:rPr lang="ja-JP" altLang="en-US" sz="2000"/>
              <a:t>番目の粒子のウェイト</a:t>
            </a:r>
          </a:p>
        </p:txBody>
      </p:sp>
      <p:sp>
        <p:nvSpPr>
          <p:cNvPr id="7183" name="テキスト ボックス 17"/>
          <p:cNvSpPr txBox="1">
            <a:spLocks noChangeArrowheads="1"/>
          </p:cNvSpPr>
          <p:nvPr/>
        </p:nvSpPr>
        <p:spPr bwMode="auto">
          <a:xfrm>
            <a:off x="5564188" y="2897188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000"/>
              <a:t>: </a:t>
            </a:r>
            <a:r>
              <a:rPr lang="ja-JP" altLang="en-US" sz="2000"/>
              <a:t>総ヒストリー数</a:t>
            </a:r>
          </a:p>
        </p:txBody>
      </p:sp>
    </p:spTree>
    <p:extLst>
      <p:ext uri="{BB962C8B-B14F-4D97-AF65-F5344CB8AC3E}">
        <p14:creationId xmlns:p14="http://schemas.microsoft.com/office/powerpoint/2010/main" val="19955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実習内容</a:t>
            </a:r>
          </a:p>
        </p:txBody>
      </p:sp>
      <p:sp>
        <p:nvSpPr>
          <p:cNvPr id="10243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850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[importance]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r>
              <a:rPr lang="en-US" altLang="ja-JP" sz="2400">
                <a:solidFill>
                  <a:srgbClr val="FF0000"/>
                </a:solidFill>
              </a:rPr>
              <a:t>Geometry splitting and Russian Roulette (</a:t>
            </a:r>
            <a:r>
              <a:rPr lang="ja-JP" altLang="en-US" sz="2400">
                <a:solidFill>
                  <a:srgbClr val="FF0000"/>
                </a:solidFill>
              </a:rPr>
              <a:t>セルインポータンス法）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0245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337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２．中性子深層透過計算</a:t>
            </a:r>
          </a:p>
        </p:txBody>
      </p:sp>
      <p:sp>
        <p:nvSpPr>
          <p:cNvPr id="10246" name="正方形/長方形 6"/>
          <p:cNvSpPr>
            <a:spLocks noChangeArrowheads="1"/>
          </p:cNvSpPr>
          <p:nvPr/>
        </p:nvSpPr>
        <p:spPr bwMode="auto">
          <a:xfrm>
            <a:off x="323850" y="4149725"/>
            <a:ext cx="392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３．薄膜からの生成粒子計算</a:t>
            </a:r>
          </a:p>
        </p:txBody>
      </p:sp>
      <p:sp>
        <p:nvSpPr>
          <p:cNvPr id="10247" name="正方形/長方形 7"/>
          <p:cNvSpPr>
            <a:spLocks noChangeArrowheads="1"/>
          </p:cNvSpPr>
          <p:nvPr/>
        </p:nvSpPr>
        <p:spPr bwMode="auto">
          <a:xfrm>
            <a:off x="395288" y="45815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[forced collisions]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強制衝突法</a:t>
            </a:r>
            <a:endParaRPr lang="en-US" altLang="ja-JP" sz="2400"/>
          </a:p>
        </p:txBody>
      </p:sp>
      <p:sp>
        <p:nvSpPr>
          <p:cNvPr id="10248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65E14C-1027-4B53-9BDC-1B6F783ADB2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0249" name="正方形/長方形 9"/>
          <p:cNvSpPr>
            <a:spLocks noChangeArrowheads="1"/>
          </p:cNvSpPr>
          <p:nvPr/>
        </p:nvSpPr>
        <p:spPr bwMode="auto">
          <a:xfrm>
            <a:off x="395288" y="1557338"/>
            <a:ext cx="173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１．はじめに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ja-JP" altLang="en-US" sz="2800"/>
              <a:t>セルインポータンス法</a:t>
            </a:r>
          </a:p>
        </p:txBody>
      </p:sp>
      <p:sp>
        <p:nvSpPr>
          <p:cNvPr id="11267" name="テキスト ボックス 9"/>
          <p:cNvSpPr txBox="1">
            <a:spLocks noChangeArrowheads="1"/>
          </p:cNvSpPr>
          <p:nvPr/>
        </p:nvSpPr>
        <p:spPr bwMode="auto">
          <a:xfrm>
            <a:off x="725488" y="496888"/>
            <a:ext cx="728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2800"/>
              <a:t>領域</a:t>
            </a:r>
            <a:r>
              <a:rPr lang="en-US" altLang="ja-JP" sz="2800"/>
              <a:t>(</a:t>
            </a:r>
            <a:r>
              <a:rPr lang="ja-JP" altLang="en-US" sz="2800"/>
              <a:t>セル</a:t>
            </a:r>
            <a:r>
              <a:rPr lang="en-US" altLang="ja-JP" sz="2800"/>
              <a:t>)</a:t>
            </a:r>
            <a:r>
              <a:rPr lang="ja-JP" altLang="en-US" sz="2800"/>
              <a:t>にインポータンス</a:t>
            </a:r>
            <a:r>
              <a:rPr lang="en-US" altLang="ja-JP" sz="2800" i="1"/>
              <a:t>I</a:t>
            </a:r>
            <a:r>
              <a:rPr lang="ja-JP" altLang="en-US" sz="2800"/>
              <a:t>を設定</a:t>
            </a:r>
            <a:endParaRPr lang="en-US" altLang="ja-JP" sz="2800"/>
          </a:p>
          <a:p>
            <a:pPr eaLnBrk="1" hangingPunct="1">
              <a:spcBef>
                <a:spcPct val="0"/>
              </a:spcBef>
            </a:pPr>
            <a:r>
              <a:rPr lang="ja-JP" altLang="en-US" sz="2800"/>
              <a:t>中性子がセル</a:t>
            </a:r>
            <a:r>
              <a:rPr lang="en-US" altLang="ja-JP" sz="2800"/>
              <a:t>1</a:t>
            </a:r>
            <a:r>
              <a:rPr lang="ja-JP" altLang="en-US" sz="2800"/>
              <a:t>とセル</a:t>
            </a:r>
            <a:r>
              <a:rPr lang="en-US" altLang="ja-JP" sz="2800"/>
              <a:t>2</a:t>
            </a:r>
            <a:r>
              <a:rPr lang="ja-JP" altLang="en-US" sz="2800"/>
              <a:t>を横切る時、</a:t>
            </a:r>
            <a:r>
              <a:rPr lang="en-US" altLang="ja-JP" sz="2800" i="1"/>
              <a:t>I</a:t>
            </a:r>
            <a:r>
              <a:rPr lang="en-US" altLang="ja-JP" sz="2800" baseline="-25000"/>
              <a:t>2</a:t>
            </a:r>
            <a:r>
              <a:rPr lang="en-US" altLang="ja-JP" sz="2800"/>
              <a:t>/</a:t>
            </a:r>
            <a:r>
              <a:rPr lang="en-US" altLang="ja-JP" sz="2800" i="1"/>
              <a:t>I</a:t>
            </a:r>
            <a:r>
              <a:rPr lang="en-US" altLang="ja-JP" sz="2800" baseline="-25000"/>
              <a:t>1</a:t>
            </a:r>
            <a:r>
              <a:rPr lang="ja-JP" altLang="en-US" sz="2800"/>
              <a:t>を設定</a:t>
            </a:r>
            <a:endParaRPr lang="en-US" altLang="ja-JP" sz="2800"/>
          </a:p>
        </p:txBody>
      </p:sp>
      <p:sp>
        <p:nvSpPr>
          <p:cNvPr id="23" name="正方形/長方形 22"/>
          <p:cNvSpPr/>
          <p:nvPr/>
        </p:nvSpPr>
        <p:spPr>
          <a:xfrm>
            <a:off x="668338" y="3078163"/>
            <a:ext cx="13684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036763" y="3078163"/>
            <a:ext cx="1800225" cy="157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1100138" y="3511550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460500" y="3654425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テキスト ボックス 35"/>
          <p:cNvSpPr txBox="1">
            <a:spLocks noChangeArrowheads="1"/>
          </p:cNvSpPr>
          <p:nvPr/>
        </p:nvSpPr>
        <p:spPr bwMode="auto">
          <a:xfrm>
            <a:off x="250825" y="1484313"/>
            <a:ext cx="503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 &gt; 1: </a:t>
            </a:r>
            <a:r>
              <a:rPr lang="en-US" altLang="ja-JP" sz="2400">
                <a:solidFill>
                  <a:srgbClr val="FF0000"/>
                </a:solidFill>
              </a:rPr>
              <a:t>Particle Split </a:t>
            </a:r>
            <a:r>
              <a:rPr lang="ja-JP" altLang="en-US" sz="2400">
                <a:solidFill>
                  <a:srgbClr val="0000FF"/>
                </a:solidFill>
              </a:rPr>
              <a:t>（粒子の分割）</a:t>
            </a:r>
          </a:p>
        </p:txBody>
      </p:sp>
      <p:sp>
        <p:nvSpPr>
          <p:cNvPr id="11273" name="テキスト ボックス 37"/>
          <p:cNvSpPr txBox="1">
            <a:spLocks noChangeArrowheads="1"/>
          </p:cNvSpPr>
          <p:nvPr/>
        </p:nvSpPr>
        <p:spPr bwMode="auto">
          <a:xfrm>
            <a:off x="5911850" y="604520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消滅</a:t>
            </a:r>
          </a:p>
        </p:txBody>
      </p:sp>
      <p:sp>
        <p:nvSpPr>
          <p:cNvPr id="11274" name="テキスト ボックス 39"/>
          <p:cNvSpPr txBox="1">
            <a:spLocks noChangeArrowheads="1"/>
          </p:cNvSpPr>
          <p:nvPr/>
        </p:nvSpPr>
        <p:spPr bwMode="auto">
          <a:xfrm>
            <a:off x="303213" y="5183188"/>
            <a:ext cx="3749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 &lt; 1: </a:t>
            </a:r>
            <a:r>
              <a:rPr lang="en-US" altLang="ja-JP" sz="2400">
                <a:solidFill>
                  <a:srgbClr val="FF0000"/>
                </a:solidFill>
              </a:rPr>
              <a:t>Russian Roulette </a:t>
            </a:r>
            <a:r>
              <a:rPr lang="ja-JP" altLang="en-US" sz="2400">
                <a:solidFill>
                  <a:srgbClr val="0000FF"/>
                </a:solidFill>
              </a:rPr>
              <a:t>（消滅か生存</a:t>
            </a:r>
            <a:r>
              <a:rPr lang="en-US" altLang="ja-JP" sz="2400">
                <a:solidFill>
                  <a:srgbClr val="0000FF"/>
                </a:solidFill>
              </a:rPr>
              <a:t>)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40000" y="3151188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036763" y="3367088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036763" y="3654425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2036763" y="3943350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正方形/長方形 46"/>
          <p:cNvSpPr>
            <a:spLocks noChangeArrowheads="1"/>
          </p:cNvSpPr>
          <p:nvPr/>
        </p:nvSpPr>
        <p:spPr bwMode="auto">
          <a:xfrm>
            <a:off x="955675" y="39433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</a:t>
            </a:r>
            <a:endParaRPr lang="ja-JP" altLang="en-US" sz="1800"/>
          </a:p>
        </p:txBody>
      </p:sp>
      <p:sp>
        <p:nvSpPr>
          <p:cNvPr id="11280" name="正方形/長方形 47"/>
          <p:cNvSpPr>
            <a:spLocks noChangeArrowheads="1"/>
          </p:cNvSpPr>
          <p:nvPr/>
        </p:nvSpPr>
        <p:spPr bwMode="auto">
          <a:xfrm>
            <a:off x="2971800" y="3222625"/>
            <a:ext cx="83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/>
          </a:p>
        </p:txBody>
      </p:sp>
      <p:sp>
        <p:nvSpPr>
          <p:cNvPr id="11281" name="正方形/長方形 48"/>
          <p:cNvSpPr>
            <a:spLocks noChangeArrowheads="1"/>
          </p:cNvSpPr>
          <p:nvPr/>
        </p:nvSpPr>
        <p:spPr bwMode="auto">
          <a:xfrm>
            <a:off x="3006725" y="3502025"/>
            <a:ext cx="83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/>
          </a:p>
        </p:txBody>
      </p:sp>
      <p:sp>
        <p:nvSpPr>
          <p:cNvPr id="11282" name="正方形/長方形 49"/>
          <p:cNvSpPr>
            <a:spLocks noChangeArrowheads="1"/>
          </p:cNvSpPr>
          <p:nvPr/>
        </p:nvSpPr>
        <p:spPr bwMode="auto">
          <a:xfrm>
            <a:off x="3006725" y="3789363"/>
            <a:ext cx="83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W=1/3</a:t>
            </a:r>
            <a:endParaRPr lang="ja-JP" altLang="en-US" sz="1800"/>
          </a:p>
        </p:txBody>
      </p:sp>
      <p:sp>
        <p:nvSpPr>
          <p:cNvPr id="51" name="円/楕円 50"/>
          <p:cNvSpPr/>
          <p:nvPr/>
        </p:nvSpPr>
        <p:spPr>
          <a:xfrm>
            <a:off x="2540000" y="3511550"/>
            <a:ext cx="288925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2540000" y="3870325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85" name="正方形/長方形 52"/>
          <p:cNvSpPr>
            <a:spLocks noChangeArrowheads="1"/>
          </p:cNvSpPr>
          <p:nvPr/>
        </p:nvSpPr>
        <p:spPr bwMode="auto">
          <a:xfrm>
            <a:off x="1116013" y="2565400"/>
            <a:ext cx="75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/>
              <a:t>I</a:t>
            </a:r>
            <a:r>
              <a:rPr lang="en-US" altLang="ja-JP" sz="2800" baseline="-25000"/>
              <a:t>1</a:t>
            </a:r>
            <a:r>
              <a:rPr lang="en-US" altLang="ja-JP" sz="2800"/>
              <a:t>=1</a:t>
            </a:r>
            <a:endParaRPr lang="ja-JP" altLang="en-US" sz="2800"/>
          </a:p>
        </p:txBody>
      </p:sp>
      <p:sp>
        <p:nvSpPr>
          <p:cNvPr id="11286" name="正方形/長方形 53"/>
          <p:cNvSpPr>
            <a:spLocks noChangeArrowheads="1"/>
          </p:cNvSpPr>
          <p:nvPr/>
        </p:nvSpPr>
        <p:spPr bwMode="auto">
          <a:xfrm>
            <a:off x="2555875" y="2565400"/>
            <a:ext cx="75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/>
              <a:t>I</a:t>
            </a:r>
            <a:r>
              <a:rPr lang="en-US" altLang="ja-JP" sz="2800" baseline="-25000"/>
              <a:t>2</a:t>
            </a:r>
            <a:r>
              <a:rPr lang="en-US" altLang="ja-JP" sz="2800"/>
              <a:t>=3</a:t>
            </a:r>
            <a:endParaRPr lang="ja-JP" altLang="en-US" sz="2800"/>
          </a:p>
        </p:txBody>
      </p:sp>
      <p:sp>
        <p:nvSpPr>
          <p:cNvPr id="11287" name="テキスト ボックス 54"/>
          <p:cNvSpPr txBox="1">
            <a:spLocks noChangeArrowheads="1"/>
          </p:cNvSpPr>
          <p:nvPr/>
        </p:nvSpPr>
        <p:spPr bwMode="auto">
          <a:xfrm>
            <a:off x="395288" y="1916113"/>
            <a:ext cx="4583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例 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が整数の場合</a:t>
            </a:r>
            <a:endParaRPr lang="en-US" altLang="ja-JP" sz="24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i="1"/>
              <a:t>　</a:t>
            </a:r>
            <a:r>
              <a:rPr lang="en-US" altLang="ja-JP" sz="2400" i="1"/>
              <a:t>I</a:t>
            </a:r>
            <a:r>
              <a:rPr lang="en-US" altLang="ja-JP" sz="2400" baseline="-25000"/>
              <a:t>2</a:t>
            </a:r>
            <a:r>
              <a:rPr lang="en-US" altLang="ja-JP" sz="2400"/>
              <a:t>/</a:t>
            </a:r>
            <a:r>
              <a:rPr lang="en-US" altLang="ja-JP" sz="2400" i="1"/>
              <a:t>I</a:t>
            </a:r>
            <a:r>
              <a:rPr lang="en-US" altLang="ja-JP" sz="2400" baseline="-25000"/>
              <a:t>1</a:t>
            </a:r>
            <a:r>
              <a:rPr lang="en-US" altLang="ja-JP" sz="2400"/>
              <a:t> = 3: </a:t>
            </a:r>
            <a:r>
              <a:rPr lang="ja-JP" altLang="en-US" sz="2400"/>
              <a:t>３つの粒子に</a:t>
            </a:r>
            <a:r>
              <a:rPr lang="en-US" altLang="ja-JP" sz="2400"/>
              <a:t>split(</a:t>
            </a:r>
            <a:r>
              <a:rPr lang="ja-JP" altLang="en-US" sz="2400"/>
              <a:t>分割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56" name="正方形/長方形 55"/>
          <p:cNvSpPr/>
          <p:nvPr/>
        </p:nvSpPr>
        <p:spPr>
          <a:xfrm>
            <a:off x="4249738" y="4983163"/>
            <a:ext cx="1368425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5618163" y="4983163"/>
            <a:ext cx="2032000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5581650" y="5554663"/>
            <a:ext cx="503238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正方形/長方形 63"/>
          <p:cNvSpPr>
            <a:spLocks noChangeArrowheads="1"/>
          </p:cNvSpPr>
          <p:nvPr/>
        </p:nvSpPr>
        <p:spPr bwMode="auto">
          <a:xfrm>
            <a:off x="4543425" y="6043613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W=1</a:t>
            </a:r>
            <a:endParaRPr lang="ja-JP" altLang="en-US" sz="1800"/>
          </a:p>
        </p:txBody>
      </p:sp>
      <p:sp>
        <p:nvSpPr>
          <p:cNvPr id="11292" name="正方形/長方形 64"/>
          <p:cNvSpPr>
            <a:spLocks noChangeArrowheads="1"/>
          </p:cNvSpPr>
          <p:nvPr/>
        </p:nvSpPr>
        <p:spPr bwMode="auto">
          <a:xfrm>
            <a:off x="6919913" y="5110163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W=3</a:t>
            </a:r>
            <a:endParaRPr lang="ja-JP" altLang="en-US" sz="1800"/>
          </a:p>
        </p:txBody>
      </p:sp>
      <p:sp>
        <p:nvSpPr>
          <p:cNvPr id="68" name="円/楕円 67"/>
          <p:cNvSpPr/>
          <p:nvPr/>
        </p:nvSpPr>
        <p:spPr>
          <a:xfrm>
            <a:off x="6121400" y="5414963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94" name="正方形/長方形 69"/>
          <p:cNvSpPr>
            <a:spLocks noChangeArrowheads="1"/>
          </p:cNvSpPr>
          <p:nvPr/>
        </p:nvSpPr>
        <p:spPr bwMode="auto">
          <a:xfrm>
            <a:off x="4506913" y="4914900"/>
            <a:ext cx="75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/>
              <a:t>I</a:t>
            </a:r>
            <a:r>
              <a:rPr lang="en-US" altLang="ja-JP" sz="2800" baseline="-25000"/>
              <a:t>1</a:t>
            </a:r>
            <a:r>
              <a:rPr lang="en-US" altLang="ja-JP" sz="2800"/>
              <a:t>=1</a:t>
            </a:r>
            <a:endParaRPr lang="ja-JP" altLang="en-US" sz="2800"/>
          </a:p>
        </p:txBody>
      </p:sp>
      <p:sp>
        <p:nvSpPr>
          <p:cNvPr id="11295" name="正方形/長方形 70"/>
          <p:cNvSpPr>
            <a:spLocks noChangeArrowheads="1"/>
          </p:cNvSpPr>
          <p:nvPr/>
        </p:nvSpPr>
        <p:spPr bwMode="auto">
          <a:xfrm>
            <a:off x="5675313" y="4933950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/>
              <a:t>I</a:t>
            </a:r>
            <a:r>
              <a:rPr lang="en-US" altLang="ja-JP" sz="2800" baseline="-25000"/>
              <a:t>2</a:t>
            </a:r>
            <a:r>
              <a:rPr lang="en-US" altLang="ja-JP" sz="2800"/>
              <a:t>=1/3</a:t>
            </a:r>
            <a:endParaRPr lang="ja-JP" altLang="en-US" sz="2800"/>
          </a:p>
        </p:txBody>
      </p:sp>
      <p:cxnSp>
        <p:nvCxnSpPr>
          <p:cNvPr id="73" name="直線矢印コネクタ 72"/>
          <p:cNvCxnSpPr/>
          <p:nvPr/>
        </p:nvCxnSpPr>
        <p:spPr>
          <a:xfrm flipH="1">
            <a:off x="5218113" y="5786438"/>
            <a:ext cx="363537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円/楕円 73"/>
          <p:cNvSpPr/>
          <p:nvPr/>
        </p:nvSpPr>
        <p:spPr>
          <a:xfrm>
            <a:off x="4749800" y="5692775"/>
            <a:ext cx="288925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6129338" y="5792788"/>
            <a:ext cx="287337" cy="287337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99" name="正方形/長方形 76"/>
          <p:cNvSpPr>
            <a:spLocks noChangeArrowheads="1"/>
          </p:cNvSpPr>
          <p:nvPr/>
        </p:nvSpPr>
        <p:spPr bwMode="auto">
          <a:xfrm>
            <a:off x="6488113" y="5459413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1/3</a:t>
            </a:r>
            <a:r>
              <a:rPr lang="ja-JP" altLang="en-US" sz="1800"/>
              <a:t>の確率</a:t>
            </a:r>
          </a:p>
        </p:txBody>
      </p:sp>
      <p:sp>
        <p:nvSpPr>
          <p:cNvPr id="11300" name="正方形/長方形 77"/>
          <p:cNvSpPr>
            <a:spLocks noChangeArrowheads="1"/>
          </p:cNvSpPr>
          <p:nvPr/>
        </p:nvSpPr>
        <p:spPr bwMode="auto">
          <a:xfrm>
            <a:off x="6503988" y="6026150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2/3</a:t>
            </a:r>
            <a:r>
              <a:rPr lang="ja-JP" altLang="en-US" sz="1800"/>
              <a:t>の確率</a:t>
            </a:r>
          </a:p>
        </p:txBody>
      </p:sp>
      <p:sp>
        <p:nvSpPr>
          <p:cNvPr id="11301" name="正方形/長方形 79"/>
          <p:cNvSpPr>
            <a:spLocks noChangeArrowheads="1"/>
          </p:cNvSpPr>
          <p:nvPr/>
        </p:nvSpPr>
        <p:spPr bwMode="auto">
          <a:xfrm>
            <a:off x="5083175" y="1958975"/>
            <a:ext cx="288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/</a:t>
            </a:r>
            <a:r>
              <a:rPr lang="en-US" altLang="ja-JP" sz="2400" i="1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が非整数の場合</a:t>
            </a:r>
          </a:p>
        </p:txBody>
      </p:sp>
      <p:sp>
        <p:nvSpPr>
          <p:cNvPr id="11302" name="正方形/長方形 80"/>
          <p:cNvSpPr>
            <a:spLocks noChangeArrowheads="1"/>
          </p:cNvSpPr>
          <p:nvPr/>
        </p:nvSpPr>
        <p:spPr bwMode="auto">
          <a:xfrm>
            <a:off x="5010150" y="2566988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I</a:t>
            </a:r>
            <a:r>
              <a:rPr lang="en-US" altLang="ja-JP" sz="2000" baseline="-25000"/>
              <a:t>2</a:t>
            </a:r>
            <a:r>
              <a:rPr lang="en-US" altLang="ja-JP" sz="2000"/>
              <a:t>/</a:t>
            </a:r>
            <a:r>
              <a:rPr lang="en-US" altLang="ja-JP" sz="2000" i="1"/>
              <a:t>I</a:t>
            </a:r>
            <a:r>
              <a:rPr lang="en-US" altLang="ja-JP" sz="2000" baseline="-25000"/>
              <a:t>1</a:t>
            </a:r>
            <a:r>
              <a:rPr lang="en-US" altLang="ja-JP" sz="2000"/>
              <a:t> = 2.75: </a:t>
            </a:r>
            <a:endParaRPr lang="ja-JP" altLang="en-US" sz="2000"/>
          </a:p>
        </p:txBody>
      </p:sp>
      <p:sp>
        <p:nvSpPr>
          <p:cNvPr id="11303" name="テキスト ボックス 81"/>
          <p:cNvSpPr txBox="1">
            <a:spLocks noChangeArrowheads="1"/>
          </p:cNvSpPr>
          <p:nvPr/>
        </p:nvSpPr>
        <p:spPr bwMode="auto">
          <a:xfrm>
            <a:off x="4859338" y="3141663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75%</a:t>
            </a:r>
            <a:r>
              <a:rPr lang="ja-JP" altLang="en-US" sz="2000"/>
              <a:t>の確率で３つの粒子に分割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25%</a:t>
            </a:r>
            <a:r>
              <a:rPr lang="ja-JP" altLang="en-US" sz="2000"/>
              <a:t>の確率で２つの粒子に分割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107950" y="4868863"/>
            <a:ext cx="8928100" cy="18732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0" name="角丸四角形 59"/>
          <p:cNvSpPr/>
          <p:nvPr/>
        </p:nvSpPr>
        <p:spPr>
          <a:xfrm>
            <a:off x="179388" y="1412875"/>
            <a:ext cx="8785225" cy="33464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0795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1307" name="スライド番号プレースホルダ 62"/>
          <p:cNvSpPr>
            <a:spLocks noGrp="1"/>
          </p:cNvSpPr>
          <p:nvPr>
            <p:ph type="sldNum" sz="quarter" idx="12"/>
          </p:nvPr>
        </p:nvSpPr>
        <p:spPr bwMode="auto">
          <a:xfrm>
            <a:off x="7026275" y="6562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D4926-3130-49AD-B828-1A809C6F946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5608638" y="5975350"/>
            <a:ext cx="503237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1352" r="28079" b="9685"/>
          <a:stretch>
            <a:fillRect/>
          </a:stretch>
        </p:blipFill>
        <p:spPr bwMode="auto">
          <a:xfrm>
            <a:off x="4448175" y="2741613"/>
            <a:ext cx="4495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1352" r="37634" b="12747"/>
          <a:stretch>
            <a:fillRect/>
          </a:stretch>
        </p:blipFill>
        <p:spPr bwMode="auto">
          <a:xfrm>
            <a:off x="530225" y="2708275"/>
            <a:ext cx="362902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タイトル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652463"/>
          </a:xfrm>
        </p:spPr>
        <p:txBody>
          <a:bodyPr/>
          <a:lstStyle/>
          <a:p>
            <a:pPr eaLnBrk="1" hangingPunct="1"/>
            <a:r>
              <a:rPr lang="en-US" altLang="ja-JP" sz="2800"/>
              <a:t>1</a:t>
            </a:r>
            <a:r>
              <a:rPr lang="ja-JP" altLang="en-US" sz="2800"/>
              <a:t>ヒストリーのときの中性子飛跡を確認</a:t>
            </a:r>
            <a:endParaRPr lang="en-US" altLang="ja-JP" sz="2800"/>
          </a:p>
        </p:txBody>
      </p:sp>
      <p:sp>
        <p:nvSpPr>
          <p:cNvPr id="1229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A9B7F0-33C3-4A0E-81AB-2DA211931E6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2294" name="正方形/長方形 14"/>
          <p:cNvSpPr>
            <a:spLocks noChangeArrowheads="1"/>
          </p:cNvSpPr>
          <p:nvPr/>
        </p:nvSpPr>
        <p:spPr bwMode="auto">
          <a:xfrm>
            <a:off x="4448175" y="1016000"/>
            <a:ext cx="365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imp-hist.inp</a:t>
            </a:r>
            <a:r>
              <a:rPr lang="ja-JP" altLang="en-US" sz="2000">
                <a:solidFill>
                  <a:srgbClr val="FF0000"/>
                </a:solidFill>
              </a:rPr>
              <a:t>を走らせて，中性子の飛跡を確認してみよう</a:t>
            </a:r>
          </a:p>
        </p:txBody>
      </p:sp>
      <p:sp>
        <p:nvSpPr>
          <p:cNvPr id="12295" name="テキスト ボックス 15"/>
          <p:cNvSpPr txBox="1">
            <a:spLocks noChangeArrowheads="1"/>
          </p:cNvSpPr>
          <p:nvPr/>
        </p:nvSpPr>
        <p:spPr bwMode="auto">
          <a:xfrm>
            <a:off x="868363" y="4479925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テキスト ボックス 16"/>
          <p:cNvSpPr txBox="1">
            <a:spLocks noChangeArrowheads="1"/>
          </p:cNvSpPr>
          <p:nvPr/>
        </p:nvSpPr>
        <p:spPr bwMode="auto">
          <a:xfrm>
            <a:off x="1931988" y="4479925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テキスト ボックス 17"/>
          <p:cNvSpPr txBox="1">
            <a:spLocks noChangeArrowheads="1"/>
          </p:cNvSpPr>
          <p:nvPr/>
        </p:nvSpPr>
        <p:spPr bwMode="auto">
          <a:xfrm>
            <a:off x="3078163" y="4479925"/>
            <a:ext cx="82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=1.0</a:t>
            </a:r>
            <a:endParaRPr lang="ja-JP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188913" y="8366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2299" name="テキスト ボックス 6"/>
          <p:cNvSpPr txBox="1">
            <a:spLocks noChangeArrowheads="1"/>
          </p:cNvSpPr>
          <p:nvPr/>
        </p:nvSpPr>
        <p:spPr bwMode="auto">
          <a:xfrm>
            <a:off x="554038" y="6251575"/>
            <a:ext cx="406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標準では、インポータンスは全て１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12300" name="テキスト ボックス 6"/>
          <p:cNvSpPr txBox="1">
            <a:spLocks noChangeArrowheads="1"/>
          </p:cNvSpPr>
          <p:nvPr/>
        </p:nvSpPr>
        <p:spPr bwMode="auto">
          <a:xfrm>
            <a:off x="1019175" y="2857500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空気</a:t>
            </a:r>
            <a:endParaRPr lang="en-US" altLang="ja-JP" sz="2000"/>
          </a:p>
        </p:txBody>
      </p:sp>
      <p:sp>
        <p:nvSpPr>
          <p:cNvPr id="12301" name="テキスト ボックス 6"/>
          <p:cNvSpPr txBox="1">
            <a:spLocks noChangeArrowheads="1"/>
          </p:cNvSpPr>
          <p:nvPr/>
        </p:nvSpPr>
        <p:spPr bwMode="auto">
          <a:xfrm>
            <a:off x="2247900" y="2852738"/>
            <a:ext cx="3046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コンクリート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（半径</a:t>
            </a:r>
            <a:r>
              <a:rPr lang="en-US" altLang="ja-JP" sz="2000"/>
              <a:t>20cm</a:t>
            </a:r>
            <a:r>
              <a:rPr lang="ja-JP" altLang="en-US" sz="2000"/>
              <a:t>，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深さ</a:t>
            </a:r>
            <a:r>
              <a:rPr lang="en-US" altLang="ja-JP" sz="2000"/>
              <a:t>8cm×2</a:t>
            </a:r>
            <a:r>
              <a:rPr lang="ja-JP" altLang="en-US" sz="2000"/>
              <a:t>）</a:t>
            </a:r>
            <a:endParaRPr lang="en-US" altLang="ja-JP" sz="2000"/>
          </a:p>
        </p:txBody>
      </p:sp>
      <p:sp>
        <p:nvSpPr>
          <p:cNvPr id="12302" name="テキスト ボックス 15"/>
          <p:cNvSpPr txBox="1">
            <a:spLocks noChangeArrowheads="1"/>
          </p:cNvSpPr>
          <p:nvPr/>
        </p:nvSpPr>
        <p:spPr bwMode="auto">
          <a:xfrm>
            <a:off x="5832475" y="6421438"/>
            <a:ext cx="189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imp-trajectory.eps</a:t>
            </a:r>
            <a:endParaRPr lang="ja-JP" altLang="en-US" sz="1800"/>
          </a:p>
        </p:txBody>
      </p:sp>
      <p:sp>
        <p:nvSpPr>
          <p:cNvPr id="17" name="右矢印 16"/>
          <p:cNvSpPr/>
          <p:nvPr/>
        </p:nvSpPr>
        <p:spPr>
          <a:xfrm>
            <a:off x="452438" y="4241800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04" name="テキスト ボックス 17"/>
          <p:cNvSpPr txBox="1">
            <a:spLocks noChangeArrowheads="1"/>
          </p:cNvSpPr>
          <p:nvPr/>
        </p:nvSpPr>
        <p:spPr bwMode="auto">
          <a:xfrm>
            <a:off x="92075" y="4398963"/>
            <a:ext cx="876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5MeV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</a:t>
            </a:r>
          </a:p>
        </p:txBody>
      </p:sp>
      <p:sp>
        <p:nvSpPr>
          <p:cNvPr id="12305" name="正方形/長方形 14"/>
          <p:cNvSpPr>
            <a:spLocks noChangeArrowheads="1"/>
          </p:cNvSpPr>
          <p:nvPr/>
        </p:nvSpPr>
        <p:spPr bwMode="auto">
          <a:xfrm>
            <a:off x="92075" y="1073150"/>
            <a:ext cx="14557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imp-hist.inp</a:t>
            </a:r>
            <a:endParaRPr lang="ja-JP" altLang="en-US" sz="2000" b="1"/>
          </a:p>
        </p:txBody>
      </p:sp>
      <p:sp>
        <p:nvSpPr>
          <p:cNvPr id="12306" name="正方形/長方形 27"/>
          <p:cNvSpPr>
            <a:spLocks noChangeArrowheads="1"/>
          </p:cNvSpPr>
          <p:nvPr/>
        </p:nvSpPr>
        <p:spPr bwMode="auto">
          <a:xfrm>
            <a:off x="1735138" y="949325"/>
            <a:ext cx="24415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[importance]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imp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10  1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 </a:t>
            </a:r>
            <a:r>
              <a:rPr lang="en-US" altLang="ja-JP" sz="1800"/>
              <a:t>1</a:t>
            </a:r>
            <a:endParaRPr lang="ja-JP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en-US" altLang="ja-JP" sz="1800"/>
              <a:t>1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12426</TotalTime>
  <Words>1922</Words>
  <Application>Microsoft Office PowerPoint</Application>
  <PresentationFormat>画面に合わせる (4:3)</PresentationFormat>
  <Paragraphs>391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Office テーマ</vt:lpstr>
      <vt:lpstr>PHITS</vt:lpstr>
      <vt:lpstr>実習内容</vt:lpstr>
      <vt:lpstr>中性子深層透過計算</vt:lpstr>
      <vt:lpstr>実効線量の計算</vt:lpstr>
      <vt:lpstr>中性子深層透過計算</vt:lpstr>
      <vt:lpstr>モンテカルロ計算におけるWeightの概念</vt:lpstr>
      <vt:lpstr>実習内容</vt:lpstr>
      <vt:lpstr>セルインポータンス法</vt:lpstr>
      <vt:lpstr>1ヒストリーのときの中性子飛跡を確認</vt:lpstr>
      <vt:lpstr>インポータンスを大きくしたときの中性子挙動を確認</vt:lpstr>
      <vt:lpstr>インポータンスを小さくしたときの中性子挙動を確認</vt:lpstr>
      <vt:lpstr>インポータンスを極端に大きくしたときの中性子挙動を確認</vt:lpstr>
      <vt:lpstr>インポータンスを使用した中性子深層透過計算例</vt:lpstr>
      <vt:lpstr>インポータンスを使用した中性子深層透過計算例</vt:lpstr>
      <vt:lpstr>インポータンスを使用した中性子深層透過計算例</vt:lpstr>
      <vt:lpstr>インポータンス利用の注意点</vt:lpstr>
      <vt:lpstr>インポータンスの誤った使用例</vt:lpstr>
      <vt:lpstr>実習内容</vt:lpstr>
      <vt:lpstr>強制衝突とは？</vt:lpstr>
      <vt:lpstr>薄膜を用いた断面積測定実験を模擬しよう</vt:lpstr>
      <vt:lpstr>強制衝突法</vt:lpstr>
      <vt:lpstr>強制衝突させてみよう</vt:lpstr>
      <vt:lpstr>強制衝突で発生させた2次粒子を輸送するには？</vt:lpstr>
      <vt:lpstr>まとめ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中性子深層透過計算</dc:title>
  <dc:creator>Preferred Customer</dc:creator>
  <cp:lastModifiedBy>Iwamoto Yosuke</cp:lastModifiedBy>
  <cp:revision>1006</cp:revision>
  <cp:lastPrinted>2018-08-09T05:46:14Z</cp:lastPrinted>
  <dcterms:created xsi:type="dcterms:W3CDTF">2012-09-18T00:27:14Z</dcterms:created>
  <dcterms:modified xsi:type="dcterms:W3CDTF">2018-08-16T00:13:24Z</dcterms:modified>
</cp:coreProperties>
</file>