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6" r:id="rId2"/>
    <p:sldId id="275" r:id="rId3"/>
    <p:sldId id="270" r:id="rId4"/>
    <p:sldId id="329" r:id="rId5"/>
    <p:sldId id="271" r:id="rId6"/>
    <p:sldId id="330" r:id="rId7"/>
    <p:sldId id="300" r:id="rId8"/>
    <p:sldId id="303" r:id="rId9"/>
    <p:sldId id="304" r:id="rId10"/>
    <p:sldId id="305" r:id="rId11"/>
    <p:sldId id="308" r:id="rId12"/>
    <p:sldId id="313" r:id="rId13"/>
    <p:sldId id="310" r:id="rId14"/>
    <p:sldId id="311" r:id="rId15"/>
    <p:sldId id="312" r:id="rId16"/>
    <p:sldId id="276" r:id="rId17"/>
    <p:sldId id="284" r:id="rId18"/>
    <p:sldId id="302" r:id="rId19"/>
    <p:sldId id="325" r:id="rId20"/>
    <p:sldId id="326" r:id="rId21"/>
    <p:sldId id="265" r:id="rId22"/>
    <p:sldId id="327" r:id="rId23"/>
    <p:sldId id="328" r:id="rId24"/>
    <p:sldId id="281" r:id="rId25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2033" autoAdjust="0"/>
  </p:normalViewPr>
  <p:slideViewPr>
    <p:cSldViewPr>
      <p:cViewPr varScale="1">
        <p:scale>
          <a:sx n="85" d="100"/>
          <a:sy n="85" d="100"/>
        </p:scale>
        <p:origin x="9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D59259B-74A4-406A-B0FF-C10A3D16545F}" type="datetimeFigureOut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4" name="フッター プレースホルダ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0BAFFD-CF26-4F35-9BC7-E7B681984A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622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DB7BB31-E85C-44F1-98E2-33EF9CA9168A}" type="datetimeFigureOut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4" name="スライド イメージ プレースホルダ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79844C9-A42D-402D-BA72-DC66F67858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77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038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A86689EC-A750-47CD-98B7-C0C831C31FDF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660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F7437427-2069-4A6D-87F0-63F5D927FDCD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217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3E12FC8-9F5D-43AE-B55B-902C49F84E67}" type="slidenum">
              <a:rPr lang="ja-JP" altLang="en-US" sz="1300" smtClean="0"/>
              <a:pPr>
                <a:spcBef>
                  <a:spcPct val="0"/>
                </a:spcBef>
              </a:pPr>
              <a:t>21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9619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F177-43C2-40B5-A6B1-33F6644528AB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A66E-1F35-4DD6-BD35-CDABEC374C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94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296C-8664-4E8C-B2EB-01E1FD30BD7C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7023-D3BA-4AAB-A972-B6B3EF6246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62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56DC-B7B8-4611-8BEA-EA7EFDAF679A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FF32-2616-44A2-9B1F-9B02B14981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604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6F9F-8296-4849-A5B7-9FAD84C8A405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2C6D-1534-4460-8364-F6964EDCA7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215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5190-AA19-42B6-ACA5-4EAA50ACC42E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5705-9829-402C-926F-EF395E1BA6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36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8EC6-9A64-40E7-A4FA-DE4B644BB561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6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EBF7-6F30-49CB-85F2-CF45C2922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E791-527F-47E5-A0BE-BC39ED3FE6A3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8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DC5B-95A9-467D-A452-D82627F495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337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E602-E84B-4D81-A16F-E758D0BE374B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4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249A-1596-4D70-842F-3884B093CB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85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15DA-250C-4E3C-8B1E-9A200B0AE4B0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3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075C-4123-4DEA-86D3-AE9ED252D0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4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3E36-67E9-4A72-9C07-76A960E0DAB3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6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90D8-DA2D-4519-87A6-191AC17263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686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B44B-98CA-4CD3-A5C3-AB1006BEF5F0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6" name="フッター プレースホル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4305-DC4E-4C1A-A238-E2E7BCF8A7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85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7A7042-31A2-401F-A68D-634CCE8F031F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9C1063-C2B4-416E-8A1D-5BC3ACCADC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2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11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9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ja-JP" sz="9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9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1379538" y="3284538"/>
            <a:ext cx="6313487" cy="1160462"/>
          </a:xfrm>
        </p:spPr>
        <p:txBody>
          <a:bodyPr/>
          <a:lstStyle/>
          <a:p>
            <a:pPr eaLnBrk="1" hangingPunct="1"/>
            <a:r>
              <a:rPr lang="en-US" altLang="ja-JP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variance reduction techniques to improve efficiency of calculation 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2" name="正方形/長方形 4"/>
          <p:cNvSpPr>
            <a:spLocks noChangeArrowheads="1"/>
          </p:cNvSpPr>
          <p:nvPr/>
        </p:nvSpPr>
        <p:spPr bwMode="auto">
          <a:xfrm>
            <a:off x="214313" y="2495550"/>
            <a:ext cx="8643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Multi-Purpose </a:t>
            </a:r>
            <a:r>
              <a:rPr lang="en-US" altLang="ja-JP" sz="2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article and </a:t>
            </a:r>
            <a:r>
              <a:rPr lang="en-US" altLang="ja-JP" sz="2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eavy </a:t>
            </a:r>
            <a:r>
              <a:rPr lang="en-US" altLang="ja-JP" sz="2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ja-JP" sz="2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ransport code </a:t>
            </a:r>
            <a:r>
              <a:rPr lang="en-US" altLang="ja-JP" sz="2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3273425" y="4916488"/>
            <a:ext cx="2559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2018 revised</a:t>
            </a:r>
          </a:p>
        </p:txBody>
      </p:sp>
      <p:sp>
        <p:nvSpPr>
          <p:cNvPr id="4104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072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898989"/>
                </a:solidFill>
              </a:rPr>
              <a:t>1</a:t>
            </a:r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98739F-EB35-4E83-9F13-6A18C4C40C33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" name="Line 3">
            <a:extLst/>
          </p:cNvPr>
          <p:cNvSpPr>
            <a:spLocks noChangeShapeType="1"/>
          </p:cNvSpPr>
          <p:nvPr/>
        </p:nvSpPr>
        <p:spPr bwMode="auto">
          <a:xfrm>
            <a:off x="188913" y="709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4340" name="タイトル 1"/>
          <p:cNvSpPr>
            <a:spLocks noGrp="1"/>
          </p:cNvSpPr>
          <p:nvPr>
            <p:ph type="title"/>
          </p:nvPr>
        </p:nvSpPr>
        <p:spPr>
          <a:xfrm>
            <a:off x="60325" y="77788"/>
            <a:ext cx="8955088" cy="650875"/>
          </a:xfrm>
        </p:spPr>
        <p:txBody>
          <a:bodyPr/>
          <a:lstStyle/>
          <a:p>
            <a:pPr eaLnBrk="1" hangingPunct="1"/>
            <a:r>
              <a:rPr lang="en-US" altLang="ja-JP" sz="3600"/>
              <a:t>Let’s Increase Importance</a:t>
            </a:r>
          </a:p>
        </p:txBody>
      </p:sp>
      <p:sp>
        <p:nvSpPr>
          <p:cNvPr id="14341" name="正方形/長方形 14"/>
          <p:cNvSpPr>
            <a:spLocks noChangeArrowheads="1"/>
          </p:cNvSpPr>
          <p:nvPr/>
        </p:nvSpPr>
        <p:spPr bwMode="auto">
          <a:xfrm>
            <a:off x="92075" y="1073150"/>
            <a:ext cx="14557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imp-hist.inp</a:t>
            </a:r>
            <a:endParaRPr lang="ja-JP" altLang="en-US" sz="2000" b="1"/>
          </a:p>
        </p:txBody>
      </p:sp>
      <p:sp>
        <p:nvSpPr>
          <p:cNvPr id="14342" name="正方形/長方形 27"/>
          <p:cNvSpPr>
            <a:spLocks noChangeArrowheads="1"/>
          </p:cNvSpPr>
          <p:nvPr/>
        </p:nvSpPr>
        <p:spPr bwMode="auto">
          <a:xfrm>
            <a:off x="1735138" y="949325"/>
            <a:ext cx="24415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[importance]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imp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10  1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 </a:t>
            </a:r>
            <a:r>
              <a:rPr lang="ja-JP" altLang="en-US" sz="18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ja-JP" altLang="en-US" sz="1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1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21068" r="28079" b="10150"/>
          <a:stretch>
            <a:fillRect/>
          </a:stretch>
        </p:blipFill>
        <p:spPr bwMode="auto">
          <a:xfrm>
            <a:off x="4500563" y="2811463"/>
            <a:ext cx="445135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1352" r="37634" b="12747"/>
          <a:stretch>
            <a:fillRect/>
          </a:stretch>
        </p:blipFill>
        <p:spPr bwMode="auto">
          <a:xfrm>
            <a:off x="611188" y="2813050"/>
            <a:ext cx="35655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6"/>
          <p:cNvSpPr txBox="1">
            <a:spLocks noChangeArrowheads="1"/>
          </p:cNvSpPr>
          <p:nvPr/>
        </p:nvSpPr>
        <p:spPr bwMode="auto">
          <a:xfrm>
            <a:off x="6048375" y="5230813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divided into 2 neutrons here</a:t>
            </a:r>
          </a:p>
        </p:txBody>
      </p:sp>
      <p:cxnSp>
        <p:nvCxnSpPr>
          <p:cNvPr id="25" name="直線矢印コネクタ 24">
            <a:extLst/>
          </p:cNvPr>
          <p:cNvCxnSpPr/>
          <p:nvPr/>
        </p:nvCxnSpPr>
        <p:spPr>
          <a:xfrm flipH="1" flipV="1">
            <a:off x="5795963" y="5143500"/>
            <a:ext cx="252412" cy="301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6"/>
          <p:cNvSpPr txBox="1">
            <a:spLocks noChangeArrowheads="1"/>
          </p:cNvSpPr>
          <p:nvPr/>
        </p:nvSpPr>
        <p:spPr bwMode="auto">
          <a:xfrm>
            <a:off x="4829175" y="2187575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Reaction occurs here</a:t>
            </a:r>
          </a:p>
        </p:txBody>
      </p:sp>
      <p:cxnSp>
        <p:nvCxnSpPr>
          <p:cNvPr id="28" name="直線矢印コネクタ 27">
            <a:extLst/>
          </p:cNvPr>
          <p:cNvCxnSpPr>
            <a:stCxn id="27" idx="2"/>
          </p:cNvCxnSpPr>
          <p:nvPr/>
        </p:nvCxnSpPr>
        <p:spPr>
          <a:xfrm>
            <a:off x="6048375" y="2587625"/>
            <a:ext cx="395288" cy="254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テキスト ボックス 12"/>
          <p:cNvSpPr txBox="1">
            <a:spLocks noChangeArrowheads="1"/>
          </p:cNvSpPr>
          <p:nvPr/>
        </p:nvSpPr>
        <p:spPr bwMode="auto">
          <a:xfrm>
            <a:off x="1036638" y="4508500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テキスト ボックス 13"/>
          <p:cNvSpPr txBox="1">
            <a:spLocks noChangeArrowheads="1"/>
          </p:cNvSpPr>
          <p:nvPr/>
        </p:nvSpPr>
        <p:spPr bwMode="auto">
          <a:xfrm>
            <a:off x="2135188" y="4508500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テキスト ボックス 14"/>
          <p:cNvSpPr txBox="1">
            <a:spLocks noChangeArrowheads="1"/>
          </p:cNvSpPr>
          <p:nvPr/>
        </p:nvSpPr>
        <p:spPr bwMode="auto">
          <a:xfrm>
            <a:off x="3235325" y="4508500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2" name="テキスト ボックス 31"/>
          <p:cNvSpPr txBox="1">
            <a:spLocks noChangeArrowheads="1"/>
          </p:cNvSpPr>
          <p:nvPr/>
        </p:nvSpPr>
        <p:spPr bwMode="auto">
          <a:xfrm>
            <a:off x="5724525" y="6423025"/>
            <a:ext cx="189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imp-trajectory.eps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977063" y="6527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762EB-195B-4958-91F7-CE5616301496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" name="Line 3">
            <a:extLst/>
          </p:cNvPr>
          <p:cNvSpPr>
            <a:spLocks noChangeShapeType="1"/>
          </p:cNvSpPr>
          <p:nvPr/>
        </p:nvSpPr>
        <p:spPr bwMode="auto">
          <a:xfrm>
            <a:off x="203200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5364" name="タイトル 1"/>
          <p:cNvSpPr>
            <a:spLocks noGrp="1"/>
          </p:cNvSpPr>
          <p:nvPr>
            <p:ph type="title"/>
          </p:nvPr>
        </p:nvSpPr>
        <p:spPr>
          <a:xfrm>
            <a:off x="61913" y="87313"/>
            <a:ext cx="8955087" cy="652462"/>
          </a:xfrm>
        </p:spPr>
        <p:txBody>
          <a:bodyPr/>
          <a:lstStyle/>
          <a:p>
            <a:pPr eaLnBrk="1" hangingPunct="1"/>
            <a:r>
              <a:rPr lang="en-US" altLang="ja-JP" sz="3600"/>
              <a:t>Let’s Decrease Importance</a:t>
            </a:r>
          </a:p>
        </p:txBody>
      </p:sp>
      <p:pic>
        <p:nvPicPr>
          <p:cNvPr id="15365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1352" r="37634" b="12747"/>
          <a:stretch>
            <a:fillRect/>
          </a:stretch>
        </p:blipFill>
        <p:spPr bwMode="auto">
          <a:xfrm>
            <a:off x="611188" y="2813050"/>
            <a:ext cx="35655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正方形/長方形 14"/>
          <p:cNvSpPr>
            <a:spLocks noChangeArrowheads="1"/>
          </p:cNvSpPr>
          <p:nvPr/>
        </p:nvSpPr>
        <p:spPr bwMode="auto">
          <a:xfrm>
            <a:off x="92075" y="1073150"/>
            <a:ext cx="14557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imp-hist.inp</a:t>
            </a:r>
            <a:endParaRPr lang="ja-JP" altLang="en-US" sz="2000" b="1"/>
          </a:p>
        </p:txBody>
      </p:sp>
      <p:sp>
        <p:nvSpPr>
          <p:cNvPr id="15367" name="正方形/長方形 27"/>
          <p:cNvSpPr>
            <a:spLocks noChangeArrowheads="1"/>
          </p:cNvSpPr>
          <p:nvPr/>
        </p:nvSpPr>
        <p:spPr bwMode="auto">
          <a:xfrm>
            <a:off x="1735138" y="949325"/>
            <a:ext cx="24415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[importance]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imp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10  1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 </a:t>
            </a:r>
            <a:r>
              <a:rPr lang="en-US" altLang="ja-JP" sz="1800">
                <a:solidFill>
                  <a:srgbClr val="FF0000"/>
                </a:solidFill>
              </a:rPr>
              <a:t>1/</a:t>
            </a:r>
            <a:r>
              <a:rPr lang="ja-JP" altLang="en-US" sz="18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en-US" altLang="ja-JP" sz="1800">
                <a:solidFill>
                  <a:srgbClr val="FF0000"/>
                </a:solidFill>
              </a:rPr>
              <a:t>1/</a:t>
            </a:r>
            <a:r>
              <a:rPr lang="ja-JP" alt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68" name="テキスト ボックス 12"/>
          <p:cNvSpPr txBox="1">
            <a:spLocks noChangeArrowheads="1"/>
          </p:cNvSpPr>
          <p:nvPr/>
        </p:nvSpPr>
        <p:spPr bwMode="auto">
          <a:xfrm>
            <a:off x="1036638" y="4508500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テキスト ボックス 13"/>
          <p:cNvSpPr txBox="1">
            <a:spLocks noChangeArrowheads="1"/>
          </p:cNvSpPr>
          <p:nvPr/>
        </p:nvSpPr>
        <p:spPr bwMode="auto">
          <a:xfrm>
            <a:off x="2027238" y="45085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=1/2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テキスト ボックス 14"/>
          <p:cNvSpPr txBox="1">
            <a:spLocks noChangeArrowheads="1"/>
          </p:cNvSpPr>
          <p:nvPr/>
        </p:nvSpPr>
        <p:spPr bwMode="auto">
          <a:xfrm>
            <a:off x="3170238" y="4508500"/>
            <a:ext cx="82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=1/4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テキスト ボックス 20"/>
          <p:cNvSpPr txBox="1">
            <a:spLocks noChangeArrowheads="1"/>
          </p:cNvSpPr>
          <p:nvPr/>
        </p:nvSpPr>
        <p:spPr bwMode="auto">
          <a:xfrm>
            <a:off x="5878513" y="64690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imp-trajectory.eps</a:t>
            </a:r>
            <a:endParaRPr lang="ja-JP" altLang="en-US" sz="1800"/>
          </a:p>
        </p:txBody>
      </p:sp>
      <p:pic>
        <p:nvPicPr>
          <p:cNvPr id="2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19818" r="28641" b="9119"/>
          <a:stretch>
            <a:fillRect/>
          </a:stretch>
        </p:blipFill>
        <p:spPr bwMode="auto">
          <a:xfrm>
            <a:off x="4706938" y="2813050"/>
            <a:ext cx="42449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3"/>
          <p:cNvSpPr>
            <a:spLocks noChangeArrowheads="1"/>
          </p:cNvSpPr>
          <p:nvPr/>
        </p:nvSpPr>
        <p:spPr bwMode="auto">
          <a:xfrm>
            <a:off x="5508625" y="3862388"/>
            <a:ext cx="2771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1/2 neutron survives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1/2 neutron is </a:t>
            </a:r>
            <a:r>
              <a:rPr lang="en-US" altLang="ja-JP" sz="2400">
                <a:solidFill>
                  <a:srgbClr val="FF0000"/>
                </a:solidFill>
              </a:rPr>
              <a:t>killed</a:t>
            </a:r>
            <a:endParaRPr lang="ja-JP" altLang="en-US" sz="240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>
            <a:extLst/>
          </p:cNvPr>
          <p:cNvCxnSpPr/>
          <p:nvPr/>
        </p:nvCxnSpPr>
        <p:spPr>
          <a:xfrm flipH="1">
            <a:off x="6011863" y="4694238"/>
            <a:ext cx="360362" cy="463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1352" r="37634" b="12747"/>
          <a:stretch>
            <a:fillRect/>
          </a:stretch>
        </p:blipFill>
        <p:spPr bwMode="auto">
          <a:xfrm>
            <a:off x="611188" y="2743200"/>
            <a:ext cx="35655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0" y="114300"/>
            <a:ext cx="8951913" cy="577850"/>
          </a:xfrm>
        </p:spPr>
        <p:txBody>
          <a:bodyPr/>
          <a:lstStyle/>
          <a:p>
            <a:r>
              <a:rPr lang="en-US" altLang="ja-JP" sz="2800"/>
              <a:t>Let’s Increase Importance EXTREMELY!</a:t>
            </a:r>
            <a:endParaRPr lang="ja-JP" altLang="en-US" sz="2800"/>
          </a:p>
        </p:txBody>
      </p:sp>
      <p:sp>
        <p:nvSpPr>
          <p:cNvPr id="16388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47F88E-AF8C-4270-A378-797248A98F63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" name="Line 3">
            <a:extLst/>
          </p:cNvPr>
          <p:cNvSpPr>
            <a:spLocks noChangeShapeType="1"/>
          </p:cNvSpPr>
          <p:nvPr/>
        </p:nvSpPr>
        <p:spPr bwMode="auto">
          <a:xfrm>
            <a:off x="188913" y="709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6390" name="正方形/長方形 14"/>
          <p:cNvSpPr>
            <a:spLocks noChangeArrowheads="1"/>
          </p:cNvSpPr>
          <p:nvPr/>
        </p:nvSpPr>
        <p:spPr bwMode="auto">
          <a:xfrm>
            <a:off x="92075" y="1073150"/>
            <a:ext cx="14557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imp-hist.inp</a:t>
            </a:r>
            <a:endParaRPr lang="ja-JP" altLang="en-US" sz="2000" b="1"/>
          </a:p>
        </p:txBody>
      </p:sp>
      <p:sp>
        <p:nvSpPr>
          <p:cNvPr id="16391" name="正方形/長方形 27"/>
          <p:cNvSpPr>
            <a:spLocks noChangeArrowheads="1"/>
          </p:cNvSpPr>
          <p:nvPr/>
        </p:nvSpPr>
        <p:spPr bwMode="auto">
          <a:xfrm>
            <a:off x="1735138" y="949325"/>
            <a:ext cx="24415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[importance]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imp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10  1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 </a:t>
            </a:r>
            <a:r>
              <a:rPr lang="ja-JP" altLang="en-US" sz="18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en-US" altLang="ja-JP" sz="1800">
                <a:solidFill>
                  <a:srgbClr val="FF0000"/>
                </a:solidFill>
              </a:rPr>
              <a:t>100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6392" name="テキスト ボックス 12"/>
          <p:cNvSpPr txBox="1">
            <a:spLocks noChangeArrowheads="1"/>
          </p:cNvSpPr>
          <p:nvPr/>
        </p:nvSpPr>
        <p:spPr bwMode="auto">
          <a:xfrm>
            <a:off x="1036638" y="4440238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テキスト ボックス 13"/>
          <p:cNvSpPr txBox="1">
            <a:spLocks noChangeArrowheads="1"/>
          </p:cNvSpPr>
          <p:nvPr/>
        </p:nvSpPr>
        <p:spPr bwMode="auto">
          <a:xfrm>
            <a:off x="2135188" y="4440238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テキスト ボックス 14"/>
          <p:cNvSpPr txBox="1">
            <a:spLocks noChangeArrowheads="1"/>
          </p:cNvSpPr>
          <p:nvPr/>
        </p:nvSpPr>
        <p:spPr bwMode="auto">
          <a:xfrm>
            <a:off x="3235325" y="4440238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テキスト ボックス 21"/>
          <p:cNvSpPr txBox="1">
            <a:spLocks noChangeArrowheads="1"/>
          </p:cNvSpPr>
          <p:nvPr/>
        </p:nvSpPr>
        <p:spPr bwMode="auto">
          <a:xfrm>
            <a:off x="5795963" y="5607050"/>
            <a:ext cx="189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imp-trajectory.eps</a:t>
            </a:r>
            <a:endParaRPr lang="ja-JP" altLang="en-US" sz="1800"/>
          </a:p>
        </p:txBody>
      </p:sp>
      <p:pic>
        <p:nvPicPr>
          <p:cNvPr id="1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19894" r="28641" b="8585"/>
          <a:stretch>
            <a:fillRect/>
          </a:stretch>
        </p:blipFill>
        <p:spPr bwMode="auto">
          <a:xfrm>
            <a:off x="4724400" y="2122488"/>
            <a:ext cx="4038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矢印コネクタ 23">
            <a:extLst/>
          </p:cNvPr>
          <p:cNvCxnSpPr/>
          <p:nvPr/>
        </p:nvCxnSpPr>
        <p:spPr>
          <a:xfrm>
            <a:off x="6083300" y="1984375"/>
            <a:ext cx="1008063" cy="1500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テキスト ボックス 35"/>
          <p:cNvSpPr txBox="1">
            <a:spLocks noChangeArrowheads="1"/>
          </p:cNvSpPr>
          <p:nvPr/>
        </p:nvSpPr>
        <p:spPr bwMode="auto">
          <a:xfrm>
            <a:off x="277813" y="6457950"/>
            <a:ext cx="858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“A Sample Problem for Variance Reduction in MCNP” LA-10363-MS DE86 004380</a:t>
            </a:r>
            <a:endParaRPr lang="ja-JP" altLang="en-US" sz="2000"/>
          </a:p>
        </p:txBody>
      </p:sp>
      <p:sp>
        <p:nvSpPr>
          <p:cNvPr id="17" name="テキスト ボックス 30"/>
          <p:cNvSpPr txBox="1">
            <a:spLocks noChangeArrowheads="1"/>
          </p:cNvSpPr>
          <p:nvPr/>
        </p:nvSpPr>
        <p:spPr bwMode="auto">
          <a:xfrm>
            <a:off x="366713" y="6135688"/>
            <a:ext cx="840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It is better to set 2~3 for max importance ratio between neighboring cells.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28" name="正方形/長方形 7"/>
          <p:cNvSpPr>
            <a:spLocks noChangeArrowheads="1"/>
          </p:cNvSpPr>
          <p:nvPr/>
        </p:nvSpPr>
        <p:spPr bwMode="auto">
          <a:xfrm>
            <a:off x="4649788" y="965200"/>
            <a:ext cx="3806825" cy="1016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b="1">
                <a:solidFill>
                  <a:srgbClr val="FFFF00"/>
                </a:solidFill>
              </a:rPr>
              <a:t>Particles are divided too much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b="1">
                <a:solidFill>
                  <a:srgbClr val="FFFF00"/>
                </a:solidFill>
              </a:rPr>
              <a:t>You waste your machine time without improving statistics!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正方形/長方形 5"/>
          <p:cNvSpPr>
            <a:spLocks noChangeArrowheads="1"/>
          </p:cNvSpPr>
          <p:nvPr/>
        </p:nvSpPr>
        <p:spPr bwMode="auto">
          <a:xfrm>
            <a:off x="7154863" y="1352550"/>
            <a:ext cx="17208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[importance]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part = neutron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reg imp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   2.5**0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2   2.5**1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3   2.5**2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4   2.5**3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5   2.5**4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6   2.5**5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7   2.5**6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8   2.5**7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9   2.5**8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10   2.5**9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11   2.5**10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12   2.5**11</a:t>
            </a:r>
          </a:p>
        </p:txBody>
      </p:sp>
      <p:sp>
        <p:nvSpPr>
          <p:cNvPr id="17411" name="テキスト ボックス 6"/>
          <p:cNvSpPr txBox="1">
            <a:spLocks noChangeArrowheads="1"/>
          </p:cNvSpPr>
          <p:nvPr/>
        </p:nvSpPr>
        <p:spPr bwMode="auto">
          <a:xfrm>
            <a:off x="2651125" y="6027738"/>
            <a:ext cx="285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Thickness of 1 cell is 15 cm</a:t>
            </a:r>
          </a:p>
        </p:txBody>
      </p:sp>
      <p:sp>
        <p:nvSpPr>
          <p:cNvPr id="17412" name="正方形/長方形 9"/>
          <p:cNvSpPr>
            <a:spLocks noChangeArrowheads="1"/>
          </p:cNvSpPr>
          <p:nvPr/>
        </p:nvSpPr>
        <p:spPr bwMode="auto">
          <a:xfrm>
            <a:off x="7315200" y="99695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</a:rPr>
              <a:t>i+1</a:t>
            </a:r>
            <a:r>
              <a:rPr lang="en-US" altLang="ja-JP" sz="2000">
                <a:solidFill>
                  <a:srgbClr val="0000FF"/>
                </a:solidFill>
              </a:rPr>
              <a:t>/I</a:t>
            </a:r>
            <a:r>
              <a:rPr lang="en-US" altLang="ja-JP" sz="2000" baseline="-25000">
                <a:solidFill>
                  <a:srgbClr val="0000FF"/>
                </a:solidFill>
              </a:rPr>
              <a:t>i</a:t>
            </a:r>
            <a:r>
              <a:rPr lang="ja-JP" altLang="en-US" sz="2000" baseline="-25000">
                <a:solidFill>
                  <a:srgbClr val="0000FF"/>
                </a:solidFill>
              </a:rPr>
              <a:t>　</a:t>
            </a:r>
            <a:r>
              <a:rPr lang="en-US" altLang="ja-JP" sz="2000">
                <a:solidFill>
                  <a:srgbClr val="0000FF"/>
                </a:solidFill>
              </a:rPr>
              <a:t>= 2.5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11" name="Line 3">
            <a:extLst/>
          </p:cNvPr>
          <p:cNvSpPr>
            <a:spLocks noChangeShapeType="1"/>
          </p:cNvSpPr>
          <p:nvPr/>
        </p:nvSpPr>
        <p:spPr bwMode="auto">
          <a:xfrm>
            <a:off x="112713" y="69850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" name="角丸四角形 12">
            <a:extLst/>
          </p:cNvPr>
          <p:cNvSpPr/>
          <p:nvPr/>
        </p:nvSpPr>
        <p:spPr>
          <a:xfrm>
            <a:off x="6877050" y="947738"/>
            <a:ext cx="2160588" cy="470693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415" name="スライド番号プレースホルダ 1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BCA00-AC83-4717-A28F-0D93EB786796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7416" name="正方形/長方形 15"/>
          <p:cNvSpPr>
            <a:spLocks noChangeArrowheads="1"/>
          </p:cNvSpPr>
          <p:nvPr/>
        </p:nvSpPr>
        <p:spPr bwMode="auto">
          <a:xfrm>
            <a:off x="1054100" y="1017588"/>
            <a:ext cx="469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 the [importance] section in “imp.inp”, and execute PHITS</a:t>
            </a:r>
            <a:endParaRPr lang="ja-JP" alt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7" name="タイトル 1"/>
          <p:cNvSpPr>
            <a:spLocks noGrp="1"/>
          </p:cNvSpPr>
          <p:nvPr>
            <p:ph type="title"/>
          </p:nvPr>
        </p:nvSpPr>
        <p:spPr>
          <a:xfrm>
            <a:off x="323850" y="-7938"/>
            <a:ext cx="8820150" cy="706438"/>
          </a:xfrm>
        </p:spPr>
        <p:txBody>
          <a:bodyPr/>
          <a:lstStyle/>
          <a:p>
            <a:pPr eaLnBrk="1" hangingPunct="1"/>
            <a:r>
              <a:rPr lang="en-US" altLang="ja-JP" sz="3200"/>
              <a:t>Example of calculation using [importance]</a:t>
            </a:r>
            <a:endParaRPr lang="ja-JP" altLang="en-US" sz="3200"/>
          </a:p>
        </p:txBody>
      </p:sp>
      <p:pic>
        <p:nvPicPr>
          <p:cNvPr id="1741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2260" r="35767" b="19978"/>
          <a:stretch>
            <a:fillRect/>
          </a:stretch>
        </p:blipFill>
        <p:spPr bwMode="auto">
          <a:xfrm>
            <a:off x="1450975" y="2743200"/>
            <a:ext cx="51371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テキスト ボックス 4"/>
          <p:cNvSpPr txBox="1">
            <a:spLocks noChangeArrowheads="1"/>
          </p:cNvSpPr>
          <p:nvPr/>
        </p:nvSpPr>
        <p:spPr bwMode="auto">
          <a:xfrm>
            <a:off x="0" y="3470275"/>
            <a:ext cx="212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14 MeV neutron</a:t>
            </a:r>
          </a:p>
        </p:txBody>
      </p:sp>
      <p:sp>
        <p:nvSpPr>
          <p:cNvPr id="18" name="右矢印 17">
            <a:extLst/>
          </p:cNvPr>
          <p:cNvSpPr/>
          <p:nvPr/>
        </p:nvSpPr>
        <p:spPr>
          <a:xfrm>
            <a:off x="819150" y="4138613"/>
            <a:ext cx="431800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421" name="テキスト ボックス 3"/>
          <p:cNvSpPr txBox="1">
            <a:spLocks noChangeArrowheads="1"/>
          </p:cNvSpPr>
          <p:nvPr/>
        </p:nvSpPr>
        <p:spPr bwMode="auto">
          <a:xfrm>
            <a:off x="0" y="1627188"/>
            <a:ext cx="6030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Concrete: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50cm radius x 180 cm thick cylinder, 15cm thick cell x 12</a:t>
            </a:r>
            <a:endParaRPr lang="ja-JP" altLang="en-US" sz="2000"/>
          </a:p>
        </p:txBody>
      </p:sp>
      <p:sp>
        <p:nvSpPr>
          <p:cNvPr id="17422" name="テキスト ボックス 3"/>
          <p:cNvSpPr txBox="1">
            <a:spLocks noChangeArrowheads="1"/>
          </p:cNvSpPr>
          <p:nvPr/>
        </p:nvSpPr>
        <p:spPr bwMode="auto">
          <a:xfrm>
            <a:off x="-9525" y="2308225"/>
            <a:ext cx="652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14MeV neutrons with 1cm radius incidence along with z axis</a:t>
            </a:r>
            <a:endParaRPr lang="ja-JP" altLang="en-US" sz="2000"/>
          </a:p>
        </p:txBody>
      </p:sp>
      <p:sp>
        <p:nvSpPr>
          <p:cNvPr id="17423" name="正方形/長方形 6"/>
          <p:cNvSpPr>
            <a:spLocks noChangeArrowheads="1"/>
          </p:cNvSpPr>
          <p:nvPr/>
        </p:nvSpPr>
        <p:spPr bwMode="auto">
          <a:xfrm>
            <a:off x="90488" y="2633663"/>
            <a:ext cx="532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total history = 1,500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正方形/長方形 6"/>
          <p:cNvSpPr>
            <a:spLocks noChangeArrowheads="1"/>
          </p:cNvSpPr>
          <p:nvPr/>
        </p:nvSpPr>
        <p:spPr bwMode="auto">
          <a:xfrm>
            <a:off x="2627313" y="908050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total history = 8,000</a:t>
            </a:r>
          </a:p>
        </p:txBody>
      </p:sp>
      <p:sp>
        <p:nvSpPr>
          <p:cNvPr id="19459" name="正方形/長方形 9"/>
          <p:cNvSpPr>
            <a:spLocks noChangeArrowheads="1"/>
          </p:cNvSpPr>
          <p:nvPr/>
        </p:nvSpPr>
        <p:spPr bwMode="auto">
          <a:xfrm>
            <a:off x="250825" y="908050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3.30GHz, single</a:t>
            </a:r>
            <a:endParaRPr lang="ja-JP" altLang="en-US" sz="1800"/>
          </a:p>
        </p:txBody>
      </p:sp>
      <p:sp>
        <p:nvSpPr>
          <p:cNvPr id="19460" name="テキスト ボックス 10"/>
          <p:cNvSpPr txBox="1">
            <a:spLocks noChangeArrowheads="1"/>
          </p:cNvSpPr>
          <p:nvPr/>
        </p:nvSpPr>
        <p:spPr bwMode="auto">
          <a:xfrm>
            <a:off x="317500" y="1117600"/>
            <a:ext cx="172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[importance] </a:t>
            </a:r>
            <a:r>
              <a:rPr lang="en-US" altLang="ja-JP" sz="1800">
                <a:solidFill>
                  <a:srgbClr val="FF0000"/>
                </a:solidFill>
              </a:rPr>
              <a:t>off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7" name="Line 3">
            <a:extLst/>
          </p:cNvPr>
          <p:cNvSpPr>
            <a:spLocks noChangeShapeType="1"/>
          </p:cNvSpPr>
          <p:nvPr/>
        </p:nvSpPr>
        <p:spPr bwMode="auto">
          <a:xfrm>
            <a:off x="179388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9462" name="スライド番号プレースホルダ 18"/>
          <p:cNvSpPr>
            <a:spLocks noGrp="1"/>
          </p:cNvSpPr>
          <p:nvPr>
            <p:ph type="sldNum" sz="quarter" idx="12"/>
          </p:nvPr>
        </p:nvSpPr>
        <p:spPr bwMode="auto">
          <a:xfrm>
            <a:off x="7046913" y="65246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2FB15-A66E-4956-8627-E979DA33402E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9463" name="テキスト ボックス 17"/>
          <p:cNvSpPr txBox="1">
            <a:spLocks noChangeArrowheads="1"/>
          </p:cNvSpPr>
          <p:nvPr/>
        </p:nvSpPr>
        <p:spPr bwMode="auto">
          <a:xfrm>
            <a:off x="68263" y="6432550"/>
            <a:ext cx="491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More neutrons penetrate to deeper locations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19464" name="正方形/長方形 14"/>
          <p:cNvSpPr>
            <a:spLocks noChangeArrowheads="1"/>
          </p:cNvSpPr>
          <p:nvPr/>
        </p:nvSpPr>
        <p:spPr bwMode="auto">
          <a:xfrm>
            <a:off x="2765425" y="1189038"/>
            <a:ext cx="248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total cpu time = </a:t>
            </a:r>
            <a:r>
              <a:rPr lang="en-US" altLang="ja-JP" sz="1800">
                <a:solidFill>
                  <a:srgbClr val="0000FF"/>
                </a:solidFill>
              </a:rPr>
              <a:t>6.39 </a:t>
            </a:r>
            <a:r>
              <a:rPr lang="en-US" altLang="ja-JP" sz="1800"/>
              <a:t>sec</a:t>
            </a:r>
            <a:endParaRPr lang="ja-JP" altLang="en-US" sz="1800"/>
          </a:p>
        </p:txBody>
      </p:sp>
      <p:sp>
        <p:nvSpPr>
          <p:cNvPr id="19465" name="タイトル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706438"/>
          </a:xfrm>
        </p:spPr>
        <p:txBody>
          <a:bodyPr/>
          <a:lstStyle/>
          <a:p>
            <a:pPr eaLnBrk="1" hangingPunct="1"/>
            <a:r>
              <a:rPr lang="en-US" altLang="ja-JP" sz="3200"/>
              <a:t>Example of calculation using [importance]</a:t>
            </a:r>
            <a:endParaRPr lang="ja-JP" altLang="en-US" sz="3200"/>
          </a:p>
        </p:txBody>
      </p:sp>
      <p:sp>
        <p:nvSpPr>
          <p:cNvPr id="2" name="正方形/長方形 1">
            <a:extLst/>
          </p:cNvPr>
          <p:cNvSpPr/>
          <p:nvPr/>
        </p:nvSpPr>
        <p:spPr>
          <a:xfrm>
            <a:off x="6421438" y="6242050"/>
            <a:ext cx="935037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67" name="正方形/長方形 15"/>
          <p:cNvSpPr>
            <a:spLocks noChangeArrowheads="1"/>
          </p:cNvSpPr>
          <p:nvPr/>
        </p:nvSpPr>
        <p:spPr bwMode="auto">
          <a:xfrm>
            <a:off x="5024438" y="6173788"/>
            <a:ext cx="3795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FF"/>
                </a:solidFill>
              </a:rPr>
              <a:t>・</a:t>
            </a:r>
            <a:r>
              <a:rPr lang="en-US" altLang="ja-JP" sz="2000">
                <a:solidFill>
                  <a:srgbClr val="0000FF"/>
                </a:solidFill>
              </a:rPr>
              <a:t>Check statistical uncertainty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Red:1.0, Yellow: ~0.1, Green: ~0.01 </a:t>
            </a:r>
            <a:endParaRPr lang="ja-JP" altLang="en-US" sz="2000">
              <a:solidFill>
                <a:srgbClr val="0000FF"/>
              </a:solidFill>
            </a:endParaRPr>
          </a:p>
        </p:txBody>
      </p:sp>
      <p:pic>
        <p:nvPicPr>
          <p:cNvPr id="19468" name="図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33987" r="28194" b="19119"/>
          <a:stretch>
            <a:fillRect/>
          </a:stretch>
        </p:blipFill>
        <p:spPr bwMode="auto">
          <a:xfrm>
            <a:off x="4953000" y="1711325"/>
            <a:ext cx="37338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図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35133" r="28194" b="19119"/>
          <a:stretch>
            <a:fillRect/>
          </a:stretch>
        </p:blipFill>
        <p:spPr bwMode="auto">
          <a:xfrm>
            <a:off x="419100" y="1733550"/>
            <a:ext cx="40417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テキスト ボックス 11"/>
          <p:cNvSpPr txBox="1">
            <a:spLocks noChangeArrowheads="1"/>
          </p:cNvSpPr>
          <p:nvPr/>
        </p:nvSpPr>
        <p:spPr bwMode="auto">
          <a:xfrm>
            <a:off x="271463" y="4022725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[importance]</a:t>
            </a:r>
            <a:endParaRPr lang="ja-JP" altLang="en-US" sz="1800"/>
          </a:p>
        </p:txBody>
      </p:sp>
      <p:sp>
        <p:nvSpPr>
          <p:cNvPr id="31" name="下矢印 30"/>
          <p:cNvSpPr/>
          <p:nvPr/>
        </p:nvSpPr>
        <p:spPr>
          <a:xfrm>
            <a:off x="3514725" y="3665538"/>
            <a:ext cx="1512888" cy="401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72" name="正方形/長方形 17"/>
          <p:cNvSpPr>
            <a:spLocks noChangeArrowheads="1"/>
          </p:cNvSpPr>
          <p:nvPr/>
        </p:nvSpPr>
        <p:spPr bwMode="auto">
          <a:xfrm>
            <a:off x="2765425" y="4038600"/>
            <a:ext cx="259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total cpu time = </a:t>
            </a:r>
            <a:r>
              <a:rPr lang="en-US" altLang="ja-JP" sz="1800">
                <a:solidFill>
                  <a:srgbClr val="0000FF"/>
                </a:solidFill>
              </a:rPr>
              <a:t>48.39</a:t>
            </a:r>
            <a:r>
              <a:rPr lang="en-US" altLang="ja-JP" sz="1800"/>
              <a:t> sec</a:t>
            </a:r>
            <a:endParaRPr lang="ja-JP" altLang="en-US" sz="1800"/>
          </a:p>
        </p:txBody>
      </p:sp>
      <p:sp>
        <p:nvSpPr>
          <p:cNvPr id="19473" name="テキスト ボックス 27"/>
          <p:cNvSpPr txBox="1">
            <a:spLocks noChangeArrowheads="1"/>
          </p:cNvSpPr>
          <p:nvPr/>
        </p:nvSpPr>
        <p:spPr bwMode="auto">
          <a:xfrm>
            <a:off x="1390650" y="3698875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imp-dose-xz.eps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9474" name="テキスト ボックス 28"/>
          <p:cNvSpPr txBox="1">
            <a:spLocks noChangeArrowheads="1"/>
          </p:cNvSpPr>
          <p:nvPr/>
        </p:nvSpPr>
        <p:spPr bwMode="auto">
          <a:xfrm>
            <a:off x="5881688" y="363220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imp-dose-xz_err.eps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9475" name="テキスト ボックス 10"/>
          <p:cNvSpPr txBox="1">
            <a:spLocks noChangeArrowheads="1"/>
          </p:cNvSpPr>
          <p:nvPr/>
        </p:nvSpPr>
        <p:spPr bwMode="auto">
          <a:xfrm>
            <a:off x="8686800" y="4395788"/>
            <a:ext cx="26352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1</a:t>
            </a:r>
            <a:endParaRPr lang="ja-JP" altLang="en-US" sz="1200"/>
          </a:p>
        </p:txBody>
      </p:sp>
      <p:pic>
        <p:nvPicPr>
          <p:cNvPr id="19476" name="図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35132" r="28194" b="20264"/>
          <a:stretch>
            <a:fillRect/>
          </a:stretch>
        </p:blipFill>
        <p:spPr bwMode="auto">
          <a:xfrm>
            <a:off x="315913" y="4430713"/>
            <a:ext cx="413067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図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33987" r="28194" b="19119"/>
          <a:stretch>
            <a:fillRect/>
          </a:stretch>
        </p:blipFill>
        <p:spPr bwMode="auto">
          <a:xfrm>
            <a:off x="4973638" y="4400550"/>
            <a:ext cx="39147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テキスト ボックス 10"/>
          <p:cNvSpPr txBox="1">
            <a:spLocks noChangeArrowheads="1"/>
          </p:cNvSpPr>
          <p:nvPr/>
        </p:nvSpPr>
        <p:spPr bwMode="auto">
          <a:xfrm>
            <a:off x="2038350" y="1389063"/>
            <a:ext cx="76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Dose </a:t>
            </a:r>
            <a:endParaRPr lang="ja-JP" altLang="en-US" sz="2000"/>
          </a:p>
        </p:txBody>
      </p:sp>
      <p:sp>
        <p:nvSpPr>
          <p:cNvPr id="19479" name="テキスト ボックス 10"/>
          <p:cNvSpPr txBox="1">
            <a:spLocks noChangeArrowheads="1"/>
          </p:cNvSpPr>
          <p:nvPr/>
        </p:nvSpPr>
        <p:spPr bwMode="auto">
          <a:xfrm>
            <a:off x="5932488" y="1384300"/>
            <a:ext cx="2163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Relative error</a:t>
            </a:r>
            <a:endParaRPr lang="ja-JP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>
            <a:extLst/>
          </p:cNvPr>
          <p:cNvSpPr>
            <a:spLocks noChangeShapeType="1"/>
          </p:cNvSpPr>
          <p:nvPr/>
        </p:nvSpPr>
        <p:spPr bwMode="auto">
          <a:xfrm>
            <a:off x="179388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0483" name="スライド番号プレースホルダ 30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67D8EE-DCFB-43F3-99DB-2A73A2B6D48D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0484" name="タイトル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706438"/>
          </a:xfrm>
        </p:spPr>
        <p:txBody>
          <a:bodyPr/>
          <a:lstStyle/>
          <a:p>
            <a:pPr eaLnBrk="1" hangingPunct="1"/>
            <a:r>
              <a:rPr lang="en-US" altLang="ja-JP" sz="3200"/>
              <a:t>Example of calculation using [importance]</a:t>
            </a:r>
            <a:endParaRPr lang="ja-JP" altLang="en-US" sz="3200"/>
          </a:p>
        </p:txBody>
      </p:sp>
      <p:sp>
        <p:nvSpPr>
          <p:cNvPr id="20485" name="テキスト ボックス 7"/>
          <p:cNvSpPr txBox="1">
            <a:spLocks noChangeArrowheads="1"/>
          </p:cNvSpPr>
          <p:nvPr/>
        </p:nvSpPr>
        <p:spPr bwMode="auto">
          <a:xfrm>
            <a:off x="2628900" y="6275388"/>
            <a:ext cx="386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Dose rate in each cell (15 cm thickness)</a:t>
            </a:r>
            <a:endParaRPr lang="ja-JP" altLang="en-US" sz="1800"/>
          </a:p>
        </p:txBody>
      </p:sp>
      <p:sp>
        <p:nvSpPr>
          <p:cNvPr id="20486" name="テキスト ボックス 9"/>
          <p:cNvSpPr txBox="1">
            <a:spLocks noChangeArrowheads="1"/>
          </p:cNvSpPr>
          <p:nvPr/>
        </p:nvSpPr>
        <p:spPr bwMode="auto">
          <a:xfrm>
            <a:off x="2995613" y="5810250"/>
            <a:ext cx="313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Original data</a:t>
            </a:r>
            <a:r>
              <a:rPr lang="ja-JP" altLang="en-US" sz="1800"/>
              <a:t>：</a:t>
            </a:r>
            <a:r>
              <a:rPr lang="en-US" altLang="ja-JP" sz="1800"/>
              <a:t>imp-dose-reg.out</a:t>
            </a:r>
            <a:endParaRPr lang="ja-JP" altLang="en-US" sz="1800"/>
          </a:p>
        </p:txBody>
      </p:sp>
      <p:sp>
        <p:nvSpPr>
          <p:cNvPr id="20487" name="スライド番号プレースホルダ 30"/>
          <p:cNvSpPr txBox="1">
            <a:spLocks/>
          </p:cNvSpPr>
          <p:nvPr/>
        </p:nvSpPr>
        <p:spPr bwMode="auto">
          <a:xfrm>
            <a:off x="2209800" y="1706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D7A02D4-7D40-4060-B793-95B973AABE3D}" type="slidenum">
              <a:rPr lang="ja-JP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20488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20265" r="32231" b="7683"/>
          <a:stretch>
            <a:fillRect/>
          </a:stretch>
        </p:blipFill>
        <p:spPr bwMode="auto">
          <a:xfrm>
            <a:off x="1619250" y="977900"/>
            <a:ext cx="51133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テキスト ボックス 9"/>
          <p:cNvSpPr txBox="1">
            <a:spLocks noChangeArrowheads="1"/>
          </p:cNvSpPr>
          <p:nvPr/>
        </p:nvSpPr>
        <p:spPr bwMode="auto">
          <a:xfrm>
            <a:off x="4786313" y="2420938"/>
            <a:ext cx="177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With importance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0490" name="テキスト ボックス 10"/>
          <p:cNvSpPr txBox="1">
            <a:spLocks noChangeArrowheads="1"/>
          </p:cNvSpPr>
          <p:nvPr/>
        </p:nvSpPr>
        <p:spPr bwMode="auto">
          <a:xfrm>
            <a:off x="3513138" y="4048125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Without importance</a:t>
            </a:r>
            <a:endParaRPr lang="ja-JP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07950" y="-100013"/>
            <a:ext cx="8928100" cy="941388"/>
          </a:xfrm>
        </p:spPr>
        <p:txBody>
          <a:bodyPr/>
          <a:lstStyle/>
          <a:p>
            <a:pPr eaLnBrk="1" hangingPunct="1"/>
            <a:r>
              <a:rPr lang="en-US" altLang="ja-JP" sz="4000"/>
              <a:t>Important Notice of Setting [importance]</a:t>
            </a:r>
            <a:endParaRPr lang="ja-JP" altLang="en-US" sz="4000"/>
          </a:p>
        </p:txBody>
      </p:sp>
      <p:sp>
        <p:nvSpPr>
          <p:cNvPr id="3" name="Line 3">
            <a:extLst/>
          </p:cNvPr>
          <p:cNvSpPr>
            <a:spLocks noChangeShapeType="1"/>
          </p:cNvSpPr>
          <p:nvPr/>
        </p:nvSpPr>
        <p:spPr bwMode="auto">
          <a:xfrm>
            <a:off x="179388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" name="正方形/長方形 3">
            <a:extLst/>
          </p:cNvPr>
          <p:cNvSpPr/>
          <p:nvPr/>
        </p:nvSpPr>
        <p:spPr>
          <a:xfrm>
            <a:off x="628650" y="1638300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/>
          </p:cNvPr>
          <p:cNvSpPr/>
          <p:nvPr/>
        </p:nvSpPr>
        <p:spPr>
          <a:xfrm>
            <a:off x="1997075" y="1638300"/>
            <a:ext cx="1366838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/>
          </p:cNvPr>
          <p:cNvSpPr/>
          <p:nvPr/>
        </p:nvSpPr>
        <p:spPr>
          <a:xfrm>
            <a:off x="3363913" y="1638300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/>
          </p:cNvPr>
          <p:cNvSpPr/>
          <p:nvPr/>
        </p:nvSpPr>
        <p:spPr>
          <a:xfrm>
            <a:off x="4732338" y="1638300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/>
          </p:cNvPr>
          <p:cNvSpPr/>
          <p:nvPr/>
        </p:nvSpPr>
        <p:spPr>
          <a:xfrm>
            <a:off x="6100763" y="1638300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/>
          </p:cNvPr>
          <p:cNvSpPr/>
          <p:nvPr/>
        </p:nvSpPr>
        <p:spPr>
          <a:xfrm>
            <a:off x="7469188" y="1638300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38" name="正方形/長方形 9"/>
          <p:cNvSpPr>
            <a:spLocks noChangeArrowheads="1"/>
          </p:cNvSpPr>
          <p:nvPr/>
        </p:nvSpPr>
        <p:spPr bwMode="auto">
          <a:xfrm>
            <a:off x="1060450" y="2141538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1</a:t>
            </a:r>
            <a:endParaRPr lang="ja-JP" altLang="en-US" sz="4000"/>
          </a:p>
        </p:txBody>
      </p:sp>
      <p:sp>
        <p:nvSpPr>
          <p:cNvPr id="22539" name="正方形/長方形 10"/>
          <p:cNvSpPr>
            <a:spLocks noChangeArrowheads="1"/>
          </p:cNvSpPr>
          <p:nvPr/>
        </p:nvSpPr>
        <p:spPr bwMode="auto">
          <a:xfrm>
            <a:off x="2360613" y="2162175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2</a:t>
            </a:r>
            <a:endParaRPr lang="ja-JP" altLang="en-US" sz="4000"/>
          </a:p>
        </p:txBody>
      </p:sp>
      <p:sp>
        <p:nvSpPr>
          <p:cNvPr id="22540" name="正方形/長方形 11"/>
          <p:cNvSpPr>
            <a:spLocks noChangeArrowheads="1"/>
          </p:cNvSpPr>
          <p:nvPr/>
        </p:nvSpPr>
        <p:spPr bwMode="auto">
          <a:xfrm>
            <a:off x="3797300" y="2149475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4</a:t>
            </a:r>
            <a:endParaRPr lang="ja-JP" altLang="en-US" sz="4000"/>
          </a:p>
        </p:txBody>
      </p:sp>
      <p:sp>
        <p:nvSpPr>
          <p:cNvPr id="22541" name="正方形/長方形 12"/>
          <p:cNvSpPr>
            <a:spLocks noChangeArrowheads="1"/>
          </p:cNvSpPr>
          <p:nvPr/>
        </p:nvSpPr>
        <p:spPr bwMode="auto">
          <a:xfrm>
            <a:off x="5092700" y="2141538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8</a:t>
            </a:r>
            <a:endParaRPr lang="ja-JP" altLang="en-US" sz="4000"/>
          </a:p>
        </p:txBody>
      </p:sp>
      <p:sp>
        <p:nvSpPr>
          <p:cNvPr id="22542" name="正方形/長方形 13"/>
          <p:cNvSpPr>
            <a:spLocks noChangeArrowheads="1"/>
          </p:cNvSpPr>
          <p:nvPr/>
        </p:nvSpPr>
        <p:spPr bwMode="auto">
          <a:xfrm>
            <a:off x="6389688" y="2112963"/>
            <a:ext cx="79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16</a:t>
            </a:r>
            <a:endParaRPr lang="ja-JP" altLang="en-US" sz="4000"/>
          </a:p>
        </p:txBody>
      </p:sp>
      <p:sp>
        <p:nvSpPr>
          <p:cNvPr id="22543" name="正方形/長方形 14"/>
          <p:cNvSpPr>
            <a:spLocks noChangeArrowheads="1"/>
          </p:cNvSpPr>
          <p:nvPr/>
        </p:nvSpPr>
        <p:spPr bwMode="auto">
          <a:xfrm>
            <a:off x="7758113" y="2112963"/>
            <a:ext cx="79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32</a:t>
            </a:r>
            <a:endParaRPr lang="ja-JP" altLang="en-US" sz="4000"/>
          </a:p>
        </p:txBody>
      </p:sp>
      <p:sp>
        <p:nvSpPr>
          <p:cNvPr id="17" name="正方形/長方形 16">
            <a:extLst/>
          </p:cNvPr>
          <p:cNvSpPr/>
          <p:nvPr/>
        </p:nvSpPr>
        <p:spPr>
          <a:xfrm>
            <a:off x="611188" y="40862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正方形/長方形 17">
            <a:extLst/>
          </p:cNvPr>
          <p:cNvSpPr/>
          <p:nvPr/>
        </p:nvSpPr>
        <p:spPr>
          <a:xfrm>
            <a:off x="1979613" y="40862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>
            <a:extLst/>
          </p:cNvPr>
          <p:cNvSpPr/>
          <p:nvPr/>
        </p:nvSpPr>
        <p:spPr>
          <a:xfrm>
            <a:off x="3348038" y="40862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>
            <a:extLst/>
          </p:cNvPr>
          <p:cNvSpPr/>
          <p:nvPr/>
        </p:nvSpPr>
        <p:spPr>
          <a:xfrm>
            <a:off x="4716463" y="40862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>
            <a:extLst/>
          </p:cNvPr>
          <p:cNvSpPr/>
          <p:nvPr/>
        </p:nvSpPr>
        <p:spPr>
          <a:xfrm>
            <a:off x="6084888" y="4086225"/>
            <a:ext cx="1366837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正方形/長方形 21">
            <a:extLst/>
          </p:cNvPr>
          <p:cNvSpPr/>
          <p:nvPr/>
        </p:nvSpPr>
        <p:spPr>
          <a:xfrm>
            <a:off x="7451725" y="40862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50" name="正方形/長方形 22"/>
          <p:cNvSpPr>
            <a:spLocks noChangeArrowheads="1"/>
          </p:cNvSpPr>
          <p:nvPr/>
        </p:nvSpPr>
        <p:spPr bwMode="auto">
          <a:xfrm>
            <a:off x="1023938" y="4541838"/>
            <a:ext cx="504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1</a:t>
            </a:r>
            <a:endParaRPr lang="ja-JP" altLang="en-US" sz="4400"/>
          </a:p>
        </p:txBody>
      </p:sp>
      <p:sp>
        <p:nvSpPr>
          <p:cNvPr id="22551" name="正方形/長方形 23"/>
          <p:cNvSpPr>
            <a:spLocks noChangeArrowheads="1"/>
          </p:cNvSpPr>
          <p:nvPr/>
        </p:nvSpPr>
        <p:spPr bwMode="auto">
          <a:xfrm>
            <a:off x="2360613" y="4541838"/>
            <a:ext cx="503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1</a:t>
            </a:r>
            <a:endParaRPr lang="ja-JP" altLang="en-US" sz="4400"/>
          </a:p>
        </p:txBody>
      </p:sp>
      <p:sp>
        <p:nvSpPr>
          <p:cNvPr id="22552" name="正方形/長方形 24"/>
          <p:cNvSpPr>
            <a:spLocks noChangeArrowheads="1"/>
          </p:cNvSpPr>
          <p:nvPr/>
        </p:nvSpPr>
        <p:spPr bwMode="auto">
          <a:xfrm>
            <a:off x="3779838" y="454977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8</a:t>
            </a:r>
            <a:endParaRPr lang="ja-JP" altLang="en-US" sz="4400"/>
          </a:p>
        </p:txBody>
      </p:sp>
      <p:sp>
        <p:nvSpPr>
          <p:cNvPr id="22553" name="正方形/長方形 25"/>
          <p:cNvSpPr>
            <a:spLocks noChangeArrowheads="1"/>
          </p:cNvSpPr>
          <p:nvPr/>
        </p:nvSpPr>
        <p:spPr bwMode="auto">
          <a:xfrm>
            <a:off x="5094288" y="4549775"/>
            <a:ext cx="5032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8</a:t>
            </a:r>
            <a:endParaRPr lang="ja-JP" altLang="en-US" sz="4400"/>
          </a:p>
        </p:txBody>
      </p:sp>
      <p:sp>
        <p:nvSpPr>
          <p:cNvPr id="22554" name="正方形/長方形 26"/>
          <p:cNvSpPr>
            <a:spLocks noChangeArrowheads="1"/>
          </p:cNvSpPr>
          <p:nvPr/>
        </p:nvSpPr>
        <p:spPr bwMode="auto">
          <a:xfrm>
            <a:off x="6462713" y="4545013"/>
            <a:ext cx="792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8</a:t>
            </a:r>
            <a:endParaRPr lang="ja-JP" altLang="en-US" sz="4400"/>
          </a:p>
        </p:txBody>
      </p:sp>
      <p:sp>
        <p:nvSpPr>
          <p:cNvPr id="22555" name="正方形/長方形 27"/>
          <p:cNvSpPr>
            <a:spLocks noChangeArrowheads="1"/>
          </p:cNvSpPr>
          <p:nvPr/>
        </p:nvSpPr>
        <p:spPr bwMode="auto">
          <a:xfrm>
            <a:off x="7753350" y="4549775"/>
            <a:ext cx="792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32</a:t>
            </a:r>
            <a:endParaRPr lang="ja-JP" altLang="en-US" sz="4400"/>
          </a:p>
        </p:txBody>
      </p:sp>
      <p:sp>
        <p:nvSpPr>
          <p:cNvPr id="22556" name="テキスト ボックス 28"/>
          <p:cNvSpPr txBox="1">
            <a:spLocks noChangeArrowheads="1"/>
          </p:cNvSpPr>
          <p:nvPr/>
        </p:nvSpPr>
        <p:spPr bwMode="auto">
          <a:xfrm>
            <a:off x="1908175" y="1196975"/>
            <a:ext cx="198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Good example</a:t>
            </a:r>
            <a:endParaRPr lang="ja-JP" altLang="en-US" sz="2400"/>
          </a:p>
        </p:txBody>
      </p:sp>
      <p:sp>
        <p:nvSpPr>
          <p:cNvPr id="22557" name="テキスト ボックス 29"/>
          <p:cNvSpPr txBox="1">
            <a:spLocks noChangeArrowheads="1"/>
          </p:cNvSpPr>
          <p:nvPr/>
        </p:nvSpPr>
        <p:spPr bwMode="auto">
          <a:xfrm>
            <a:off x="1763713" y="3502025"/>
            <a:ext cx="178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Bad example</a:t>
            </a:r>
            <a:endParaRPr lang="ja-JP" altLang="en-US" sz="2400"/>
          </a:p>
        </p:txBody>
      </p:sp>
      <p:sp>
        <p:nvSpPr>
          <p:cNvPr id="22558" name="テキスト ボックス 30"/>
          <p:cNvSpPr txBox="1">
            <a:spLocks noChangeArrowheads="1"/>
          </p:cNvSpPr>
          <p:nvPr/>
        </p:nvSpPr>
        <p:spPr bwMode="auto">
          <a:xfrm>
            <a:off x="723900" y="5676900"/>
            <a:ext cx="7412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It is better to set 2~3 for max importance ratio between neighboring cells.</a:t>
            </a: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32" name="右矢印 31">
            <a:extLst/>
          </p:cNvPr>
          <p:cNvSpPr/>
          <p:nvPr/>
        </p:nvSpPr>
        <p:spPr>
          <a:xfrm>
            <a:off x="107950" y="1989138"/>
            <a:ext cx="431800" cy="93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" name="右矢印 32">
            <a:extLst/>
          </p:cNvPr>
          <p:cNvSpPr/>
          <p:nvPr/>
        </p:nvSpPr>
        <p:spPr>
          <a:xfrm>
            <a:off x="107950" y="4076700"/>
            <a:ext cx="4318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61" name="テキスト ボックス 34"/>
          <p:cNvSpPr txBox="1">
            <a:spLocks noChangeArrowheads="1"/>
          </p:cNvSpPr>
          <p:nvPr/>
        </p:nvSpPr>
        <p:spPr bwMode="auto">
          <a:xfrm>
            <a:off x="0" y="1196975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source</a:t>
            </a:r>
            <a:endParaRPr lang="ja-JP" altLang="en-US" sz="2000"/>
          </a:p>
        </p:txBody>
      </p:sp>
      <p:sp>
        <p:nvSpPr>
          <p:cNvPr id="22562" name="テキスト ボックス 35"/>
          <p:cNvSpPr txBox="1">
            <a:spLocks noChangeArrowheads="1"/>
          </p:cNvSpPr>
          <p:nvPr/>
        </p:nvSpPr>
        <p:spPr bwMode="auto">
          <a:xfrm>
            <a:off x="179388" y="6149975"/>
            <a:ext cx="8583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Reference: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“A Sample Problem for Variance Reduction in MCNP” LA-10363-MS DE86 004380</a:t>
            </a:r>
            <a:endParaRPr lang="ja-JP" altLang="en-US" sz="2000"/>
          </a:p>
        </p:txBody>
      </p:sp>
      <p:sp>
        <p:nvSpPr>
          <p:cNvPr id="22563" name="スライド番号プレースホルダ 3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CBC047-6248-4240-A6B5-357752D5272E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2564" name="テキスト ボックス 30"/>
          <p:cNvSpPr txBox="1">
            <a:spLocks noChangeArrowheads="1"/>
          </p:cNvSpPr>
          <p:nvPr/>
        </p:nvSpPr>
        <p:spPr bwMode="auto">
          <a:xfrm>
            <a:off x="709613" y="858838"/>
            <a:ext cx="800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Large ratio among cells cause many particle splits.</a:t>
            </a:r>
            <a:endParaRPr lang="ja-JP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Bad Example for using [importance]</a:t>
            </a:r>
            <a:endParaRPr lang="ja-JP" altLang="en-US" dirty="0"/>
          </a:p>
        </p:txBody>
      </p:sp>
      <p:sp>
        <p:nvSpPr>
          <p:cNvPr id="23555" name="正方形/長方形 9"/>
          <p:cNvSpPr>
            <a:spLocks noChangeArrowheads="1"/>
          </p:cNvSpPr>
          <p:nvPr/>
        </p:nvSpPr>
        <p:spPr bwMode="auto">
          <a:xfrm>
            <a:off x="6373813" y="754063"/>
            <a:ext cx="27352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Bad 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Very large importance gap between cell 5 &amp; 6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1" name="Line 3">
            <a:extLst/>
          </p:cNvPr>
          <p:cNvSpPr>
            <a:spLocks noChangeShapeType="1"/>
          </p:cNvSpPr>
          <p:nvPr/>
        </p:nvSpPr>
        <p:spPr bwMode="auto">
          <a:xfrm>
            <a:off x="179388" y="6921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332" name="テキスト ボックス 15"/>
          <p:cNvSpPr txBox="1">
            <a:spLocks noChangeArrowheads="1"/>
          </p:cNvSpPr>
          <p:nvPr/>
        </p:nvSpPr>
        <p:spPr bwMode="auto">
          <a:xfrm>
            <a:off x="517525" y="6416675"/>
            <a:ext cx="816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Relative errors are too large in comparison to previous setting!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3558" name="正方形/長方形 5"/>
          <p:cNvSpPr>
            <a:spLocks noChangeArrowheads="1"/>
          </p:cNvSpPr>
          <p:nvPr/>
        </p:nvSpPr>
        <p:spPr bwMode="auto">
          <a:xfrm>
            <a:off x="6897688" y="1757363"/>
            <a:ext cx="15938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[importance]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part = neutron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reg imp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   2.5**</a:t>
            </a:r>
            <a:r>
              <a:rPr lang="fr-FR" altLang="ja-JP" sz="18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2   2.5**</a:t>
            </a:r>
            <a:r>
              <a:rPr lang="fr-FR" altLang="ja-JP" sz="18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3   2.5**</a:t>
            </a:r>
            <a:r>
              <a:rPr lang="fr-FR" altLang="ja-JP" sz="18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4   2.5**</a:t>
            </a:r>
            <a:r>
              <a:rPr lang="fr-FR" altLang="ja-JP" sz="18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5   2.5**</a:t>
            </a:r>
            <a:r>
              <a:rPr lang="fr-FR" altLang="ja-JP" sz="18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6   2.5**5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7   2.5**6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8   2.5**7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9   2.5**8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10   2.5**9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11   2.5**10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12   2.5**11</a:t>
            </a:r>
            <a:endParaRPr lang="ja-JP" altLang="en-US" sz="1800"/>
          </a:p>
        </p:txBody>
      </p:sp>
      <p:sp>
        <p:nvSpPr>
          <p:cNvPr id="24" name="角丸四角形 23">
            <a:extLst/>
          </p:cNvPr>
          <p:cNvSpPr/>
          <p:nvPr/>
        </p:nvSpPr>
        <p:spPr>
          <a:xfrm>
            <a:off x="6680200" y="1685925"/>
            <a:ext cx="2017713" cy="439102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560" name="テキスト ボックス 15"/>
          <p:cNvSpPr txBox="1">
            <a:spLocks noChangeArrowheads="1"/>
          </p:cNvSpPr>
          <p:nvPr/>
        </p:nvSpPr>
        <p:spPr bwMode="auto">
          <a:xfrm>
            <a:off x="192088" y="790575"/>
            <a:ext cx="399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Let’s try a bad example!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3561" name="スライド番号プレースホルダ 3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898989"/>
                </a:solidFill>
              </a:rPr>
              <a:t>16</a:t>
            </a:r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3562" name="テキスト ボックス 14"/>
          <p:cNvSpPr txBox="1">
            <a:spLocks noChangeArrowheads="1"/>
          </p:cNvSpPr>
          <p:nvPr/>
        </p:nvSpPr>
        <p:spPr bwMode="auto">
          <a:xfrm>
            <a:off x="3059113" y="3492500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imp-dose-xz.eps</a:t>
            </a:r>
            <a:endParaRPr lang="ja-JP" altLang="en-US" sz="1800"/>
          </a:p>
        </p:txBody>
      </p:sp>
      <p:sp>
        <p:nvSpPr>
          <p:cNvPr id="23563" name="テキスト ボックス 15"/>
          <p:cNvSpPr txBox="1">
            <a:spLocks noChangeArrowheads="1"/>
          </p:cNvSpPr>
          <p:nvPr/>
        </p:nvSpPr>
        <p:spPr bwMode="auto">
          <a:xfrm>
            <a:off x="3144838" y="6213475"/>
            <a:ext cx="207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imp-dose-xz_err.eps</a:t>
            </a:r>
            <a:endParaRPr lang="ja-JP" altLang="en-US" sz="1800"/>
          </a:p>
        </p:txBody>
      </p:sp>
      <p:pic>
        <p:nvPicPr>
          <p:cNvPr id="23564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35133" r="27385" b="19119"/>
          <a:stretch>
            <a:fillRect/>
          </a:stretch>
        </p:blipFill>
        <p:spPr bwMode="auto">
          <a:xfrm>
            <a:off x="2136775" y="1360488"/>
            <a:ext cx="4086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35133" r="28194" b="19119"/>
          <a:stretch>
            <a:fillRect/>
          </a:stretch>
        </p:blipFill>
        <p:spPr bwMode="auto">
          <a:xfrm>
            <a:off x="2016125" y="3848100"/>
            <a:ext cx="43783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Contents of Lecture</a:t>
            </a:r>
            <a:endParaRPr lang="ja-JP" altLang="en-US"/>
          </a:p>
        </p:txBody>
      </p:sp>
      <p:sp>
        <p:nvSpPr>
          <p:cNvPr id="24579" name="テキスト ボックス 3"/>
          <p:cNvSpPr txBox="1">
            <a:spLocks noChangeArrowheads="1"/>
          </p:cNvSpPr>
          <p:nvPr/>
        </p:nvSpPr>
        <p:spPr bwMode="auto">
          <a:xfrm>
            <a:off x="395288" y="2814638"/>
            <a:ext cx="5403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2400"/>
              <a:t>[importance]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r>
              <a:rPr lang="en-US" altLang="ja-JP" sz="2400"/>
              <a:t>Geometry splitting and Russian Roulette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endParaRPr lang="en-US" altLang="ja-JP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endParaRPr lang="en-US" altLang="ja-JP" sz="2400"/>
          </a:p>
        </p:txBody>
      </p:sp>
      <p:sp>
        <p:nvSpPr>
          <p:cNvPr id="5" name="Line 3">
            <a:extLst/>
          </p:cNvPr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4581" name="正方形/長方形 5"/>
          <p:cNvSpPr>
            <a:spLocks noChangeArrowheads="1"/>
          </p:cNvSpPr>
          <p:nvPr/>
        </p:nvSpPr>
        <p:spPr bwMode="auto">
          <a:xfrm>
            <a:off x="323850" y="2381250"/>
            <a:ext cx="530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２．</a:t>
            </a:r>
            <a:r>
              <a:rPr lang="en-US" altLang="ja-JP" sz="2400"/>
              <a:t>Neutron deep penetration calculation</a:t>
            </a:r>
            <a:endParaRPr lang="ja-JP" altLang="en-US" sz="2400"/>
          </a:p>
        </p:txBody>
      </p:sp>
      <p:sp>
        <p:nvSpPr>
          <p:cNvPr id="24582" name="正方形/長方形 6"/>
          <p:cNvSpPr>
            <a:spLocks noChangeArrowheads="1"/>
          </p:cNvSpPr>
          <p:nvPr/>
        </p:nvSpPr>
        <p:spPr bwMode="auto">
          <a:xfrm>
            <a:off x="323850" y="5407025"/>
            <a:ext cx="645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３．</a:t>
            </a:r>
            <a:r>
              <a:rPr lang="en-US" altLang="ja-JP" sz="2400">
                <a:solidFill>
                  <a:srgbClr val="FF0000"/>
                </a:solidFill>
              </a:rPr>
              <a:t>Calculation of particle</a:t>
            </a:r>
            <a:r>
              <a:rPr lang="ja-JP" altLang="en-US" sz="2400">
                <a:solidFill>
                  <a:srgbClr val="FF0000"/>
                </a:solidFill>
              </a:rPr>
              <a:t> </a:t>
            </a:r>
            <a:r>
              <a:rPr lang="en-US" altLang="ja-JP" sz="2400">
                <a:solidFill>
                  <a:srgbClr val="FF0000"/>
                </a:solidFill>
              </a:rPr>
              <a:t>production in thin target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4583" name="正方形/長方形 7"/>
          <p:cNvSpPr>
            <a:spLocks noChangeArrowheads="1"/>
          </p:cNvSpPr>
          <p:nvPr/>
        </p:nvSpPr>
        <p:spPr bwMode="auto">
          <a:xfrm>
            <a:off x="395288" y="58388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2400">
                <a:solidFill>
                  <a:srgbClr val="FF0000"/>
                </a:solidFill>
              </a:rPr>
              <a:t>[forced collision] </a:t>
            </a:r>
          </a:p>
        </p:txBody>
      </p:sp>
      <p:sp>
        <p:nvSpPr>
          <p:cNvPr id="24584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92A23-6ECE-486F-9374-27F4941305CE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4585" name="正方形/長方形 9"/>
          <p:cNvSpPr>
            <a:spLocks noChangeArrowheads="1"/>
          </p:cNvSpPr>
          <p:nvPr/>
        </p:nvSpPr>
        <p:spPr bwMode="auto">
          <a:xfrm>
            <a:off x="395288" y="1557338"/>
            <a:ext cx="215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１．</a:t>
            </a:r>
            <a:r>
              <a:rPr lang="en-US" altLang="ja-JP" sz="2400"/>
              <a:t>Introduction</a:t>
            </a:r>
            <a:endParaRPr lang="ja-JP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469900" y="157163"/>
            <a:ext cx="8229600" cy="571500"/>
          </a:xfrm>
        </p:spPr>
        <p:txBody>
          <a:bodyPr/>
          <a:lstStyle/>
          <a:p>
            <a:pPr eaLnBrk="1" hangingPunct="1"/>
            <a:r>
              <a:rPr lang="en-US" altLang="ja-JP"/>
              <a:t>What is forced collision?</a:t>
            </a:r>
            <a:endParaRPr lang="ja-JP" altLang="en-US"/>
          </a:p>
        </p:txBody>
      </p:sp>
      <p:sp>
        <p:nvSpPr>
          <p:cNvPr id="5" name="Line 3">
            <a:extLst/>
          </p:cNvPr>
          <p:cNvSpPr>
            <a:spLocks noChangeShapeType="1"/>
          </p:cNvSpPr>
          <p:nvPr/>
        </p:nvSpPr>
        <p:spPr bwMode="auto">
          <a:xfrm>
            <a:off x="203200" y="836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5604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500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298739-3E60-4D35-A21C-840BE5526B46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5605" name="正方形/長方形 9"/>
          <p:cNvSpPr>
            <a:spLocks noChangeArrowheads="1"/>
          </p:cNvSpPr>
          <p:nvPr/>
        </p:nvSpPr>
        <p:spPr bwMode="auto">
          <a:xfrm>
            <a:off x="469900" y="1022350"/>
            <a:ext cx="735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Radiation is forced to collide with a very thin target (film).</a:t>
            </a:r>
          </a:p>
        </p:txBody>
      </p:sp>
      <p:pic>
        <p:nvPicPr>
          <p:cNvPr id="2560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9119" r="31422" b="8827"/>
          <a:stretch>
            <a:fillRect/>
          </a:stretch>
        </p:blipFill>
        <p:spPr bwMode="auto">
          <a:xfrm>
            <a:off x="179388" y="1916113"/>
            <a:ext cx="3843337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正方形/長方形 2"/>
          <p:cNvSpPr>
            <a:spLocks noChangeArrowheads="1"/>
          </p:cNvSpPr>
          <p:nvPr/>
        </p:nvSpPr>
        <p:spPr bwMode="auto">
          <a:xfrm>
            <a:off x="1609725" y="238283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10μm</a:t>
            </a:r>
            <a:r>
              <a:rPr lang="ja-JP" altLang="en-US" sz="1800"/>
              <a:t> </a:t>
            </a:r>
            <a:r>
              <a:rPr lang="en-US" altLang="ja-JP" sz="1800"/>
              <a:t>thick Si</a:t>
            </a:r>
            <a:endParaRPr lang="ja-JP" altLang="en-US" sz="1800"/>
          </a:p>
        </p:txBody>
      </p:sp>
      <p:sp>
        <p:nvSpPr>
          <p:cNvPr id="25608" name="正方形/長方形 9"/>
          <p:cNvSpPr>
            <a:spLocks noChangeArrowheads="1"/>
          </p:cNvSpPr>
          <p:nvPr/>
        </p:nvSpPr>
        <p:spPr bwMode="auto">
          <a:xfrm>
            <a:off x="827088" y="3076575"/>
            <a:ext cx="1554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100MeV</a:t>
            </a:r>
            <a:r>
              <a:rPr lang="ja-JP" altLang="en-US" sz="1800">
                <a:solidFill>
                  <a:srgbClr val="FF0000"/>
                </a:solidFill>
              </a:rPr>
              <a:t> </a:t>
            </a:r>
            <a:r>
              <a:rPr lang="en-US" altLang="ja-JP" sz="1800">
                <a:solidFill>
                  <a:srgbClr val="FF0000"/>
                </a:solidFill>
              </a:rPr>
              <a:t>proton</a:t>
            </a:r>
            <a:endParaRPr lang="ja-JP" altLang="en-US" sz="180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/>
          </p:cNvPr>
          <p:cNvCxnSpPr/>
          <p:nvPr/>
        </p:nvCxnSpPr>
        <p:spPr>
          <a:xfrm>
            <a:off x="2266950" y="2767013"/>
            <a:ext cx="0" cy="619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19119" r="28194" b="8827"/>
          <a:stretch>
            <a:fillRect/>
          </a:stretch>
        </p:blipFill>
        <p:spPr bwMode="auto">
          <a:xfrm>
            <a:off x="4884738" y="1843088"/>
            <a:ext cx="38639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正方形/長方形 12"/>
          <p:cNvSpPr>
            <a:spLocks noChangeArrowheads="1"/>
          </p:cNvSpPr>
          <p:nvPr/>
        </p:nvSpPr>
        <p:spPr bwMode="auto">
          <a:xfrm>
            <a:off x="673100" y="5910263"/>
            <a:ext cx="771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Example of application</a:t>
            </a:r>
            <a:r>
              <a:rPr lang="ja-JP" altLang="en-US" sz="2400">
                <a:solidFill>
                  <a:srgbClr val="0000FF"/>
                </a:solidFill>
              </a:rPr>
              <a:t>：　</a:t>
            </a:r>
            <a:r>
              <a:rPr lang="en-US" altLang="ja-JP" sz="2400">
                <a:solidFill>
                  <a:srgbClr val="0000FF"/>
                </a:solidFill>
              </a:rPr>
              <a:t>Simulation of particle production measurements with a film</a:t>
            </a:r>
          </a:p>
        </p:txBody>
      </p:sp>
      <p:sp>
        <p:nvSpPr>
          <p:cNvPr id="25612" name="正方形/長方形 19"/>
          <p:cNvSpPr>
            <a:spLocks noChangeArrowheads="1"/>
          </p:cNvSpPr>
          <p:nvPr/>
        </p:nvSpPr>
        <p:spPr bwMode="auto">
          <a:xfrm>
            <a:off x="6092825" y="2397125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10μm</a:t>
            </a:r>
            <a:r>
              <a:rPr lang="ja-JP" altLang="en-US" sz="1800"/>
              <a:t> </a:t>
            </a:r>
            <a:r>
              <a:rPr lang="en-US" altLang="ja-JP" sz="1800"/>
              <a:t>thick Si</a:t>
            </a:r>
            <a:endParaRPr lang="ja-JP" altLang="en-US" sz="1800"/>
          </a:p>
        </p:txBody>
      </p:sp>
      <p:cxnSp>
        <p:nvCxnSpPr>
          <p:cNvPr id="21" name="直線矢印コネクタ 20">
            <a:extLst/>
          </p:cNvPr>
          <p:cNvCxnSpPr/>
          <p:nvPr/>
        </p:nvCxnSpPr>
        <p:spPr>
          <a:xfrm>
            <a:off x="6732588" y="2636838"/>
            <a:ext cx="0" cy="620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正方形/長方形 9"/>
          <p:cNvSpPr>
            <a:spLocks noChangeArrowheads="1"/>
          </p:cNvSpPr>
          <p:nvPr/>
        </p:nvSpPr>
        <p:spPr bwMode="auto">
          <a:xfrm>
            <a:off x="187325" y="5289550"/>
            <a:ext cx="3960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without forced collision</a:t>
            </a:r>
            <a:r>
              <a:rPr lang="ja-JP" altLang="en-US" sz="1800"/>
              <a:t>：</a:t>
            </a:r>
            <a:endParaRPr lang="en-US" altLang="ja-JP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No collision occurred in such thin target.</a:t>
            </a:r>
            <a:endParaRPr lang="ja-JP" altLang="en-US" sz="1800"/>
          </a:p>
        </p:txBody>
      </p:sp>
      <p:sp>
        <p:nvSpPr>
          <p:cNvPr id="25615" name="正方形/長方形 9"/>
          <p:cNvSpPr>
            <a:spLocks noChangeArrowheads="1"/>
          </p:cNvSpPr>
          <p:nvPr/>
        </p:nvSpPr>
        <p:spPr bwMode="auto">
          <a:xfrm>
            <a:off x="4643438" y="5145088"/>
            <a:ext cx="396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with forced collision</a:t>
            </a:r>
            <a:r>
              <a:rPr lang="ja-JP" altLang="en-US" sz="1800"/>
              <a:t>：</a:t>
            </a:r>
            <a:endParaRPr lang="en-US" altLang="ja-JP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Proton always collide with Si.</a:t>
            </a:r>
            <a:endParaRPr lang="ja-JP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Contents of Lecture</a:t>
            </a:r>
            <a:endParaRPr lang="ja-JP" altLang="en-US"/>
          </a:p>
        </p:txBody>
      </p:sp>
      <p:sp>
        <p:nvSpPr>
          <p:cNvPr id="6147" name="テキスト ボックス 3"/>
          <p:cNvSpPr txBox="1">
            <a:spLocks noChangeArrowheads="1"/>
          </p:cNvSpPr>
          <p:nvPr/>
        </p:nvSpPr>
        <p:spPr bwMode="auto">
          <a:xfrm>
            <a:off x="395288" y="2814638"/>
            <a:ext cx="5403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2400"/>
              <a:t>[importance]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r>
              <a:rPr lang="en-US" altLang="ja-JP" sz="2400"/>
              <a:t>Geometry splitting and Russian Roulette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　</a:t>
            </a:r>
            <a:endParaRPr lang="en-US" altLang="ja-JP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endParaRPr lang="en-US" altLang="ja-JP" sz="2400"/>
          </a:p>
        </p:txBody>
      </p:sp>
      <p:sp>
        <p:nvSpPr>
          <p:cNvPr id="5" name="Line 3">
            <a:extLst/>
          </p:cNvPr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6149" name="正方形/長方形 5"/>
          <p:cNvSpPr>
            <a:spLocks noChangeArrowheads="1"/>
          </p:cNvSpPr>
          <p:nvPr/>
        </p:nvSpPr>
        <p:spPr bwMode="auto">
          <a:xfrm>
            <a:off x="323850" y="2381250"/>
            <a:ext cx="530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２．</a:t>
            </a:r>
            <a:r>
              <a:rPr lang="en-US" altLang="ja-JP" sz="2400"/>
              <a:t>Neutron deep penetration calculation</a:t>
            </a:r>
            <a:endParaRPr lang="ja-JP" altLang="en-US" sz="2400"/>
          </a:p>
        </p:txBody>
      </p:sp>
      <p:sp>
        <p:nvSpPr>
          <p:cNvPr id="6150" name="正方形/長方形 6"/>
          <p:cNvSpPr>
            <a:spLocks noChangeArrowheads="1"/>
          </p:cNvSpPr>
          <p:nvPr/>
        </p:nvSpPr>
        <p:spPr bwMode="auto">
          <a:xfrm>
            <a:off x="323850" y="4365625"/>
            <a:ext cx="645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３．</a:t>
            </a:r>
            <a:r>
              <a:rPr lang="en-US" altLang="ja-JP" sz="2400"/>
              <a:t>Calculation of particle</a:t>
            </a:r>
            <a:r>
              <a:rPr lang="ja-JP" altLang="en-US" sz="2400"/>
              <a:t> </a:t>
            </a:r>
            <a:r>
              <a:rPr lang="en-US" altLang="ja-JP" sz="2400"/>
              <a:t>production in thin target</a:t>
            </a:r>
            <a:endParaRPr lang="ja-JP" altLang="en-US" sz="2400"/>
          </a:p>
        </p:txBody>
      </p:sp>
      <p:sp>
        <p:nvSpPr>
          <p:cNvPr id="6151" name="正方形/長方形 7"/>
          <p:cNvSpPr>
            <a:spLocks noChangeArrowheads="1"/>
          </p:cNvSpPr>
          <p:nvPr/>
        </p:nvSpPr>
        <p:spPr bwMode="auto">
          <a:xfrm>
            <a:off x="395288" y="47974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2400"/>
              <a:t>[forced collision] </a:t>
            </a:r>
          </a:p>
        </p:txBody>
      </p:sp>
      <p:sp>
        <p:nvSpPr>
          <p:cNvPr id="6152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072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CB0A19-9DBF-4466-A260-B55C94B6F7FE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153" name="正方形/長方形 9"/>
          <p:cNvSpPr>
            <a:spLocks noChangeArrowheads="1"/>
          </p:cNvSpPr>
          <p:nvPr/>
        </p:nvSpPr>
        <p:spPr bwMode="auto">
          <a:xfrm>
            <a:off x="395288" y="1557338"/>
            <a:ext cx="215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１．</a:t>
            </a:r>
            <a:r>
              <a:rPr lang="en-US" altLang="ja-JP" sz="2400">
                <a:solidFill>
                  <a:srgbClr val="FF0000"/>
                </a:solidFill>
              </a:rPr>
              <a:t>Introduction</a:t>
            </a:r>
            <a:endParaRPr lang="ja-JP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19119" r="36269" b="8827"/>
          <a:stretch>
            <a:fillRect/>
          </a:stretch>
        </p:blipFill>
        <p:spPr bwMode="auto">
          <a:xfrm>
            <a:off x="457200" y="3302000"/>
            <a:ext cx="329723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タイトル 1"/>
          <p:cNvSpPr>
            <a:spLocks noGrp="1"/>
          </p:cNvSpPr>
          <p:nvPr>
            <p:ph type="title"/>
          </p:nvPr>
        </p:nvSpPr>
        <p:spPr>
          <a:xfrm>
            <a:off x="-374650" y="-22225"/>
            <a:ext cx="9626600" cy="758825"/>
          </a:xfrm>
        </p:spPr>
        <p:txBody>
          <a:bodyPr/>
          <a:lstStyle/>
          <a:p>
            <a:pPr eaLnBrk="1" hangingPunct="1"/>
            <a:r>
              <a:rPr lang="en-US" altLang="ja-JP" sz="2800"/>
              <a:t>Simulation of particle production measurements with a film.</a:t>
            </a:r>
            <a:endParaRPr lang="ja-JP" altLang="en-US" sz="2800"/>
          </a:p>
        </p:txBody>
      </p:sp>
      <p:sp>
        <p:nvSpPr>
          <p:cNvPr id="12" name="Line 3">
            <a:extLst/>
          </p:cNvPr>
          <p:cNvSpPr>
            <a:spLocks noChangeShapeType="1"/>
          </p:cNvSpPr>
          <p:nvPr/>
        </p:nvSpPr>
        <p:spPr bwMode="auto">
          <a:xfrm>
            <a:off x="179388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6629" name="正方形/長方形 12"/>
          <p:cNvSpPr>
            <a:spLocks noChangeArrowheads="1"/>
          </p:cNvSpPr>
          <p:nvPr/>
        </p:nvSpPr>
        <p:spPr bwMode="auto">
          <a:xfrm>
            <a:off x="179388" y="788988"/>
            <a:ext cx="894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800"/>
              <a:t>[t-product]: energy distribution of alpha and Si produced in a target </a:t>
            </a:r>
            <a:r>
              <a:rPr lang="ja-JP" altLang="en-US" sz="1800">
                <a:solidFill>
                  <a:srgbClr val="FF0000"/>
                </a:solidFill>
              </a:rPr>
              <a:t>→ </a:t>
            </a:r>
            <a:r>
              <a:rPr lang="en-US" altLang="ja-JP" sz="1800">
                <a:solidFill>
                  <a:srgbClr val="FF0000"/>
                </a:solidFill>
              </a:rPr>
              <a:t>true cross section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/>
              <a:t>[t-cross]</a:t>
            </a:r>
            <a:r>
              <a:rPr lang="ja-JP" altLang="en-US" sz="1800"/>
              <a:t>：</a:t>
            </a:r>
            <a:r>
              <a:rPr lang="en-US" altLang="ja-JP" sz="1800"/>
              <a:t>energy distribution of alpha and Si in a detector </a:t>
            </a:r>
            <a:r>
              <a:rPr lang="ja-JP" altLang="en-US" sz="1800">
                <a:solidFill>
                  <a:srgbClr val="FF0000"/>
                </a:solidFill>
              </a:rPr>
              <a:t>→ </a:t>
            </a:r>
            <a:r>
              <a:rPr lang="en-US" altLang="ja-JP" sz="1800">
                <a:solidFill>
                  <a:srgbClr val="FF0000"/>
                </a:solidFill>
              </a:rPr>
              <a:t>measured cross section 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26630" name="正方形/長方形 14"/>
          <p:cNvSpPr>
            <a:spLocks noChangeArrowheads="1"/>
          </p:cNvSpPr>
          <p:nvPr/>
        </p:nvSpPr>
        <p:spPr bwMode="auto">
          <a:xfrm>
            <a:off x="295275" y="1611313"/>
            <a:ext cx="1008063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force.inp</a:t>
            </a:r>
            <a:endParaRPr lang="ja-JP" altLang="en-US" sz="1800"/>
          </a:p>
        </p:txBody>
      </p:sp>
      <p:sp>
        <p:nvSpPr>
          <p:cNvPr id="26631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976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DF8087-25EE-4897-8970-16174D2DD6CF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5" name="正方形/長方形 9"/>
          <p:cNvSpPr>
            <a:spLocks noChangeArrowheads="1"/>
          </p:cNvSpPr>
          <p:nvPr/>
        </p:nvSpPr>
        <p:spPr bwMode="auto">
          <a:xfrm>
            <a:off x="3419475" y="1412875"/>
            <a:ext cx="564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Without forced collision: protons do not collide with a film.</a:t>
            </a:r>
          </a:p>
        </p:txBody>
      </p:sp>
      <p:sp>
        <p:nvSpPr>
          <p:cNvPr id="26633" name="正方形/長方形 15"/>
          <p:cNvSpPr>
            <a:spLocks noChangeArrowheads="1"/>
          </p:cNvSpPr>
          <p:nvPr/>
        </p:nvSpPr>
        <p:spPr bwMode="auto">
          <a:xfrm>
            <a:off x="606425" y="2447925"/>
            <a:ext cx="2124075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maxcas   =      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maxbch   =           5</a:t>
            </a:r>
            <a:endParaRPr lang="ja-JP" altLang="en-US" sz="1800"/>
          </a:p>
        </p:txBody>
      </p:sp>
      <p:sp>
        <p:nvSpPr>
          <p:cNvPr id="6" name="正方形/長方形 14"/>
          <p:cNvSpPr>
            <a:spLocks noChangeArrowheads="1"/>
          </p:cNvSpPr>
          <p:nvPr/>
        </p:nvSpPr>
        <p:spPr bwMode="auto">
          <a:xfrm>
            <a:off x="6443663" y="3765550"/>
            <a:ext cx="1438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product.eps</a:t>
            </a:r>
            <a:endParaRPr lang="ja-JP" altLang="en-US" sz="1800"/>
          </a:p>
        </p:txBody>
      </p:sp>
      <p:sp>
        <p:nvSpPr>
          <p:cNvPr id="26635" name="正方形/長方形 9"/>
          <p:cNvSpPr>
            <a:spLocks noChangeArrowheads="1"/>
          </p:cNvSpPr>
          <p:nvPr/>
        </p:nvSpPr>
        <p:spPr bwMode="auto">
          <a:xfrm>
            <a:off x="1022350" y="3775075"/>
            <a:ext cx="1893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Radius 0.5cm, 10μm thick Si</a:t>
            </a:r>
            <a:endParaRPr lang="ja-JP" altLang="en-US" sz="1800"/>
          </a:p>
        </p:txBody>
      </p:sp>
      <p:sp>
        <p:nvSpPr>
          <p:cNvPr id="3" name="正方形/長方形 2">
            <a:extLst/>
          </p:cNvPr>
          <p:cNvSpPr/>
          <p:nvPr/>
        </p:nvSpPr>
        <p:spPr>
          <a:xfrm>
            <a:off x="2244725" y="4637088"/>
            <a:ext cx="4445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右矢印 3">
            <a:extLst/>
          </p:cNvPr>
          <p:cNvSpPr/>
          <p:nvPr/>
        </p:nvSpPr>
        <p:spPr>
          <a:xfrm>
            <a:off x="1419225" y="4691063"/>
            <a:ext cx="541338" cy="107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6638" name="正方形/長方形 9"/>
          <p:cNvSpPr>
            <a:spLocks noChangeArrowheads="1"/>
          </p:cNvSpPr>
          <p:nvPr/>
        </p:nvSpPr>
        <p:spPr bwMode="auto">
          <a:xfrm>
            <a:off x="1050925" y="4900613"/>
            <a:ext cx="167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100MeV</a:t>
            </a:r>
            <a:r>
              <a:rPr lang="ja-JP" altLang="en-US" sz="1800">
                <a:solidFill>
                  <a:srgbClr val="FF0000"/>
                </a:solidFill>
              </a:rPr>
              <a:t> </a:t>
            </a:r>
            <a:r>
              <a:rPr lang="en-US" altLang="ja-JP" sz="1800">
                <a:solidFill>
                  <a:srgbClr val="FF0000"/>
                </a:solidFill>
              </a:rPr>
              <a:t>proton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26639" name="正方形/長方形 9"/>
          <p:cNvSpPr>
            <a:spLocks noChangeArrowheads="1"/>
          </p:cNvSpPr>
          <p:nvPr/>
        </p:nvSpPr>
        <p:spPr bwMode="auto">
          <a:xfrm>
            <a:off x="2473325" y="5446713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detector</a:t>
            </a:r>
            <a:endParaRPr lang="ja-JP" altLang="en-US" sz="1800"/>
          </a:p>
        </p:txBody>
      </p:sp>
      <p:sp>
        <p:nvSpPr>
          <p:cNvPr id="26640" name="正方形/長方形 9"/>
          <p:cNvSpPr>
            <a:spLocks noChangeArrowheads="1"/>
          </p:cNvSpPr>
          <p:nvPr/>
        </p:nvSpPr>
        <p:spPr bwMode="auto">
          <a:xfrm>
            <a:off x="938213" y="5487988"/>
            <a:ext cx="73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void</a:t>
            </a:r>
            <a:endParaRPr lang="ja-JP" altLang="en-US" sz="1800"/>
          </a:p>
        </p:txBody>
      </p:sp>
      <p:sp>
        <p:nvSpPr>
          <p:cNvPr id="39956" name="正方形/長方形 14"/>
          <p:cNvSpPr>
            <a:spLocks noChangeArrowheads="1"/>
          </p:cNvSpPr>
          <p:nvPr/>
        </p:nvSpPr>
        <p:spPr bwMode="auto">
          <a:xfrm>
            <a:off x="6445250" y="6248400"/>
            <a:ext cx="143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cross.eps</a:t>
            </a:r>
            <a:endParaRPr lang="ja-JP" altLang="en-US" sz="1800"/>
          </a:p>
        </p:txBody>
      </p:sp>
      <p:sp>
        <p:nvSpPr>
          <p:cNvPr id="26642" name="正方形/長方形 14"/>
          <p:cNvSpPr>
            <a:spLocks noChangeArrowheads="1"/>
          </p:cNvSpPr>
          <p:nvPr/>
        </p:nvSpPr>
        <p:spPr bwMode="auto">
          <a:xfrm>
            <a:off x="436563" y="2038350"/>
            <a:ext cx="389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Let’s execute force.inp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pic>
        <p:nvPicPr>
          <p:cNvPr id="39955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20761" r="18500" b="7684"/>
          <a:stretch>
            <a:fillRect/>
          </a:stretch>
        </p:blipFill>
        <p:spPr bwMode="auto">
          <a:xfrm>
            <a:off x="5703888" y="1700213"/>
            <a:ext cx="3076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20265" r="18500" b="7683"/>
          <a:stretch>
            <a:fillRect/>
          </a:stretch>
        </p:blipFill>
        <p:spPr bwMode="auto">
          <a:xfrm>
            <a:off x="5724525" y="4229100"/>
            <a:ext cx="30051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99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08013"/>
          </a:xfrm>
        </p:spPr>
        <p:txBody>
          <a:bodyPr/>
          <a:lstStyle/>
          <a:p>
            <a:pPr eaLnBrk="1" hangingPunct="1"/>
            <a:r>
              <a:rPr lang="en-US" altLang="ja-JP" sz="3200"/>
              <a:t>Forced collision</a:t>
            </a:r>
            <a:endParaRPr lang="ja-JP" altLang="en-US" sz="3200"/>
          </a:p>
        </p:txBody>
      </p:sp>
      <p:sp>
        <p:nvSpPr>
          <p:cNvPr id="12" name="Line 3">
            <a:extLst/>
          </p:cNvPr>
          <p:cNvSpPr>
            <a:spLocks noChangeShapeType="1"/>
          </p:cNvSpPr>
          <p:nvPr/>
        </p:nvSpPr>
        <p:spPr bwMode="auto">
          <a:xfrm>
            <a:off x="179388" y="549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7652" name="正方形/長方形 12"/>
          <p:cNvSpPr>
            <a:spLocks noChangeArrowheads="1"/>
          </p:cNvSpPr>
          <p:nvPr/>
        </p:nvSpPr>
        <p:spPr bwMode="auto">
          <a:xfrm>
            <a:off x="1331913" y="620713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The forced collision is useful for analyzing secondary particles generated from a thin target</a:t>
            </a:r>
          </a:p>
        </p:txBody>
      </p:sp>
      <p:sp>
        <p:nvSpPr>
          <p:cNvPr id="16" name="正方形/長方形 15">
            <a:extLst/>
          </p:cNvPr>
          <p:cNvSpPr/>
          <p:nvPr/>
        </p:nvSpPr>
        <p:spPr>
          <a:xfrm>
            <a:off x="3132138" y="1700213"/>
            <a:ext cx="2087562" cy="2233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8" name="直線矢印コネクタ 17">
            <a:extLst/>
          </p:cNvPr>
          <p:cNvCxnSpPr/>
          <p:nvPr/>
        </p:nvCxnSpPr>
        <p:spPr>
          <a:xfrm>
            <a:off x="1331913" y="2205038"/>
            <a:ext cx="1800225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/>
          </p:cNvPr>
          <p:cNvCxnSpPr/>
          <p:nvPr/>
        </p:nvCxnSpPr>
        <p:spPr>
          <a:xfrm>
            <a:off x="3132138" y="2205038"/>
            <a:ext cx="208756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/>
          </p:cNvPr>
          <p:cNvCxnSpPr/>
          <p:nvPr/>
        </p:nvCxnSpPr>
        <p:spPr>
          <a:xfrm>
            <a:off x="3132138" y="2700338"/>
            <a:ext cx="15113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正方形/長方形 22"/>
          <p:cNvSpPr>
            <a:spLocks noChangeArrowheads="1"/>
          </p:cNvSpPr>
          <p:nvPr/>
        </p:nvSpPr>
        <p:spPr bwMode="auto">
          <a:xfrm>
            <a:off x="2195513" y="1341438"/>
            <a:ext cx="246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Split into two particles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27658" name="正方形/長方形 23"/>
          <p:cNvSpPr>
            <a:spLocks noChangeArrowheads="1"/>
          </p:cNvSpPr>
          <p:nvPr/>
        </p:nvSpPr>
        <p:spPr bwMode="auto">
          <a:xfrm>
            <a:off x="3368675" y="3287713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Forced collision cell</a:t>
            </a:r>
            <a:endParaRPr lang="ja-JP" altLang="en-US" sz="1800"/>
          </a:p>
        </p:txBody>
      </p:sp>
      <p:sp>
        <p:nvSpPr>
          <p:cNvPr id="27659" name="正方形/長方形 24"/>
          <p:cNvSpPr>
            <a:spLocks noChangeArrowheads="1"/>
          </p:cNvSpPr>
          <p:nvPr/>
        </p:nvSpPr>
        <p:spPr bwMode="auto">
          <a:xfrm>
            <a:off x="5364163" y="1557338"/>
            <a:ext cx="3238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Weight of uncollided particle</a:t>
            </a:r>
            <a:r>
              <a:rPr lang="ja-JP" altLang="en-US" sz="1800"/>
              <a:t>：</a:t>
            </a:r>
            <a:r>
              <a:rPr lang="en-US" altLang="ja-JP" sz="1800"/>
              <a:t>W</a:t>
            </a:r>
            <a:r>
              <a:rPr lang="en-US" altLang="ja-JP" sz="1800" baseline="-25000"/>
              <a:t>i</a:t>
            </a:r>
            <a:r>
              <a:rPr lang="en-US" altLang="ja-JP" sz="1800"/>
              <a:t>×exp(-</a:t>
            </a:r>
            <a:r>
              <a:rPr lang="en-US" altLang="ja-JP" sz="1800">
                <a:latin typeface="Symbol" panose="05050102010706020507" pitchFamily="18" charset="2"/>
              </a:rPr>
              <a:t>S</a:t>
            </a:r>
            <a:r>
              <a:rPr lang="en-US" altLang="ja-JP" sz="1800"/>
              <a:t>d)</a:t>
            </a:r>
            <a:endParaRPr lang="ja-JP" altLang="en-US" sz="1800"/>
          </a:p>
        </p:txBody>
      </p:sp>
      <p:cxnSp>
        <p:nvCxnSpPr>
          <p:cNvPr id="26" name="直線矢印コネクタ 25">
            <a:extLst/>
          </p:cNvPr>
          <p:cNvCxnSpPr/>
          <p:nvPr/>
        </p:nvCxnSpPr>
        <p:spPr>
          <a:xfrm>
            <a:off x="4643438" y="2700338"/>
            <a:ext cx="865187" cy="431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正方形/長方形 27"/>
          <p:cNvSpPr>
            <a:spLocks noChangeArrowheads="1"/>
          </p:cNvSpPr>
          <p:nvPr/>
        </p:nvSpPr>
        <p:spPr bwMode="auto">
          <a:xfrm>
            <a:off x="2195513" y="265906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Collided particle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27662" name="正方形/長方形 28"/>
          <p:cNvSpPr>
            <a:spLocks noChangeArrowheads="1"/>
          </p:cNvSpPr>
          <p:nvPr/>
        </p:nvSpPr>
        <p:spPr bwMode="auto">
          <a:xfrm>
            <a:off x="250825" y="1700213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Incoming weight W</a:t>
            </a:r>
            <a:r>
              <a:rPr lang="en-US" altLang="ja-JP" sz="1800" baseline="-25000"/>
              <a:t>i</a:t>
            </a:r>
            <a:endParaRPr lang="ja-JP" altLang="en-US" sz="1800" baseline="-25000"/>
          </a:p>
        </p:txBody>
      </p:sp>
      <p:sp>
        <p:nvSpPr>
          <p:cNvPr id="27663" name="正方形/長方形 29"/>
          <p:cNvSpPr>
            <a:spLocks noChangeArrowheads="1"/>
          </p:cNvSpPr>
          <p:nvPr/>
        </p:nvSpPr>
        <p:spPr bwMode="auto">
          <a:xfrm>
            <a:off x="5310188" y="3314700"/>
            <a:ext cx="3833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Symbol" panose="05050102010706020507" pitchFamily="18" charset="2"/>
              </a:rPr>
              <a:t>S</a:t>
            </a:r>
            <a:r>
              <a:rPr lang="en-US" altLang="ja-JP" sz="1800"/>
              <a:t>: macroscopic cross section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Collide position is decided by cross section at random.</a:t>
            </a:r>
            <a:endParaRPr lang="ja-JP" altLang="en-US" sz="1800"/>
          </a:p>
        </p:txBody>
      </p:sp>
      <p:sp>
        <p:nvSpPr>
          <p:cNvPr id="27664" name="正方形/長方形 30"/>
          <p:cNvSpPr>
            <a:spLocks noChangeArrowheads="1"/>
          </p:cNvSpPr>
          <p:nvPr/>
        </p:nvSpPr>
        <p:spPr bwMode="auto">
          <a:xfrm>
            <a:off x="3376613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d: distance across cell</a:t>
            </a:r>
            <a:endParaRPr lang="ja-JP" altLang="en-US" sz="1800"/>
          </a:p>
        </p:txBody>
      </p:sp>
      <p:sp>
        <p:nvSpPr>
          <p:cNvPr id="27665" name="正方形/長方形 31"/>
          <p:cNvSpPr>
            <a:spLocks noChangeArrowheads="1"/>
          </p:cNvSpPr>
          <p:nvPr/>
        </p:nvSpPr>
        <p:spPr bwMode="auto">
          <a:xfrm>
            <a:off x="1270000" y="1785938"/>
            <a:ext cx="1951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Uncollided particle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27666" name="正方形/長方形 32"/>
          <p:cNvSpPr>
            <a:spLocks noChangeArrowheads="1"/>
          </p:cNvSpPr>
          <p:nvPr/>
        </p:nvSpPr>
        <p:spPr bwMode="auto">
          <a:xfrm>
            <a:off x="5580063" y="2555875"/>
            <a:ext cx="2820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Weight of collided particle</a:t>
            </a:r>
            <a:r>
              <a:rPr lang="ja-JP" altLang="en-US" sz="1800"/>
              <a:t>：</a:t>
            </a: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i</a:t>
            </a:r>
            <a:r>
              <a:rPr lang="en-US" altLang="ja-JP" sz="1800"/>
              <a:t>×{1-exp(-</a:t>
            </a:r>
            <a:r>
              <a:rPr lang="en-US" altLang="ja-JP" sz="1800">
                <a:latin typeface="Symbol" panose="05050102010706020507" pitchFamily="18" charset="2"/>
              </a:rPr>
              <a:t>S</a:t>
            </a:r>
            <a:r>
              <a:rPr lang="en-US" altLang="ja-JP" sz="1800"/>
              <a:t>d)}</a:t>
            </a:r>
            <a:endParaRPr lang="ja-JP" altLang="en-US" sz="1800"/>
          </a:p>
        </p:txBody>
      </p:sp>
      <p:sp>
        <p:nvSpPr>
          <p:cNvPr id="276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766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7669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Arial" panose="020B0604020202020204" pitchFamily="34" charset="0"/>
            </a:endParaRPr>
          </a:p>
        </p:txBody>
      </p:sp>
      <p:sp>
        <p:nvSpPr>
          <p:cNvPr id="27670" name="正方形/長方形 44"/>
          <p:cNvSpPr>
            <a:spLocks noChangeArrowheads="1"/>
          </p:cNvSpPr>
          <p:nvPr/>
        </p:nvSpPr>
        <p:spPr bwMode="auto">
          <a:xfrm>
            <a:off x="468313" y="53451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fcl: Forced collision factor</a:t>
            </a:r>
            <a:r>
              <a:rPr lang="ja-JP" altLang="en-US" sz="1800">
                <a:solidFill>
                  <a:srgbClr val="0000FF"/>
                </a:solidFill>
              </a:rPr>
              <a:t>  </a:t>
            </a:r>
            <a:r>
              <a:rPr lang="en-US" altLang="ja-JP" sz="1800">
                <a:solidFill>
                  <a:srgbClr val="0000FF"/>
                </a:solidFill>
              </a:rPr>
              <a:t>(</a:t>
            </a:r>
            <a:r>
              <a:rPr lang="en-US" altLang="ja-JP" sz="1800">
                <a:solidFill>
                  <a:srgbClr val="FF0000"/>
                </a:solidFill>
              </a:rPr>
              <a:t>normally, fcl = -1</a:t>
            </a:r>
            <a:r>
              <a:rPr lang="en-US" altLang="ja-JP" sz="1800">
                <a:solidFill>
                  <a:srgbClr val="0000FF"/>
                </a:solidFill>
              </a:rPr>
              <a:t>)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27671" name="正方形/長方形 47"/>
          <p:cNvSpPr>
            <a:spLocks noChangeArrowheads="1"/>
          </p:cNvSpPr>
          <p:nvPr/>
        </p:nvSpPr>
        <p:spPr bwMode="auto">
          <a:xfrm>
            <a:off x="566738" y="5876925"/>
            <a:ext cx="772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800"/>
              <a:t>fcl = -1: applies only to particles entering the cell (weight cut-off is not applied)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/>
              <a:t>fcl =  1: applies to all particles surviving weight cutoff (weight cut-off is applied)</a:t>
            </a:r>
          </a:p>
        </p:txBody>
      </p:sp>
      <p:sp>
        <p:nvSpPr>
          <p:cNvPr id="49" name="角丸四角形 48">
            <a:extLst/>
          </p:cNvPr>
          <p:cNvSpPr/>
          <p:nvPr/>
        </p:nvSpPr>
        <p:spPr>
          <a:xfrm>
            <a:off x="107950" y="1341438"/>
            <a:ext cx="8640763" cy="38417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673" name="スライド番号プレースホルダ 49"/>
          <p:cNvSpPr>
            <a:spLocks noGrp="1"/>
          </p:cNvSpPr>
          <p:nvPr>
            <p:ph type="sldNum" sz="quarter" idx="12"/>
          </p:nvPr>
        </p:nvSpPr>
        <p:spPr bwMode="auto">
          <a:xfrm>
            <a:off x="6989763" y="65230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76CC0-78FF-449F-8A69-25EE6F3AE49B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/>
          </p:cNvPr>
          <p:cNvCxnSpPr>
            <a:stCxn id="27664" idx="3"/>
          </p:cNvCxnSpPr>
          <p:nvPr/>
        </p:nvCxnSpPr>
        <p:spPr>
          <a:xfrm flipV="1">
            <a:off x="5033963" y="1812925"/>
            <a:ext cx="155575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/>
          </p:cNvPr>
          <p:cNvCxnSpPr>
            <a:stCxn id="27664" idx="1"/>
          </p:cNvCxnSpPr>
          <p:nvPr/>
        </p:nvCxnSpPr>
        <p:spPr>
          <a:xfrm flipH="1" flipV="1">
            <a:off x="3155950" y="1812925"/>
            <a:ext cx="220663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6" name="正方形/長方形 29"/>
          <p:cNvSpPr>
            <a:spLocks noChangeArrowheads="1"/>
          </p:cNvSpPr>
          <p:nvPr/>
        </p:nvSpPr>
        <p:spPr bwMode="auto">
          <a:xfrm>
            <a:off x="1593850" y="4210050"/>
            <a:ext cx="540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Method of forced collision decreases history variance, but calculation time per history increases.</a:t>
            </a:r>
            <a:endParaRPr lang="ja-JP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9495" r="28458" b="9006"/>
          <a:stretch>
            <a:fillRect/>
          </a:stretch>
        </p:blipFill>
        <p:spPr bwMode="auto">
          <a:xfrm>
            <a:off x="219075" y="4214813"/>
            <a:ext cx="28971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タイトル 1"/>
          <p:cNvSpPr>
            <a:spLocks noGrp="1"/>
          </p:cNvSpPr>
          <p:nvPr>
            <p:ph type="title"/>
          </p:nvPr>
        </p:nvSpPr>
        <p:spPr>
          <a:xfrm>
            <a:off x="468313" y="-635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ja-JP" sz="3200"/>
              <a:t>Let’s force particles to collide with a film</a:t>
            </a:r>
            <a:endParaRPr lang="ja-JP" altLang="en-US" sz="3200"/>
          </a:p>
        </p:txBody>
      </p:sp>
      <p:sp>
        <p:nvSpPr>
          <p:cNvPr id="12" name="Line 3">
            <a:extLst/>
          </p:cNvPr>
          <p:cNvSpPr>
            <a:spLocks noChangeShapeType="1"/>
          </p:cNvSpPr>
          <p:nvPr/>
        </p:nvSpPr>
        <p:spPr bwMode="auto">
          <a:xfrm>
            <a:off x="179388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9701" name="正方形/長方形 14"/>
          <p:cNvSpPr>
            <a:spLocks noChangeArrowheads="1"/>
          </p:cNvSpPr>
          <p:nvPr/>
        </p:nvSpPr>
        <p:spPr bwMode="auto">
          <a:xfrm>
            <a:off x="176213" y="790575"/>
            <a:ext cx="1008062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force.inp</a:t>
            </a:r>
            <a:endParaRPr lang="ja-JP" altLang="en-US" sz="1800"/>
          </a:p>
        </p:txBody>
      </p:sp>
      <p:sp>
        <p:nvSpPr>
          <p:cNvPr id="29702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977063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C1B268-18B7-444F-BB30-F68541737A54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9943" name="正方形/長方形 9"/>
          <p:cNvSpPr>
            <a:spLocks noChangeArrowheads="1"/>
          </p:cNvSpPr>
          <p:nvPr/>
        </p:nvSpPr>
        <p:spPr bwMode="auto">
          <a:xfrm>
            <a:off x="4202113" y="725488"/>
            <a:ext cx="468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Tally information in a film at particle production </a:t>
            </a:r>
          </a:p>
        </p:txBody>
      </p:sp>
      <p:sp>
        <p:nvSpPr>
          <p:cNvPr id="39956" name="正方形/長方形 14"/>
          <p:cNvSpPr>
            <a:spLocks noChangeArrowheads="1"/>
          </p:cNvSpPr>
          <p:nvPr/>
        </p:nvSpPr>
        <p:spPr bwMode="auto">
          <a:xfrm>
            <a:off x="6392863" y="6523038"/>
            <a:ext cx="1436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cross.eps</a:t>
            </a:r>
            <a:endParaRPr lang="ja-JP" altLang="en-US" sz="1800"/>
          </a:p>
        </p:txBody>
      </p:sp>
      <p:sp>
        <p:nvSpPr>
          <p:cNvPr id="29705" name="正方形/長方形 9"/>
          <p:cNvSpPr>
            <a:spLocks noChangeArrowheads="1"/>
          </p:cNvSpPr>
          <p:nvPr/>
        </p:nvSpPr>
        <p:spPr bwMode="auto">
          <a:xfrm>
            <a:off x="347663" y="1700213"/>
            <a:ext cx="264001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[Forced Collisions]</a:t>
            </a:r>
            <a:r>
              <a:rPr lang="ja-JP" altLang="en-US" sz="1800"/>
              <a:t> </a:t>
            </a:r>
            <a:r>
              <a:rPr lang="en-US" altLang="ja-JP" sz="1800"/>
              <a:t>off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part =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reg  fcl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   -1.0</a:t>
            </a:r>
            <a:endParaRPr lang="ja-JP" altLang="en-US" sz="1800"/>
          </a:p>
        </p:txBody>
      </p:sp>
      <p:sp>
        <p:nvSpPr>
          <p:cNvPr id="29706" name="正方形/長方形 62"/>
          <p:cNvSpPr>
            <a:spLocks noChangeArrowheads="1"/>
          </p:cNvSpPr>
          <p:nvPr/>
        </p:nvSpPr>
        <p:spPr bwMode="auto">
          <a:xfrm>
            <a:off x="47625" y="1271588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>
                <a:solidFill>
                  <a:srgbClr val="FF0000"/>
                </a:solidFill>
              </a:rPr>
              <a:t> forced collision</a:t>
            </a:r>
          </a:p>
        </p:txBody>
      </p:sp>
      <p:sp>
        <p:nvSpPr>
          <p:cNvPr id="25" name="正方形/長方形 14"/>
          <p:cNvSpPr>
            <a:spLocks noChangeArrowheads="1"/>
          </p:cNvSpPr>
          <p:nvPr/>
        </p:nvSpPr>
        <p:spPr bwMode="auto">
          <a:xfrm>
            <a:off x="176213" y="3678238"/>
            <a:ext cx="1436687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track-xz.eps</a:t>
            </a:r>
            <a:endParaRPr lang="ja-JP" altLang="en-US" sz="1800"/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1692275" y="3538538"/>
            <a:ext cx="7485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Weight of particles produced by forced collision are below weight cutoff, wc2.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⇒ </a:t>
            </a:r>
            <a:r>
              <a:rPr lang="en-US" altLang="ja-JP" sz="1800">
                <a:solidFill>
                  <a:srgbClr val="0000FF"/>
                </a:solidFill>
              </a:rPr>
              <a:t>It is hard to transport secondary particles due to </a:t>
            </a:r>
            <a:r>
              <a:rPr lang="en-US" altLang="ja-JP" sz="1800">
                <a:solidFill>
                  <a:srgbClr val="FF0000"/>
                </a:solidFill>
              </a:rPr>
              <a:t>Russian Roulette.</a:t>
            </a:r>
            <a:endParaRPr lang="ja-JP" altLang="en-US" sz="1800"/>
          </a:p>
        </p:txBody>
      </p:sp>
      <p:cxnSp>
        <p:nvCxnSpPr>
          <p:cNvPr id="9" name="直線コネクタ 8">
            <a:extLst/>
          </p:cNvPr>
          <p:cNvCxnSpPr/>
          <p:nvPr/>
        </p:nvCxnSpPr>
        <p:spPr>
          <a:xfrm>
            <a:off x="468313" y="3476625"/>
            <a:ext cx="784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335088" y="4459288"/>
            <a:ext cx="315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α</a:t>
            </a:r>
            <a:endParaRPr lang="ja-JP" altLang="en-US" sz="1800"/>
          </a:p>
        </p:txBody>
      </p:sp>
      <p:pic>
        <p:nvPicPr>
          <p:cNvPr id="40976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20264" r="18500" b="8826"/>
          <a:stretch>
            <a:fillRect/>
          </a:stretch>
        </p:blipFill>
        <p:spPr bwMode="auto">
          <a:xfrm>
            <a:off x="5340350" y="4133850"/>
            <a:ext cx="3479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>
            <a:extLst/>
          </p:cNvPr>
          <p:cNvSpPr/>
          <p:nvPr/>
        </p:nvSpPr>
        <p:spPr>
          <a:xfrm>
            <a:off x="8307388" y="1042988"/>
            <a:ext cx="581025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正方形/長方形 1">
            <a:extLst/>
          </p:cNvPr>
          <p:cNvSpPr/>
          <p:nvPr/>
        </p:nvSpPr>
        <p:spPr>
          <a:xfrm>
            <a:off x="2124075" y="1782763"/>
            <a:ext cx="369888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" name="直線矢印コネクタ 3">
            <a:extLst/>
          </p:cNvPr>
          <p:cNvCxnSpPr>
            <a:stCxn id="2" idx="3"/>
          </p:cNvCxnSpPr>
          <p:nvPr/>
        </p:nvCxnSpPr>
        <p:spPr>
          <a:xfrm>
            <a:off x="2493963" y="1909763"/>
            <a:ext cx="876300" cy="449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5" name="正方形/長方形 9"/>
          <p:cNvSpPr>
            <a:spLocks noChangeArrowheads="1"/>
          </p:cNvSpPr>
          <p:nvPr/>
        </p:nvSpPr>
        <p:spPr bwMode="auto">
          <a:xfrm>
            <a:off x="3287713" y="2179638"/>
            <a:ext cx="2008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Delete off and execute it</a:t>
            </a:r>
          </a:p>
        </p:txBody>
      </p:sp>
      <p:pic>
        <p:nvPicPr>
          <p:cNvPr id="43029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0447" r="19034" b="8054"/>
          <a:stretch>
            <a:fillRect/>
          </a:stretch>
        </p:blipFill>
        <p:spPr bwMode="auto">
          <a:xfrm>
            <a:off x="5484813" y="981075"/>
            <a:ext cx="3251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正方形/長方形 14"/>
          <p:cNvSpPr>
            <a:spLocks noChangeArrowheads="1"/>
          </p:cNvSpPr>
          <p:nvPr/>
        </p:nvSpPr>
        <p:spPr bwMode="auto">
          <a:xfrm>
            <a:off x="6361113" y="3175000"/>
            <a:ext cx="1436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product.eps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56" grpId="0"/>
      <p:bldP spid="25" grpId="0" animBg="1"/>
      <p:bldP spid="7" grpId="0"/>
      <p:bldP spid="10" grpId="0"/>
      <p:bldP spid="399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9495" r="27785" b="9006"/>
          <a:stretch>
            <a:fillRect/>
          </a:stretch>
        </p:blipFill>
        <p:spPr bwMode="auto">
          <a:xfrm>
            <a:off x="2889250" y="3933825"/>
            <a:ext cx="265747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9495" r="27785" b="9006"/>
          <a:stretch>
            <a:fillRect/>
          </a:stretch>
        </p:blipFill>
        <p:spPr bwMode="auto">
          <a:xfrm>
            <a:off x="122238" y="3962400"/>
            <a:ext cx="2498725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0447" r="19034" b="8054"/>
          <a:stretch>
            <a:fillRect/>
          </a:stretch>
        </p:blipFill>
        <p:spPr bwMode="auto">
          <a:xfrm>
            <a:off x="5857875" y="3716338"/>
            <a:ext cx="309086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0447" r="19034" b="8054"/>
          <a:stretch>
            <a:fillRect/>
          </a:stretch>
        </p:blipFill>
        <p:spPr bwMode="auto">
          <a:xfrm>
            <a:off x="5857875" y="1196975"/>
            <a:ext cx="29860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タイトル 1"/>
          <p:cNvSpPr>
            <a:spLocks noGrp="1"/>
          </p:cNvSpPr>
          <p:nvPr>
            <p:ph type="title"/>
          </p:nvPr>
        </p:nvSpPr>
        <p:spPr>
          <a:xfrm>
            <a:off x="-414338" y="-60325"/>
            <a:ext cx="10226676" cy="679450"/>
          </a:xfrm>
        </p:spPr>
        <p:txBody>
          <a:bodyPr/>
          <a:lstStyle/>
          <a:p>
            <a:pPr eaLnBrk="1" hangingPunct="1"/>
            <a:r>
              <a:rPr lang="en-US" altLang="ja-JP" sz="2800"/>
              <a:t>How to transport secondaries produced by forced collision?</a:t>
            </a:r>
            <a:endParaRPr lang="ja-JP" altLang="en-US" sz="2800"/>
          </a:p>
        </p:txBody>
      </p:sp>
      <p:sp>
        <p:nvSpPr>
          <p:cNvPr id="12" name="Line 3">
            <a:extLst/>
          </p:cNvPr>
          <p:cNvSpPr>
            <a:spLocks noChangeShapeType="1"/>
          </p:cNvSpPr>
          <p:nvPr/>
        </p:nvSpPr>
        <p:spPr bwMode="auto">
          <a:xfrm>
            <a:off x="190500" y="509588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30728" name="正方形/長方形 14"/>
          <p:cNvSpPr>
            <a:spLocks noChangeArrowheads="1"/>
          </p:cNvSpPr>
          <p:nvPr/>
        </p:nvSpPr>
        <p:spPr bwMode="auto">
          <a:xfrm>
            <a:off x="222250" y="754063"/>
            <a:ext cx="1008063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force.inp</a:t>
            </a:r>
            <a:endParaRPr lang="ja-JP" altLang="en-US" sz="1800"/>
          </a:p>
        </p:txBody>
      </p:sp>
      <p:sp>
        <p:nvSpPr>
          <p:cNvPr id="30729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988175" y="64500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5D424-C38A-4735-8F7B-5F2A129E8C98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0730" name="正方形/長方形 4"/>
          <p:cNvSpPr>
            <a:spLocks noChangeArrowheads="1"/>
          </p:cNvSpPr>
          <p:nvPr/>
        </p:nvSpPr>
        <p:spPr bwMode="auto">
          <a:xfrm>
            <a:off x="190500" y="1312863"/>
            <a:ext cx="4237038" cy="1323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[parameters]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……….</a:t>
            </a:r>
            <a:r>
              <a:rPr lang="ja-JP" altLang="en-US" sz="1600"/>
              <a:t> </a:t>
            </a:r>
            <a:endParaRPr lang="en-US" altLang="ja-JP" sz="16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</a:rPr>
              <a:t>wc2(1)   = 1.0E-12 # weight cutoff of proton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</a:rPr>
              <a:t>wc2(18)  = 1.0E-12 # weight cutoff of Alpha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</a:rPr>
              <a:t>wc2(19)  = 1.0E-12 # weight cutoff of Nucleus</a:t>
            </a:r>
          </a:p>
        </p:txBody>
      </p:sp>
      <p:sp>
        <p:nvSpPr>
          <p:cNvPr id="6" name="正方形/長方形 5">
            <a:extLst/>
          </p:cNvPr>
          <p:cNvSpPr/>
          <p:nvPr/>
        </p:nvSpPr>
        <p:spPr>
          <a:xfrm>
            <a:off x="1627188" y="584200"/>
            <a:ext cx="62563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To transport </a:t>
            </a:r>
            <a:r>
              <a:rPr lang="en-US" altLang="ja-JP" sz="2000" dirty="0" err="1">
                <a:solidFill>
                  <a:srgbClr val="FF0000"/>
                </a:solidFill>
              </a:rPr>
              <a:t>secondaries</a:t>
            </a:r>
            <a:r>
              <a:rPr lang="en-US" altLang="ja-JP" sz="2000" dirty="0">
                <a:solidFill>
                  <a:srgbClr val="FF0000"/>
                </a:solidFill>
              </a:rPr>
              <a:t> produced by forced collision,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Let’s set a small number on weight cutoff, wc2.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558800" y="4016375"/>
            <a:ext cx="31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α</a:t>
            </a:r>
            <a:endParaRPr lang="ja-JP" altLang="en-US" sz="1800"/>
          </a:p>
        </p:txBody>
      </p:sp>
      <p:sp>
        <p:nvSpPr>
          <p:cNvPr id="16" name="正方形/長方形 14"/>
          <p:cNvSpPr>
            <a:spLocks noChangeArrowheads="1"/>
          </p:cNvSpPr>
          <p:nvPr/>
        </p:nvSpPr>
        <p:spPr bwMode="auto">
          <a:xfrm>
            <a:off x="2089150" y="5975350"/>
            <a:ext cx="143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track-xz.eps</a:t>
            </a:r>
            <a:endParaRPr lang="ja-JP" altLang="en-US" sz="1800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3498850" y="4389438"/>
            <a:ext cx="34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Si</a:t>
            </a:r>
            <a:endParaRPr lang="ja-JP" altLang="en-US" sz="1800"/>
          </a:p>
        </p:txBody>
      </p:sp>
      <p:sp>
        <p:nvSpPr>
          <p:cNvPr id="20" name="正方形/長方形 13"/>
          <p:cNvSpPr>
            <a:spLocks noChangeArrowheads="1"/>
          </p:cNvSpPr>
          <p:nvPr/>
        </p:nvSpPr>
        <p:spPr bwMode="auto">
          <a:xfrm>
            <a:off x="908050" y="6281738"/>
            <a:ext cx="7048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This experiment can not measure Si production cross sections correctly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because many Si are stopped within a target.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22" name="正方形/長方形 14"/>
          <p:cNvSpPr>
            <a:spLocks noChangeArrowheads="1"/>
          </p:cNvSpPr>
          <p:nvPr/>
        </p:nvSpPr>
        <p:spPr bwMode="auto">
          <a:xfrm>
            <a:off x="6762750" y="5835650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cross.eps</a:t>
            </a:r>
            <a:endParaRPr lang="ja-JP" altLang="en-US" sz="1800"/>
          </a:p>
        </p:txBody>
      </p:sp>
      <p:sp>
        <p:nvSpPr>
          <p:cNvPr id="19" name="正方形/長方形 14"/>
          <p:cNvSpPr>
            <a:spLocks noChangeArrowheads="1"/>
          </p:cNvSpPr>
          <p:nvPr/>
        </p:nvSpPr>
        <p:spPr bwMode="auto">
          <a:xfrm>
            <a:off x="6588125" y="3275013"/>
            <a:ext cx="143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product.eps</a:t>
            </a:r>
            <a:endParaRPr lang="ja-JP" altLang="en-US" sz="1800"/>
          </a:p>
        </p:txBody>
      </p:sp>
      <p:sp>
        <p:nvSpPr>
          <p:cNvPr id="18" name="正方形/長方形 17">
            <a:extLst/>
          </p:cNvPr>
          <p:cNvSpPr/>
          <p:nvPr/>
        </p:nvSpPr>
        <p:spPr>
          <a:xfrm>
            <a:off x="8532813" y="1312863"/>
            <a:ext cx="588962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2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ja-JP"/>
              <a:t>Summary</a:t>
            </a:r>
            <a:endParaRPr lang="ja-JP" altLang="en-US"/>
          </a:p>
        </p:txBody>
      </p:sp>
      <p:sp>
        <p:nvSpPr>
          <p:cNvPr id="31747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B749C4-DC29-45C2-BB08-3E1ED03CB85F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Line 3">
            <a:extLst/>
          </p:cNvPr>
          <p:cNvSpPr>
            <a:spLocks noChangeShapeType="1"/>
          </p:cNvSpPr>
          <p:nvPr/>
        </p:nvSpPr>
        <p:spPr bwMode="auto">
          <a:xfrm>
            <a:off x="250825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30725" name="テキスト ボックス 4"/>
          <p:cNvSpPr txBox="1">
            <a:spLocks noChangeArrowheads="1"/>
          </p:cNvSpPr>
          <p:nvPr/>
        </p:nvSpPr>
        <p:spPr bwMode="auto">
          <a:xfrm>
            <a:off x="622300" y="1773238"/>
            <a:ext cx="79216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/>
              <a:t>Cell importance method is effective in deep penetration calculations.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/>
              <a:t>Ratios of importance between neighboring cells are better to be </a:t>
            </a:r>
            <a:r>
              <a:rPr lang="en-US" altLang="ja-JP" sz="2400" dirty="0">
                <a:solidFill>
                  <a:srgbClr val="0000FF"/>
                </a:solidFill>
              </a:rPr>
              <a:t>less than 3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     → Appropriate setting of [importance] is very important.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          It is better to use </a:t>
            </a:r>
            <a:r>
              <a:rPr lang="en-US" altLang="ja-JP" sz="2400" dirty="0">
                <a:solidFill>
                  <a:srgbClr val="0000FF"/>
                </a:solidFill>
              </a:rPr>
              <a:t>Weight Window Generator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          for complicated geometry (weight B).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/>
              <a:t>Forced collision method is effective to calculate particle production in a thin target.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32260" r="35680" b="19978"/>
          <a:stretch>
            <a:fillRect/>
          </a:stretch>
        </p:blipFill>
        <p:spPr bwMode="auto">
          <a:xfrm>
            <a:off x="3833813" y="2495550"/>
            <a:ext cx="51847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タイトル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ja-JP" sz="4000"/>
              <a:t>Neutron deep penetration calculation</a:t>
            </a:r>
            <a:endParaRPr lang="ja-JP" altLang="en-US" sz="4000"/>
          </a:p>
        </p:txBody>
      </p:sp>
      <p:sp>
        <p:nvSpPr>
          <p:cNvPr id="7172" name="テキスト ボックス 4"/>
          <p:cNvSpPr txBox="1">
            <a:spLocks noChangeArrowheads="1"/>
          </p:cNvSpPr>
          <p:nvPr/>
        </p:nvSpPr>
        <p:spPr bwMode="auto">
          <a:xfrm>
            <a:off x="3251200" y="4252913"/>
            <a:ext cx="142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14 MeV neutron</a:t>
            </a:r>
          </a:p>
        </p:txBody>
      </p:sp>
      <p:sp>
        <p:nvSpPr>
          <p:cNvPr id="9" name="右矢印 8">
            <a:extLst/>
          </p:cNvPr>
          <p:cNvSpPr/>
          <p:nvPr/>
        </p:nvSpPr>
        <p:spPr>
          <a:xfrm>
            <a:off x="3492500" y="3933825"/>
            <a:ext cx="431800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74" name="テキスト ボックス 11"/>
          <p:cNvSpPr txBox="1">
            <a:spLocks noChangeArrowheads="1"/>
          </p:cNvSpPr>
          <p:nvPr/>
        </p:nvSpPr>
        <p:spPr bwMode="auto">
          <a:xfrm>
            <a:off x="1054100" y="768350"/>
            <a:ext cx="676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Calculate neutron transport in thick shield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and dose rate distribution to depth</a:t>
            </a:r>
          </a:p>
        </p:txBody>
      </p:sp>
      <p:sp>
        <p:nvSpPr>
          <p:cNvPr id="13" name="Line 3">
            <a:extLst/>
          </p:cNvPr>
          <p:cNvSpPr>
            <a:spLocks noChangeShapeType="1"/>
          </p:cNvSpPr>
          <p:nvPr/>
        </p:nvSpPr>
        <p:spPr bwMode="auto">
          <a:xfrm>
            <a:off x="220663" y="700088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7176" name="スライド番号プレースホルダ 13"/>
          <p:cNvSpPr>
            <a:spLocks noGrp="1"/>
          </p:cNvSpPr>
          <p:nvPr>
            <p:ph type="sldNum" sz="quarter" idx="12"/>
          </p:nvPr>
        </p:nvSpPr>
        <p:spPr bwMode="auto">
          <a:xfrm>
            <a:off x="6997700" y="64563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785058-9404-4AB5-9D02-43BDB5FE45D9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7177" name="正方形/長方形 15"/>
          <p:cNvSpPr>
            <a:spLocks noChangeArrowheads="1"/>
          </p:cNvSpPr>
          <p:nvPr/>
        </p:nvSpPr>
        <p:spPr bwMode="auto">
          <a:xfrm>
            <a:off x="3492500" y="1631950"/>
            <a:ext cx="5976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Execute “imp.inp” and measure computational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Number of history: 1,500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you can find CPU time in phits.out “total CPU time”.</a:t>
            </a:r>
            <a:endParaRPr lang="ja-JP" altLang="en-US" sz="2000"/>
          </a:p>
        </p:txBody>
      </p:sp>
      <p:sp>
        <p:nvSpPr>
          <p:cNvPr id="7178" name="テキスト ボックス 3"/>
          <p:cNvSpPr txBox="1">
            <a:spLocks noChangeArrowheads="1"/>
          </p:cNvSpPr>
          <p:nvPr/>
        </p:nvSpPr>
        <p:spPr bwMode="auto">
          <a:xfrm>
            <a:off x="4730750" y="2984500"/>
            <a:ext cx="389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Concrete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50cm radius x 180 cm thick cylinder</a:t>
            </a:r>
            <a:endParaRPr lang="ja-JP" altLang="en-US" sz="2000"/>
          </a:p>
        </p:txBody>
      </p:sp>
      <p:sp>
        <p:nvSpPr>
          <p:cNvPr id="7179" name="テキスト ボックス 3"/>
          <p:cNvSpPr txBox="1">
            <a:spLocks noChangeArrowheads="1"/>
          </p:cNvSpPr>
          <p:nvPr/>
        </p:nvSpPr>
        <p:spPr bwMode="auto">
          <a:xfrm>
            <a:off x="3417888" y="314801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Air</a:t>
            </a:r>
            <a:endParaRPr lang="ja-JP" altLang="en-US" sz="1800"/>
          </a:p>
        </p:txBody>
      </p:sp>
      <p:sp>
        <p:nvSpPr>
          <p:cNvPr id="7180" name="テキスト ボックス 3"/>
          <p:cNvSpPr txBox="1">
            <a:spLocks noChangeArrowheads="1"/>
          </p:cNvSpPr>
          <p:nvPr/>
        </p:nvSpPr>
        <p:spPr bwMode="auto">
          <a:xfrm>
            <a:off x="-42863" y="6088063"/>
            <a:ext cx="9328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Effective dose is obtained by multiplying neutron fluence by dose conversion coefficient in PHITS. </a:t>
            </a:r>
          </a:p>
        </p:txBody>
      </p:sp>
      <p:sp>
        <p:nvSpPr>
          <p:cNvPr id="7181" name="正方形/長方形 27"/>
          <p:cNvSpPr>
            <a:spLocks noChangeArrowheads="1"/>
          </p:cNvSpPr>
          <p:nvPr/>
        </p:nvSpPr>
        <p:spPr bwMode="auto">
          <a:xfrm>
            <a:off x="107950" y="1851025"/>
            <a:ext cx="2946400" cy="397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  <a:cs typeface="Tahoma" panose="020B0604030504040204" pitchFamily="34" charset="0"/>
              </a:rPr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  <a:cs typeface="Tahoma" panose="020B0604030504040204" pitchFamily="34" charset="0"/>
              </a:rPr>
              <a:t>icntl    =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  <a:cs typeface="Tahoma" panose="020B0604030504040204" pitchFamily="34" charset="0"/>
              </a:rPr>
              <a:t>maxcas   =   8000 </a:t>
            </a:r>
            <a:endParaRPr lang="fr-FR" altLang="ja-JP" sz="1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  <a:cs typeface="Tahoma" panose="020B0604030504040204" pitchFamily="34" charset="0"/>
              </a:rPr>
              <a:t>maxbch  =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  <a:cs typeface="Tahoma" panose="020B0604030504040204" pitchFamily="34" charset="0"/>
              </a:rPr>
              <a:t>[ T - T r a c k ] </a:t>
            </a: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(3rd)</a:t>
            </a:r>
            <a:r>
              <a:rPr lang="ja-JP" altLang="en-US" sz="14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altLang="ja-JP" sz="1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  <a:cs typeface="Tahoma" panose="020B0604030504040204" pitchFamily="34" charset="0"/>
              </a:rPr>
              <a:t> mesh = xyz</a:t>
            </a:r>
            <a:endParaRPr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axis =   xz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z-txt = Effective dose [pSv/source]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file   = </a:t>
            </a:r>
            <a:r>
              <a:rPr lang="en-US" altLang="ja-JP" sz="14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imp-dose-xz.out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part  =  neutron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epsout =    1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gshow =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multiplier = all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mat              mset1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  <a:cs typeface="Tahoma" panose="020B0604030504040204" pitchFamily="34" charset="0"/>
              </a:rPr>
              <a:t>  all          ( 1.0 -202 )</a:t>
            </a:r>
            <a:endParaRPr lang="ja-JP" altLang="en-US" sz="14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82" name="テキスト ボックス 17"/>
          <p:cNvSpPr txBox="1">
            <a:spLocks noChangeArrowheads="1"/>
          </p:cNvSpPr>
          <p:nvPr/>
        </p:nvSpPr>
        <p:spPr bwMode="auto">
          <a:xfrm>
            <a:off x="100013" y="1452563"/>
            <a:ext cx="92868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imp.inp</a:t>
            </a:r>
            <a:endParaRPr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77788"/>
            <a:ext cx="8042275" cy="836613"/>
          </a:xfrm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Calculation of effective dose</a:t>
            </a: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389938" y="6400800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00491675-C79A-4D1E-B29B-3E16246CCBAD}" type="slidenum"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196" name="Text Box 1031"/>
          <p:cNvSpPr txBox="1">
            <a:spLocks noChangeArrowheads="1"/>
          </p:cNvSpPr>
          <p:nvPr/>
        </p:nvSpPr>
        <p:spPr bwMode="auto">
          <a:xfrm>
            <a:off x="179388" y="1773238"/>
            <a:ext cx="2946400" cy="1417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ja-JP" sz="1600">
                <a:latin typeface="Tahoma" panose="020B0604030504040204" pitchFamily="34" charset="0"/>
                <a:cs typeface="Tahoma" panose="020B0604030504040204" pitchFamily="34" charset="0"/>
              </a:rPr>
              <a:t>[ T - T r a c k ] </a:t>
            </a:r>
            <a:r>
              <a:rPr lang="en-US" altLang="ja-JP" sz="1600">
                <a:latin typeface="Tahoma" panose="020B0604030504040204" pitchFamily="34" charset="0"/>
                <a:cs typeface="Tahoma" panose="020B0604030504040204" pitchFamily="34" charset="0"/>
              </a:rPr>
              <a:t>(2</a:t>
            </a:r>
            <a:r>
              <a:rPr lang="en-US" altLang="ja-JP" sz="1600" baseline="30000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altLang="ja-JP" sz="1600">
                <a:latin typeface="Tahoma" panose="020B0604030504040204" pitchFamily="34" charset="0"/>
                <a:cs typeface="Tahoma" panose="020B0604030504040204" pitchFamily="34" charset="0"/>
              </a:rPr>
              <a:t> and 3</a:t>
            </a:r>
            <a:r>
              <a:rPr lang="en-US" altLang="ja-JP" sz="1600" baseline="30000">
                <a:latin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altLang="ja-JP" sz="1600">
                <a:latin typeface="Tahoma" panose="020B0604030504040204" pitchFamily="34" charset="0"/>
                <a:cs typeface="Tahoma" panose="020B0604030504040204" pitchFamily="34" charset="0"/>
              </a:rPr>
              <a:t> )</a:t>
            </a:r>
            <a:r>
              <a:rPr lang="ja-JP" altLang="en-US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altLang="ja-JP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ahoma" panose="020B0604030504040204" pitchFamily="34" charset="0"/>
                <a:cs typeface="Tahoma" panose="020B0604030504040204" pitchFamily="34" charset="0"/>
              </a:rPr>
              <a:t> multiplier = all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ahoma" panose="020B0604030504040204" pitchFamily="34" charset="0"/>
                <a:cs typeface="Tahoma" panose="020B0604030504040204" pitchFamily="34" charset="0"/>
              </a:rPr>
              <a:t>      mat              </a:t>
            </a:r>
            <a:r>
              <a:rPr lang="en-US" altLang="ja-JP" sz="16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mset1 </a:t>
            </a:r>
            <a:r>
              <a:rPr lang="en-US" altLang="ja-JP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ahoma" panose="020B0604030504040204" pitchFamily="34" charset="0"/>
                <a:cs typeface="Tahoma" panose="020B0604030504040204" pitchFamily="34" charset="0"/>
              </a:rPr>
              <a:t>      all            </a:t>
            </a:r>
            <a:r>
              <a:rPr lang="en-US" altLang="ja-JP" sz="16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( 1.0 -202 )</a:t>
            </a:r>
            <a:endParaRPr lang="ja-JP" altLang="en-US" sz="16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228600" y="6921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8198" name="正方形/長方形 18"/>
          <p:cNvSpPr>
            <a:spLocks noChangeArrowheads="1"/>
          </p:cNvSpPr>
          <p:nvPr/>
        </p:nvSpPr>
        <p:spPr bwMode="auto">
          <a:xfrm>
            <a:off x="323850" y="3292716"/>
            <a:ext cx="3340101" cy="114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</a:rPr>
              <a:t>              (C k):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</a:rPr>
              <a:t>C </a:t>
            </a:r>
            <a:r>
              <a:rPr lang="en-US" altLang="ja-JP" sz="1800" u="sng" dirty="0">
                <a:latin typeface="Tahoma" panose="020B0604030504040204" pitchFamily="34" charset="0"/>
              </a:rPr>
              <a:t>normalization factor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</a:rPr>
              <a:t>k  </a:t>
            </a:r>
            <a:r>
              <a:rPr lang="en-US" altLang="ja-JP" sz="1800" u="sng" dirty="0">
                <a:latin typeface="Tahoma" panose="020B0604030504040204" pitchFamily="34" charset="0"/>
              </a:rPr>
              <a:t>ID number</a:t>
            </a:r>
            <a:endParaRPr lang="ja-JP" altLang="en-US" sz="1800" u="sng" dirty="0">
              <a:latin typeface="Times New Roman" panose="02020603050405020304" pitchFamily="18" charset="0"/>
            </a:endParaRPr>
          </a:p>
        </p:txBody>
      </p:sp>
      <p:sp>
        <p:nvSpPr>
          <p:cNvPr id="8199" name="正方形/長方形 27"/>
          <p:cNvSpPr>
            <a:spLocks noChangeArrowheads="1"/>
          </p:cNvSpPr>
          <p:nvPr/>
        </p:nvSpPr>
        <p:spPr bwMode="auto">
          <a:xfrm>
            <a:off x="-17463" y="4830763"/>
            <a:ext cx="914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with pSv unit is calculated when fluence is normalized by source intensity</a:t>
            </a:r>
            <a:endParaRPr lang="ja-JP" altLang="en-US" sz="2000" baseline="30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正方形/長方形 29"/>
          <p:cNvSpPr>
            <a:spLocks noChangeArrowheads="1"/>
          </p:cNvSpPr>
          <p:nvPr/>
        </p:nvSpPr>
        <p:spPr bwMode="auto">
          <a:xfrm>
            <a:off x="0" y="6294438"/>
            <a:ext cx="528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see manual for the [multiplier] section</a:t>
            </a:r>
            <a:endParaRPr lang="ja-JP" altLang="en-US" sz="2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851275" y="2212975"/>
          <a:ext cx="4968875" cy="2479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35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kumimoji="1" lang="ja-JP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conversion coefficient</a:t>
                      </a:r>
                      <a:r>
                        <a:rPr kumimoji="1" lang="ja-JP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altLang="ja-JP" sz="16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pSv</a:t>
                      </a:r>
                      <a:r>
                        <a:rPr lang="en-US" altLang="ja-JP" sz="16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altLang="ja-JP" sz="1600" b="1" baseline="30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35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H*(10)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68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dose based on ICRP60 </a:t>
                      </a:r>
                    </a:p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(AP irradiation)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68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dose based on ICRP103 </a:t>
                      </a:r>
                    </a:p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(AP irradiation)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68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-203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dose based on ICRP103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(ISO irradiation)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21" name="正方形/長方形 7"/>
          <p:cNvSpPr>
            <a:spLocks noChangeArrowheads="1"/>
          </p:cNvSpPr>
          <p:nvPr/>
        </p:nvSpPr>
        <p:spPr bwMode="auto">
          <a:xfrm>
            <a:off x="3779838" y="1527175"/>
            <a:ext cx="5113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Excerpt of data for dose conversion coefficient in /phits/data/multiplier</a:t>
            </a:r>
            <a:endParaRPr lang="ja-JP" altLang="en-US"/>
          </a:p>
        </p:txBody>
      </p:sp>
      <p:sp>
        <p:nvSpPr>
          <p:cNvPr id="8222" name="正方形/長方形 36"/>
          <p:cNvSpPr>
            <a:spLocks noChangeArrowheads="1"/>
          </p:cNvSpPr>
          <p:nvPr/>
        </p:nvSpPr>
        <p:spPr bwMode="auto">
          <a:xfrm>
            <a:off x="-17463" y="5380038"/>
            <a:ext cx="8859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this time, source intensity is not used in the normalized factor C.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Fluence (1/cm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/source) x Dose conversion coefficient (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= Dose (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/source)</a:t>
            </a:r>
            <a:endParaRPr lang="ja-JP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3" name="正方形/長方形 8"/>
          <p:cNvSpPr>
            <a:spLocks noChangeArrowheads="1"/>
          </p:cNvSpPr>
          <p:nvPr/>
        </p:nvSpPr>
        <p:spPr bwMode="auto">
          <a:xfrm>
            <a:off x="577693" y="3767904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intensity</a:t>
            </a:r>
            <a:endParaRPr lang="ja-JP" altLang="en-US" dirty="0"/>
          </a:p>
        </p:txBody>
      </p:sp>
      <p:sp>
        <p:nvSpPr>
          <p:cNvPr id="8224" name="正方形/長方形 38"/>
          <p:cNvSpPr>
            <a:spLocks noChangeArrowheads="1"/>
          </p:cNvSpPr>
          <p:nvPr/>
        </p:nvSpPr>
        <p:spPr bwMode="auto">
          <a:xfrm>
            <a:off x="563513" y="4336624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conversion coefficient</a:t>
            </a:r>
            <a:endParaRPr lang="ja-JP" altLang="en-US" dirty="0"/>
          </a:p>
        </p:txBody>
      </p:sp>
      <p:sp>
        <p:nvSpPr>
          <p:cNvPr id="8225" name="テキスト ボックス 2"/>
          <p:cNvSpPr txBox="1">
            <a:spLocks noChangeArrowheads="1"/>
          </p:cNvSpPr>
          <p:nvPr/>
        </p:nvSpPr>
        <p:spPr bwMode="auto">
          <a:xfrm>
            <a:off x="827088" y="744538"/>
            <a:ext cx="727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Fluence calculated by [t-track] can be multiplied with several functions that are pre-defined or defined in [multiplier] section</a:t>
            </a:r>
            <a:endParaRPr lang="ja-JP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8D27817D-BB6F-4667-A45B-842748462835}"/>
              </a:ext>
            </a:extLst>
          </p:cNvPr>
          <p:cNvCxnSpPr>
            <a:cxnSpLocks/>
          </p:cNvCxnSpPr>
          <p:nvPr/>
        </p:nvCxnSpPr>
        <p:spPr>
          <a:xfrm flipH="1">
            <a:off x="1548764" y="3024428"/>
            <a:ext cx="358940" cy="312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09B9CA2-1442-408B-B5B9-DDB751262AEB}"/>
              </a:ext>
            </a:extLst>
          </p:cNvPr>
          <p:cNvCxnSpPr>
            <a:cxnSpLocks/>
          </p:cNvCxnSpPr>
          <p:nvPr/>
        </p:nvCxnSpPr>
        <p:spPr>
          <a:xfrm flipH="1">
            <a:off x="1763690" y="3051660"/>
            <a:ext cx="587386" cy="30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43000"/>
          </a:xfrm>
        </p:spPr>
        <p:txBody>
          <a:bodyPr/>
          <a:lstStyle/>
          <a:p>
            <a:pPr eaLnBrk="1" hangingPunct="1"/>
            <a:r>
              <a:rPr lang="en-US" altLang="ja-JP"/>
              <a:t>Neutron deep penetration calculation</a:t>
            </a:r>
            <a:endParaRPr lang="ja-JP" altLang="en-US"/>
          </a:p>
        </p:txBody>
      </p:sp>
      <p:sp>
        <p:nvSpPr>
          <p:cNvPr id="9219" name="正方形/長方形 3"/>
          <p:cNvSpPr>
            <a:spLocks noChangeArrowheads="1"/>
          </p:cNvSpPr>
          <p:nvPr/>
        </p:nvSpPr>
        <p:spPr bwMode="auto">
          <a:xfrm>
            <a:off x="6030913" y="1573213"/>
            <a:ext cx="270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Number of history= </a:t>
            </a:r>
            <a:r>
              <a:rPr lang="en-US" altLang="ja-JP" sz="1800">
                <a:solidFill>
                  <a:srgbClr val="0000FF"/>
                </a:solidFill>
              </a:rPr>
              <a:t>8,000</a:t>
            </a:r>
            <a:endParaRPr lang="en-US" altLang="ja-JP" sz="1800" baseline="30000">
              <a:solidFill>
                <a:srgbClr val="0000FF"/>
              </a:solidFill>
            </a:endParaRPr>
          </a:p>
        </p:txBody>
      </p:sp>
      <p:sp>
        <p:nvSpPr>
          <p:cNvPr id="10" name="Line 3">
            <a:extLst/>
          </p:cNvPr>
          <p:cNvSpPr>
            <a:spLocks noChangeShapeType="1"/>
          </p:cNvSpPr>
          <p:nvPr/>
        </p:nvSpPr>
        <p:spPr bwMode="auto">
          <a:xfrm>
            <a:off x="179388" y="9080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9221" name="テキスト ボックス 10"/>
          <p:cNvSpPr txBox="1">
            <a:spLocks noChangeArrowheads="1"/>
          </p:cNvSpPr>
          <p:nvPr/>
        </p:nvSpPr>
        <p:spPr bwMode="auto">
          <a:xfrm>
            <a:off x="1520825" y="6042025"/>
            <a:ext cx="626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Need to improve the efficiency of Monte Carlo simulation!</a:t>
            </a:r>
          </a:p>
        </p:txBody>
      </p:sp>
      <p:sp>
        <p:nvSpPr>
          <p:cNvPr id="12" name="右矢印 11">
            <a:extLst/>
          </p:cNvPr>
          <p:cNvSpPr/>
          <p:nvPr/>
        </p:nvSpPr>
        <p:spPr>
          <a:xfrm>
            <a:off x="2198688" y="6413500"/>
            <a:ext cx="503237" cy="26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23" name="テキスト ボックス 12"/>
          <p:cNvSpPr txBox="1">
            <a:spLocks noChangeArrowheads="1"/>
          </p:cNvSpPr>
          <p:nvPr/>
        </p:nvSpPr>
        <p:spPr bwMode="auto">
          <a:xfrm>
            <a:off x="2990850" y="634047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Use variance reduction techniques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9224" name="テキスト ボックス 13"/>
          <p:cNvSpPr txBox="1">
            <a:spLocks noChangeArrowheads="1"/>
          </p:cNvSpPr>
          <p:nvPr/>
        </p:nvSpPr>
        <p:spPr bwMode="auto">
          <a:xfrm>
            <a:off x="179388" y="981075"/>
            <a:ext cx="790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Normal calculation using a single CPU (</a:t>
            </a:r>
            <a:r>
              <a:rPr lang="it-IT" altLang="ja-JP" sz="2000"/>
              <a:t>Intel Core i5-4590 CPU @ 3.30GH</a:t>
            </a:r>
            <a:r>
              <a:rPr lang="ja-JP" altLang="it-IT" sz="2000"/>
              <a:t>ｚ</a:t>
            </a:r>
            <a:r>
              <a:rPr lang="en-US" altLang="ja-JP" sz="2000"/>
              <a:t>)</a:t>
            </a:r>
            <a:endParaRPr lang="ja-JP" altLang="en-US" sz="2000"/>
          </a:p>
        </p:txBody>
      </p:sp>
      <p:sp>
        <p:nvSpPr>
          <p:cNvPr id="9225" name="スライド番号プレースホルダ 1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F4492C-05A8-4057-91D8-17BEC97ADD23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9226" name="正方形/長方形 16"/>
          <p:cNvSpPr>
            <a:spLocks noChangeArrowheads="1"/>
          </p:cNvSpPr>
          <p:nvPr/>
        </p:nvSpPr>
        <p:spPr bwMode="auto">
          <a:xfrm>
            <a:off x="6030913" y="396875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Number of history= </a:t>
            </a:r>
            <a:r>
              <a:rPr lang="en-US" altLang="ja-JP" sz="1800">
                <a:solidFill>
                  <a:srgbClr val="0000FF"/>
                </a:solidFill>
              </a:rPr>
              <a:t>500,000</a:t>
            </a:r>
            <a:endParaRPr lang="en-US" altLang="ja-JP" sz="1800" baseline="30000">
              <a:solidFill>
                <a:srgbClr val="0000FF"/>
              </a:solidFill>
            </a:endParaRPr>
          </a:p>
        </p:txBody>
      </p:sp>
      <p:sp>
        <p:nvSpPr>
          <p:cNvPr id="9227" name="正方形/長方形 16"/>
          <p:cNvSpPr>
            <a:spLocks noChangeArrowheads="1"/>
          </p:cNvSpPr>
          <p:nvPr/>
        </p:nvSpPr>
        <p:spPr bwMode="auto">
          <a:xfrm>
            <a:off x="6030913" y="1984375"/>
            <a:ext cx="2533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total cpu time =  </a:t>
            </a:r>
            <a:r>
              <a:rPr lang="en-US" altLang="ja-JP" sz="1800">
                <a:solidFill>
                  <a:srgbClr val="0000FF"/>
                </a:solidFill>
              </a:rPr>
              <a:t>6.39 sec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21" name="直線コネクタ 20">
            <a:extLst/>
          </p:cNvPr>
          <p:cNvCxnSpPr/>
          <p:nvPr/>
        </p:nvCxnSpPr>
        <p:spPr>
          <a:xfrm>
            <a:off x="466725" y="3748088"/>
            <a:ext cx="78787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正方形/長方形 16"/>
          <p:cNvSpPr>
            <a:spLocks noChangeArrowheads="1"/>
          </p:cNvSpPr>
          <p:nvPr/>
        </p:nvSpPr>
        <p:spPr bwMode="auto">
          <a:xfrm>
            <a:off x="6030913" y="4338638"/>
            <a:ext cx="276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total cpu time =  </a:t>
            </a:r>
            <a:r>
              <a:rPr lang="en-US" altLang="ja-JP" sz="1800">
                <a:solidFill>
                  <a:srgbClr val="0000FF"/>
                </a:solidFill>
              </a:rPr>
              <a:t>215.36 sec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9230" name="テキスト ボックス 16"/>
          <p:cNvSpPr txBox="1">
            <a:spLocks noChangeArrowheads="1"/>
          </p:cNvSpPr>
          <p:nvPr/>
        </p:nvSpPr>
        <p:spPr bwMode="auto">
          <a:xfrm>
            <a:off x="3194050" y="5802313"/>
            <a:ext cx="170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imp-dose-xz.eps</a:t>
            </a:r>
            <a:endParaRPr lang="ja-JP" altLang="en-US" sz="1800"/>
          </a:p>
        </p:txBody>
      </p:sp>
      <p:sp>
        <p:nvSpPr>
          <p:cNvPr id="9231" name="テキスト ボックス 15"/>
          <p:cNvSpPr txBox="1">
            <a:spLocks noChangeArrowheads="1"/>
          </p:cNvSpPr>
          <p:nvPr/>
        </p:nvSpPr>
        <p:spPr bwMode="auto">
          <a:xfrm>
            <a:off x="3068638" y="3376613"/>
            <a:ext cx="170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imp-dose-xz.eps</a:t>
            </a:r>
            <a:endParaRPr lang="ja-JP" altLang="en-US" sz="1800"/>
          </a:p>
        </p:txBody>
      </p:sp>
      <p:pic>
        <p:nvPicPr>
          <p:cNvPr id="9232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34021" r="28549" b="19087"/>
          <a:stretch>
            <a:fillRect/>
          </a:stretch>
        </p:blipFill>
        <p:spPr bwMode="auto">
          <a:xfrm>
            <a:off x="1766888" y="3787775"/>
            <a:ext cx="39179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35133" r="28194" b="19119"/>
          <a:stretch>
            <a:fillRect/>
          </a:stretch>
        </p:blipFill>
        <p:spPr bwMode="auto">
          <a:xfrm>
            <a:off x="1766888" y="1365250"/>
            <a:ext cx="4041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133350" y="-26988"/>
            <a:ext cx="8686800" cy="882651"/>
          </a:xfrm>
        </p:spPr>
        <p:txBody>
          <a:bodyPr/>
          <a:lstStyle/>
          <a:p>
            <a:pPr eaLnBrk="1" hangingPunct="1"/>
            <a:r>
              <a:rPr lang="en-US" altLang="ja-JP" sz="3600"/>
              <a:t>Concept of weight in Monte Carlo calculation</a:t>
            </a:r>
            <a:endParaRPr lang="ja-JP" altLang="en-US" sz="360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245" name="テキスト ボックス 73"/>
          <p:cNvSpPr txBox="1">
            <a:spLocks noChangeArrowheads="1"/>
          </p:cNvSpPr>
          <p:nvPr/>
        </p:nvSpPr>
        <p:spPr bwMode="auto">
          <a:xfrm>
            <a:off x="2455863" y="915988"/>
            <a:ext cx="457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/>
              <a:t>Example</a:t>
            </a:r>
            <a:r>
              <a:rPr lang="ja-JP" altLang="en-US"/>
              <a:t>：</a:t>
            </a:r>
            <a:r>
              <a:rPr lang="en-US" altLang="ja-JP"/>
              <a:t>track length tally</a:t>
            </a:r>
            <a:endParaRPr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179388" y="908050"/>
            <a:ext cx="8642350" cy="59499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179388" y="6921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0248" name="スライド番号プレースホルダ 4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81C82-E91E-46B0-8337-86DF1207C958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0249" name="正方形/長方形 2"/>
          <p:cNvSpPr>
            <a:spLocks noChangeArrowheads="1"/>
          </p:cNvSpPr>
          <p:nvPr/>
        </p:nvSpPr>
        <p:spPr bwMode="auto">
          <a:xfrm>
            <a:off x="338138" y="3163888"/>
            <a:ext cx="8497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Weight</a:t>
            </a:r>
            <a:r>
              <a:rPr lang="ja-JP" altLang="en-US" sz="2400"/>
              <a:t>： </a:t>
            </a:r>
            <a:r>
              <a:rPr lang="en-US" altLang="ja-JP" sz="2400"/>
              <a:t>Importance of the particles in Monte Carlo simulation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	is always 1 in normal calculation*</a:t>
            </a:r>
          </a:p>
        </p:txBody>
      </p:sp>
      <p:sp>
        <p:nvSpPr>
          <p:cNvPr id="10250" name="正方形/長方形 3"/>
          <p:cNvSpPr>
            <a:spLocks noChangeArrowheads="1"/>
          </p:cNvSpPr>
          <p:nvPr/>
        </p:nvSpPr>
        <p:spPr bwMode="auto">
          <a:xfrm>
            <a:off x="407988" y="4230688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400"/>
              <a:t>Artificially increase the probability of rare event occurrences.</a:t>
            </a:r>
          </a:p>
        </p:txBody>
      </p:sp>
      <p:sp>
        <p:nvSpPr>
          <p:cNvPr id="10251" name="正方形/長方形 5"/>
          <p:cNvSpPr>
            <a:spLocks noChangeArrowheads="1"/>
          </p:cNvSpPr>
          <p:nvPr/>
        </p:nvSpPr>
        <p:spPr bwMode="auto">
          <a:xfrm>
            <a:off x="330200" y="5176838"/>
            <a:ext cx="8612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400"/>
              <a:t>Frequency distribution per a history cannot be calculated,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   e.g. [t-deposit] with output = deposit, </a:t>
            </a:r>
            <a:r>
              <a:rPr lang="en-US" altLang="ja-JP" sz="2400">
                <a:solidFill>
                  <a:srgbClr val="FF0000"/>
                </a:solidFill>
              </a:rPr>
              <a:t>NO MORE event generator!</a:t>
            </a:r>
          </a:p>
        </p:txBody>
      </p:sp>
      <p:sp>
        <p:nvSpPr>
          <p:cNvPr id="10252" name="テキスト ボックス 1"/>
          <p:cNvSpPr txBox="1">
            <a:spLocks noChangeArrowheads="1"/>
          </p:cNvSpPr>
          <p:nvPr/>
        </p:nvSpPr>
        <p:spPr bwMode="auto">
          <a:xfrm>
            <a:off x="1538288" y="6530975"/>
            <a:ext cx="567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*Not the case for low-energy neutron transport simulation</a:t>
            </a:r>
            <a:endParaRPr lang="ja-JP" altLang="en-US" sz="1800"/>
          </a:p>
        </p:txBody>
      </p:sp>
      <p:sp>
        <p:nvSpPr>
          <p:cNvPr id="15" name="円/楕円 14"/>
          <p:cNvSpPr/>
          <p:nvPr/>
        </p:nvSpPr>
        <p:spPr>
          <a:xfrm>
            <a:off x="3422650" y="1754188"/>
            <a:ext cx="642938" cy="625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1767331"/>
            <a:ext cx="1981569" cy="122456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10255" name="テキスト ボックス 16"/>
          <p:cNvSpPr txBox="1">
            <a:spLocks noChangeArrowheads="1"/>
          </p:cNvSpPr>
          <p:nvPr/>
        </p:nvSpPr>
        <p:spPr bwMode="auto">
          <a:xfrm>
            <a:off x="4787900" y="1782763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ja-JP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/>
              <a:t>: track length of i-th particle</a:t>
            </a:r>
            <a:endParaRPr lang="ja-JP" altLang="en-US" sz="2000"/>
          </a:p>
        </p:txBody>
      </p:sp>
      <p:sp>
        <p:nvSpPr>
          <p:cNvPr id="10256" name="テキスト ボックス 17"/>
          <p:cNvSpPr txBox="1">
            <a:spLocks noChangeArrowheads="1"/>
          </p:cNvSpPr>
          <p:nvPr/>
        </p:nvSpPr>
        <p:spPr bwMode="auto">
          <a:xfrm>
            <a:off x="4770438" y="2211388"/>
            <a:ext cx="280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ja-JP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/>
              <a:t>: weight of i-th particle</a:t>
            </a:r>
            <a:endParaRPr lang="ja-JP" altLang="en-US" sz="2000"/>
          </a:p>
        </p:txBody>
      </p:sp>
      <p:sp>
        <p:nvSpPr>
          <p:cNvPr id="10257" name="テキスト ボックス 18"/>
          <p:cNvSpPr txBox="1">
            <a:spLocks noChangeArrowheads="1"/>
          </p:cNvSpPr>
          <p:nvPr/>
        </p:nvSpPr>
        <p:spPr bwMode="auto">
          <a:xfrm>
            <a:off x="4787900" y="2630488"/>
            <a:ext cx="266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2000"/>
              <a:t>: total history number</a:t>
            </a:r>
            <a:endParaRPr lang="ja-JP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Contents of Lecture</a:t>
            </a:r>
            <a:endParaRPr lang="ja-JP" altLang="en-US"/>
          </a:p>
        </p:txBody>
      </p:sp>
      <p:sp>
        <p:nvSpPr>
          <p:cNvPr id="11267" name="テキスト ボックス 3"/>
          <p:cNvSpPr txBox="1">
            <a:spLocks noChangeArrowheads="1"/>
          </p:cNvSpPr>
          <p:nvPr/>
        </p:nvSpPr>
        <p:spPr bwMode="auto">
          <a:xfrm>
            <a:off x="395288" y="2814638"/>
            <a:ext cx="5403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2400">
                <a:solidFill>
                  <a:srgbClr val="FF0000"/>
                </a:solidFill>
              </a:rPr>
              <a:t>[importance]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　</a:t>
            </a:r>
            <a:r>
              <a:rPr lang="en-US" altLang="ja-JP" sz="2400">
                <a:solidFill>
                  <a:srgbClr val="FF0000"/>
                </a:solidFill>
              </a:rPr>
              <a:t>Geometry splitting and Russian Roulette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　</a:t>
            </a:r>
            <a:endParaRPr lang="en-US" altLang="ja-JP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endParaRPr lang="en-US" altLang="ja-JP" sz="2400"/>
          </a:p>
        </p:txBody>
      </p:sp>
      <p:sp>
        <p:nvSpPr>
          <p:cNvPr id="5" name="Line 3">
            <a:extLst/>
          </p:cNvPr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1269" name="正方形/長方形 5"/>
          <p:cNvSpPr>
            <a:spLocks noChangeArrowheads="1"/>
          </p:cNvSpPr>
          <p:nvPr/>
        </p:nvSpPr>
        <p:spPr bwMode="auto">
          <a:xfrm>
            <a:off x="323850" y="2381250"/>
            <a:ext cx="530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２．</a:t>
            </a:r>
            <a:r>
              <a:rPr lang="en-US" altLang="ja-JP" sz="2400">
                <a:solidFill>
                  <a:srgbClr val="FF0000"/>
                </a:solidFill>
              </a:rPr>
              <a:t>Neutron deep penetration calculation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11270" name="正方形/長方形 6"/>
          <p:cNvSpPr>
            <a:spLocks noChangeArrowheads="1"/>
          </p:cNvSpPr>
          <p:nvPr/>
        </p:nvSpPr>
        <p:spPr bwMode="auto">
          <a:xfrm>
            <a:off x="323850" y="5407025"/>
            <a:ext cx="645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３．</a:t>
            </a:r>
            <a:r>
              <a:rPr lang="en-US" altLang="ja-JP" sz="2400"/>
              <a:t>Calculation of particle</a:t>
            </a:r>
            <a:r>
              <a:rPr lang="ja-JP" altLang="en-US" sz="2400"/>
              <a:t> </a:t>
            </a:r>
            <a:r>
              <a:rPr lang="en-US" altLang="ja-JP" sz="2400"/>
              <a:t>production in thin target</a:t>
            </a:r>
            <a:endParaRPr lang="ja-JP" altLang="en-US" sz="2400"/>
          </a:p>
        </p:txBody>
      </p:sp>
      <p:sp>
        <p:nvSpPr>
          <p:cNvPr id="11271" name="正方形/長方形 7"/>
          <p:cNvSpPr>
            <a:spLocks noChangeArrowheads="1"/>
          </p:cNvSpPr>
          <p:nvPr/>
        </p:nvSpPr>
        <p:spPr bwMode="auto">
          <a:xfrm>
            <a:off x="395288" y="58388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2400"/>
              <a:t>[forced collision] </a:t>
            </a:r>
          </a:p>
        </p:txBody>
      </p:sp>
      <p:sp>
        <p:nvSpPr>
          <p:cNvPr id="11272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12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39EEF5-EBF6-4E71-B797-D0747F6125E1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1273" name="正方形/長方形 9"/>
          <p:cNvSpPr>
            <a:spLocks noChangeArrowheads="1"/>
          </p:cNvSpPr>
          <p:nvPr/>
        </p:nvSpPr>
        <p:spPr bwMode="auto">
          <a:xfrm>
            <a:off x="395288" y="1557338"/>
            <a:ext cx="215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１．</a:t>
            </a:r>
            <a:r>
              <a:rPr lang="en-US" altLang="ja-JP" sz="2400"/>
              <a:t>Introduction</a:t>
            </a:r>
            <a:endParaRPr lang="ja-JP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9"/>
          <p:cNvSpPr txBox="1">
            <a:spLocks noChangeArrowheads="1"/>
          </p:cNvSpPr>
          <p:nvPr/>
        </p:nvSpPr>
        <p:spPr bwMode="auto">
          <a:xfrm>
            <a:off x="225425" y="600075"/>
            <a:ext cx="8645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Set important </a:t>
            </a:r>
            <a:r>
              <a:rPr lang="en-US" altLang="ja-JP" sz="2400" i="1">
                <a:solidFill>
                  <a:srgbClr val="000000"/>
                </a:solidFill>
              </a:rPr>
              <a:t>I</a:t>
            </a:r>
            <a:r>
              <a:rPr lang="en-US" altLang="ja-JP" sz="2400">
                <a:solidFill>
                  <a:srgbClr val="000000"/>
                </a:solidFill>
              </a:rPr>
              <a:t> to each cell. When a particle passes through the boarder of cell 1 and cell 2, set </a:t>
            </a:r>
            <a:r>
              <a:rPr lang="en-US" altLang="ja-JP" sz="2400" i="1">
                <a:solidFill>
                  <a:srgbClr val="000000"/>
                </a:solidFill>
              </a:rPr>
              <a:t>I</a:t>
            </a:r>
            <a:r>
              <a:rPr lang="en-US" altLang="ja-JP" sz="2400" baseline="-25000">
                <a:solidFill>
                  <a:srgbClr val="000000"/>
                </a:solidFill>
              </a:rPr>
              <a:t>2</a:t>
            </a:r>
            <a:r>
              <a:rPr lang="en-US" altLang="ja-JP" sz="2400">
                <a:solidFill>
                  <a:srgbClr val="000000"/>
                </a:solidFill>
              </a:rPr>
              <a:t>/</a:t>
            </a:r>
            <a:r>
              <a:rPr lang="en-US" altLang="ja-JP" sz="2400" i="1">
                <a:solidFill>
                  <a:srgbClr val="000000"/>
                </a:solidFill>
              </a:rPr>
              <a:t>I</a:t>
            </a:r>
            <a:r>
              <a:rPr lang="en-US" altLang="ja-JP" sz="2400" baseline="-25000">
                <a:solidFill>
                  <a:srgbClr val="000000"/>
                </a:solidFill>
              </a:rPr>
              <a:t>1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23" name="正方形/長方形 22">
            <a:extLst/>
          </p:cNvPr>
          <p:cNvSpPr/>
          <p:nvPr/>
        </p:nvSpPr>
        <p:spPr>
          <a:xfrm>
            <a:off x="692150" y="3132138"/>
            <a:ext cx="1368425" cy="1233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正方形/長方形 23">
            <a:extLst/>
          </p:cNvPr>
          <p:cNvSpPr/>
          <p:nvPr/>
        </p:nvSpPr>
        <p:spPr>
          <a:xfrm>
            <a:off x="2060575" y="3132138"/>
            <a:ext cx="1800225" cy="1233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>
            <a:extLst/>
          </p:cNvPr>
          <p:cNvSpPr/>
          <p:nvPr/>
        </p:nvSpPr>
        <p:spPr>
          <a:xfrm>
            <a:off x="1123950" y="3565525"/>
            <a:ext cx="287338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35" name="直線矢印コネクタ 34">
            <a:extLst/>
          </p:cNvPr>
          <p:cNvCxnSpPr/>
          <p:nvPr/>
        </p:nvCxnSpPr>
        <p:spPr>
          <a:xfrm>
            <a:off x="1484313" y="3708400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テキスト ボックス 35"/>
          <p:cNvSpPr txBox="1">
            <a:spLocks noChangeArrowheads="1"/>
          </p:cNvSpPr>
          <p:nvPr/>
        </p:nvSpPr>
        <p:spPr bwMode="auto">
          <a:xfrm>
            <a:off x="250825" y="1484313"/>
            <a:ext cx="306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/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>
                <a:solidFill>
                  <a:srgbClr val="0000FF"/>
                </a:solidFill>
              </a:rPr>
              <a:t>&gt;1: </a:t>
            </a:r>
            <a:r>
              <a:rPr lang="en-US" altLang="ja-JP" sz="2400">
                <a:solidFill>
                  <a:srgbClr val="FF0000"/>
                </a:solidFill>
              </a:rPr>
              <a:t>Particle split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12296" name="テキスト ボックス 39"/>
          <p:cNvSpPr txBox="1">
            <a:spLocks noChangeArrowheads="1"/>
          </p:cNvSpPr>
          <p:nvPr/>
        </p:nvSpPr>
        <p:spPr bwMode="auto">
          <a:xfrm>
            <a:off x="200025" y="4694238"/>
            <a:ext cx="3838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/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>
                <a:solidFill>
                  <a:srgbClr val="0000FF"/>
                </a:solidFill>
              </a:rPr>
              <a:t>&lt;1: </a:t>
            </a:r>
            <a:r>
              <a:rPr lang="en-US" altLang="ja-JP" sz="2400">
                <a:solidFill>
                  <a:srgbClr val="FF0000"/>
                </a:solidFill>
              </a:rPr>
              <a:t>Russian Roulette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ja-JP" sz="240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rgbClr val="0000FF"/>
                </a:solidFill>
              </a:rPr>
              <a:t>killed or alive</a:t>
            </a:r>
          </a:p>
        </p:txBody>
      </p:sp>
      <p:sp>
        <p:nvSpPr>
          <p:cNvPr id="42" name="円/楕円 41">
            <a:extLst/>
          </p:cNvPr>
          <p:cNvSpPr/>
          <p:nvPr/>
        </p:nvSpPr>
        <p:spPr>
          <a:xfrm>
            <a:off x="2563813" y="3205163"/>
            <a:ext cx="288925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44" name="直線矢印コネクタ 43">
            <a:extLst/>
          </p:cNvPr>
          <p:cNvCxnSpPr/>
          <p:nvPr/>
        </p:nvCxnSpPr>
        <p:spPr>
          <a:xfrm>
            <a:off x="2060575" y="3421063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/>
          </p:cNvPr>
          <p:cNvCxnSpPr/>
          <p:nvPr/>
        </p:nvCxnSpPr>
        <p:spPr>
          <a:xfrm>
            <a:off x="2060575" y="3708400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/>
          </p:cNvPr>
          <p:cNvCxnSpPr/>
          <p:nvPr/>
        </p:nvCxnSpPr>
        <p:spPr>
          <a:xfrm>
            <a:off x="2060575" y="3997325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正方形/長方形 46"/>
          <p:cNvSpPr>
            <a:spLocks noChangeArrowheads="1"/>
          </p:cNvSpPr>
          <p:nvPr/>
        </p:nvSpPr>
        <p:spPr bwMode="auto">
          <a:xfrm>
            <a:off x="979488" y="3997325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2302" name="正方形/長方形 47"/>
          <p:cNvSpPr>
            <a:spLocks noChangeArrowheads="1"/>
          </p:cNvSpPr>
          <p:nvPr/>
        </p:nvSpPr>
        <p:spPr bwMode="auto">
          <a:xfrm>
            <a:off x="2995613" y="3276600"/>
            <a:ext cx="830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W=1/3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2303" name="正方形/長方形 48"/>
          <p:cNvSpPr>
            <a:spLocks noChangeArrowheads="1"/>
          </p:cNvSpPr>
          <p:nvPr/>
        </p:nvSpPr>
        <p:spPr bwMode="auto">
          <a:xfrm>
            <a:off x="3030538" y="3556000"/>
            <a:ext cx="830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W=1/3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2304" name="正方形/長方形 49"/>
          <p:cNvSpPr>
            <a:spLocks noChangeArrowheads="1"/>
          </p:cNvSpPr>
          <p:nvPr/>
        </p:nvSpPr>
        <p:spPr bwMode="auto">
          <a:xfrm>
            <a:off x="3030538" y="3843338"/>
            <a:ext cx="830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W=1/3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51" name="円/楕円 50">
            <a:extLst/>
          </p:cNvPr>
          <p:cNvSpPr/>
          <p:nvPr/>
        </p:nvSpPr>
        <p:spPr>
          <a:xfrm>
            <a:off x="2563813" y="3565525"/>
            <a:ext cx="288925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2" name="円/楕円 51">
            <a:extLst/>
          </p:cNvPr>
          <p:cNvSpPr/>
          <p:nvPr/>
        </p:nvSpPr>
        <p:spPr>
          <a:xfrm>
            <a:off x="2563813" y="3924300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307" name="正方形/長方形 52"/>
          <p:cNvSpPr>
            <a:spLocks noChangeArrowheads="1"/>
          </p:cNvSpPr>
          <p:nvPr/>
        </p:nvSpPr>
        <p:spPr bwMode="auto">
          <a:xfrm>
            <a:off x="1139825" y="2619375"/>
            <a:ext cx="75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>
                <a:solidFill>
                  <a:srgbClr val="000000"/>
                </a:solidFill>
              </a:rPr>
              <a:t>I</a:t>
            </a:r>
            <a:r>
              <a:rPr lang="en-US" altLang="ja-JP" sz="2800" baseline="-25000">
                <a:solidFill>
                  <a:srgbClr val="000000"/>
                </a:solidFill>
              </a:rPr>
              <a:t>1</a:t>
            </a:r>
            <a:r>
              <a:rPr lang="en-US" altLang="ja-JP" sz="2800">
                <a:solidFill>
                  <a:srgbClr val="000000"/>
                </a:solidFill>
              </a:rPr>
              <a:t>=1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2308" name="正方形/長方形 53"/>
          <p:cNvSpPr>
            <a:spLocks noChangeArrowheads="1"/>
          </p:cNvSpPr>
          <p:nvPr/>
        </p:nvSpPr>
        <p:spPr bwMode="auto">
          <a:xfrm>
            <a:off x="2579688" y="2619375"/>
            <a:ext cx="75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>
                <a:solidFill>
                  <a:srgbClr val="000000"/>
                </a:solidFill>
              </a:rPr>
              <a:t>I</a:t>
            </a:r>
            <a:r>
              <a:rPr lang="en-US" altLang="ja-JP" sz="2800" baseline="-25000">
                <a:solidFill>
                  <a:srgbClr val="000000"/>
                </a:solidFill>
              </a:rPr>
              <a:t>2</a:t>
            </a:r>
            <a:r>
              <a:rPr lang="en-US" altLang="ja-JP" sz="2800">
                <a:solidFill>
                  <a:srgbClr val="000000"/>
                </a:solidFill>
              </a:rPr>
              <a:t>=3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2309" name="テキスト ボックス 54"/>
          <p:cNvSpPr txBox="1">
            <a:spLocks noChangeArrowheads="1"/>
          </p:cNvSpPr>
          <p:nvPr/>
        </p:nvSpPr>
        <p:spPr bwMode="auto">
          <a:xfrm>
            <a:off x="619125" y="1889125"/>
            <a:ext cx="3051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e.g.</a:t>
            </a:r>
            <a:r>
              <a:rPr lang="ja-JP" altLang="en-US" sz="2400">
                <a:solidFill>
                  <a:srgbClr val="FF0000"/>
                </a:solidFill>
              </a:rPr>
              <a:t>　 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/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>
                <a:solidFill>
                  <a:srgbClr val="0000FF"/>
                </a:solidFill>
              </a:rPr>
              <a:t> is integer.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/>
              <a:t>I</a:t>
            </a:r>
            <a:r>
              <a:rPr lang="en-US" altLang="ja-JP" sz="2000" baseline="-25000"/>
              <a:t>2</a:t>
            </a:r>
            <a:r>
              <a:rPr lang="en-US" altLang="ja-JP" sz="2000"/>
              <a:t>/</a:t>
            </a:r>
            <a:r>
              <a:rPr lang="en-US" altLang="ja-JP" sz="2000" i="1"/>
              <a:t>I</a:t>
            </a:r>
            <a:r>
              <a:rPr lang="en-US" altLang="ja-JP" sz="2000" baseline="-25000"/>
              <a:t>1</a:t>
            </a:r>
            <a:r>
              <a:rPr lang="en-US" altLang="ja-JP" sz="2000"/>
              <a:t> = 3: </a:t>
            </a:r>
            <a:r>
              <a:rPr lang="en-US" altLang="ja-JP" sz="2000">
                <a:solidFill>
                  <a:srgbClr val="000000"/>
                </a:solidFill>
              </a:rPr>
              <a:t>Always split into 3</a:t>
            </a:r>
          </a:p>
        </p:txBody>
      </p:sp>
      <p:sp>
        <p:nvSpPr>
          <p:cNvPr id="83" name="角丸四角形 82">
            <a:extLst/>
          </p:cNvPr>
          <p:cNvSpPr/>
          <p:nvPr/>
        </p:nvSpPr>
        <p:spPr>
          <a:xfrm>
            <a:off x="179388" y="4508500"/>
            <a:ext cx="8785225" cy="223361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角丸四角形 59">
            <a:extLst/>
          </p:cNvPr>
          <p:cNvSpPr/>
          <p:nvPr/>
        </p:nvSpPr>
        <p:spPr>
          <a:xfrm>
            <a:off x="179388" y="1412875"/>
            <a:ext cx="8785225" cy="3016250"/>
          </a:xfrm>
          <a:prstGeom prst="roundRect">
            <a:avLst>
              <a:gd name="adj" fmla="val 6695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Line 3">
            <a:extLst/>
          </p:cNvPr>
          <p:cNvSpPr>
            <a:spLocks noChangeShapeType="1"/>
          </p:cNvSpPr>
          <p:nvPr/>
        </p:nvSpPr>
        <p:spPr bwMode="auto">
          <a:xfrm>
            <a:off x="107950" y="5191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9" name="テキスト ボックス 54">
            <a:extLst/>
          </p:cNvPr>
          <p:cNvSpPr txBox="1">
            <a:spLocks noChangeArrowheads="1"/>
          </p:cNvSpPr>
          <p:nvPr/>
        </p:nvSpPr>
        <p:spPr bwMode="auto">
          <a:xfrm>
            <a:off x="4267200" y="1866900"/>
            <a:ext cx="4635500" cy="1508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solidFill>
                  <a:srgbClr val="0000FF"/>
                </a:solidFill>
              </a:rPr>
              <a:t>I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2</a:t>
            </a:r>
            <a:r>
              <a:rPr lang="en-US" altLang="ja-JP" sz="2400" dirty="0">
                <a:solidFill>
                  <a:srgbClr val="0000FF"/>
                </a:solidFill>
              </a:rPr>
              <a:t>/</a:t>
            </a:r>
            <a:r>
              <a:rPr lang="en-US" altLang="ja-JP" sz="2400" i="1" dirty="0">
                <a:solidFill>
                  <a:srgbClr val="0000FF"/>
                </a:solidFill>
              </a:rPr>
              <a:t>I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dirty="0">
                <a:solidFill>
                  <a:srgbClr val="0000FF"/>
                </a:solidFill>
              </a:rPr>
              <a:t> is not an integer </a:t>
            </a:r>
          </a:p>
          <a:p>
            <a:pPr eaLnBrk="1" hangingPunct="1">
              <a:defRPr/>
            </a:pPr>
            <a:r>
              <a:rPr lang="en-US" altLang="ja-JP" sz="2400" i="1" dirty="0"/>
              <a:t>I</a:t>
            </a:r>
            <a:r>
              <a:rPr lang="en-US" altLang="ja-JP" sz="2400" baseline="-25000" dirty="0"/>
              <a:t>2</a:t>
            </a:r>
            <a:r>
              <a:rPr lang="en-US" altLang="ja-JP" sz="2400" dirty="0"/>
              <a:t>/</a:t>
            </a:r>
            <a:r>
              <a:rPr lang="en-US" altLang="ja-JP" sz="2400" i="1" dirty="0"/>
              <a:t>I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 = 2.75: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Split into 3 by 75%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Split into 2 by 25%</a:t>
            </a:r>
            <a:r>
              <a:rPr lang="ja-JP" altLang="en-US" sz="2400" dirty="0">
                <a:solidFill>
                  <a:prstClr val="black"/>
                </a:solidFill>
              </a:rPr>
              <a:t>　　</a:t>
            </a:r>
          </a:p>
        </p:txBody>
      </p:sp>
      <p:sp>
        <p:nvSpPr>
          <p:cNvPr id="50" name="正方形/長方形 49">
            <a:extLst/>
          </p:cNvPr>
          <p:cNvSpPr/>
          <p:nvPr/>
        </p:nvSpPr>
        <p:spPr>
          <a:xfrm>
            <a:off x="4932363" y="5145088"/>
            <a:ext cx="1639887" cy="1173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正方形/長方形 52">
            <a:extLst/>
          </p:cNvPr>
          <p:cNvSpPr/>
          <p:nvPr/>
        </p:nvSpPr>
        <p:spPr>
          <a:xfrm>
            <a:off x="6572250" y="5145088"/>
            <a:ext cx="2298700" cy="1173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円/楕円 53">
            <a:extLst/>
          </p:cNvPr>
          <p:cNvSpPr/>
          <p:nvPr/>
        </p:nvSpPr>
        <p:spPr>
          <a:xfrm>
            <a:off x="5727700" y="5516563"/>
            <a:ext cx="287338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55" name="直線矢印コネクタ 54">
            <a:extLst/>
          </p:cNvPr>
          <p:cNvCxnSpPr/>
          <p:nvPr/>
        </p:nvCxnSpPr>
        <p:spPr>
          <a:xfrm>
            <a:off x="6107113" y="5689600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/>
          </p:cNvPr>
          <p:cNvCxnSpPr/>
          <p:nvPr/>
        </p:nvCxnSpPr>
        <p:spPr>
          <a:xfrm>
            <a:off x="6572250" y="5937250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9" name="正方形/長方形 48"/>
          <p:cNvSpPr>
            <a:spLocks noChangeArrowheads="1"/>
          </p:cNvSpPr>
          <p:nvPr/>
        </p:nvSpPr>
        <p:spPr bwMode="auto">
          <a:xfrm>
            <a:off x="7699375" y="5165725"/>
            <a:ext cx="62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W=3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72" name="円/楕円 71">
            <a:extLst/>
          </p:cNvPr>
          <p:cNvSpPr/>
          <p:nvPr/>
        </p:nvSpPr>
        <p:spPr>
          <a:xfrm>
            <a:off x="7032625" y="5805488"/>
            <a:ext cx="288925" cy="2873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8" name="円/楕円 77">
            <a:extLst/>
          </p:cNvPr>
          <p:cNvSpPr/>
          <p:nvPr/>
        </p:nvSpPr>
        <p:spPr>
          <a:xfrm>
            <a:off x="7046913" y="5241925"/>
            <a:ext cx="2873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79" name="直線矢印コネクタ 78">
            <a:extLst/>
          </p:cNvPr>
          <p:cNvCxnSpPr/>
          <p:nvPr/>
        </p:nvCxnSpPr>
        <p:spPr>
          <a:xfrm>
            <a:off x="6596063" y="5386388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3" name="正方形/長方形 46"/>
          <p:cNvSpPr>
            <a:spLocks noChangeArrowheads="1"/>
          </p:cNvSpPr>
          <p:nvPr/>
        </p:nvSpPr>
        <p:spPr bwMode="auto">
          <a:xfrm>
            <a:off x="5099050" y="5619750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2324" name="正方形/長方形 52"/>
          <p:cNvSpPr>
            <a:spLocks noChangeArrowheads="1"/>
          </p:cNvSpPr>
          <p:nvPr/>
        </p:nvSpPr>
        <p:spPr bwMode="auto">
          <a:xfrm>
            <a:off x="5437188" y="4652963"/>
            <a:ext cx="758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>
                <a:solidFill>
                  <a:srgbClr val="000000"/>
                </a:solidFill>
              </a:rPr>
              <a:t>I</a:t>
            </a:r>
            <a:r>
              <a:rPr lang="en-US" altLang="ja-JP" sz="2800" baseline="-25000">
                <a:solidFill>
                  <a:srgbClr val="000000"/>
                </a:solidFill>
              </a:rPr>
              <a:t>1</a:t>
            </a:r>
            <a:r>
              <a:rPr lang="en-US" altLang="ja-JP" sz="2800">
                <a:solidFill>
                  <a:srgbClr val="000000"/>
                </a:solidFill>
              </a:rPr>
              <a:t>=1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2325" name="正方形/長方形 53"/>
          <p:cNvSpPr>
            <a:spLocks noChangeArrowheads="1"/>
          </p:cNvSpPr>
          <p:nvPr/>
        </p:nvSpPr>
        <p:spPr bwMode="auto">
          <a:xfrm>
            <a:off x="6572250" y="4652963"/>
            <a:ext cx="1079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>
                <a:solidFill>
                  <a:srgbClr val="000000"/>
                </a:solidFill>
              </a:rPr>
              <a:t>I</a:t>
            </a:r>
            <a:r>
              <a:rPr lang="en-US" altLang="ja-JP" sz="2800" baseline="-25000">
                <a:solidFill>
                  <a:srgbClr val="000000"/>
                </a:solidFill>
              </a:rPr>
              <a:t>2</a:t>
            </a:r>
            <a:r>
              <a:rPr lang="en-US" altLang="ja-JP" sz="2800">
                <a:solidFill>
                  <a:srgbClr val="000000"/>
                </a:solidFill>
              </a:rPr>
              <a:t>=1/3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2326" name="タイトル 1"/>
          <p:cNvSpPr>
            <a:spLocks noGrp="1"/>
          </p:cNvSpPr>
          <p:nvPr>
            <p:ph type="title"/>
          </p:nvPr>
        </p:nvSpPr>
        <p:spPr>
          <a:xfrm>
            <a:off x="0" y="-26988"/>
            <a:ext cx="8624888" cy="608013"/>
          </a:xfrm>
        </p:spPr>
        <p:txBody>
          <a:bodyPr/>
          <a:lstStyle/>
          <a:p>
            <a:pPr eaLnBrk="1" hangingPunct="1"/>
            <a:r>
              <a:rPr lang="en-US" altLang="ja-JP" sz="4000"/>
              <a:t>Cell Importance Method</a:t>
            </a:r>
            <a:endParaRPr lang="ja-JP" altLang="en-US" sz="4000"/>
          </a:p>
        </p:txBody>
      </p:sp>
      <p:sp>
        <p:nvSpPr>
          <p:cNvPr id="12327" name="正方形/長方形 48"/>
          <p:cNvSpPr>
            <a:spLocks noChangeArrowheads="1"/>
          </p:cNvSpPr>
          <p:nvPr/>
        </p:nvSpPr>
        <p:spPr bwMode="auto">
          <a:xfrm>
            <a:off x="7223125" y="5410200"/>
            <a:ext cx="157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1/3 probability</a:t>
            </a:r>
            <a:endParaRPr lang="ja-JP" altLang="en-US" sz="1800"/>
          </a:p>
        </p:txBody>
      </p:sp>
      <p:sp>
        <p:nvSpPr>
          <p:cNvPr id="12328" name="正方形/長方形 48"/>
          <p:cNvSpPr>
            <a:spLocks noChangeArrowheads="1"/>
          </p:cNvSpPr>
          <p:nvPr/>
        </p:nvSpPr>
        <p:spPr bwMode="auto">
          <a:xfrm>
            <a:off x="7312025" y="5862638"/>
            <a:ext cx="157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2/3 probability</a:t>
            </a:r>
            <a:endParaRPr lang="ja-JP" altLang="en-US" sz="1800"/>
          </a:p>
        </p:txBody>
      </p:sp>
      <p:sp>
        <p:nvSpPr>
          <p:cNvPr id="12329" name="正方形/長方形 46"/>
          <p:cNvSpPr>
            <a:spLocks noChangeArrowheads="1"/>
          </p:cNvSpPr>
          <p:nvPr/>
        </p:nvSpPr>
        <p:spPr bwMode="auto">
          <a:xfrm>
            <a:off x="6556375" y="594995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killed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233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12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898989"/>
                </a:solidFill>
              </a:rPr>
              <a:t>7</a:t>
            </a:r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61913" y="87313"/>
            <a:ext cx="8955087" cy="652462"/>
          </a:xfrm>
        </p:spPr>
        <p:txBody>
          <a:bodyPr/>
          <a:lstStyle/>
          <a:p>
            <a:pPr eaLnBrk="1" hangingPunct="1"/>
            <a:r>
              <a:rPr lang="en-US" altLang="ja-JP" sz="3600"/>
              <a:t>Check the Trajectory of Single Particle</a:t>
            </a:r>
          </a:p>
        </p:txBody>
      </p:sp>
      <p:sp>
        <p:nvSpPr>
          <p:cNvPr id="1331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B461ED-C706-4C4D-A98B-C04AF3F6427E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3316" name="正方形/長方形 14"/>
          <p:cNvSpPr>
            <a:spLocks noChangeArrowheads="1"/>
          </p:cNvSpPr>
          <p:nvPr/>
        </p:nvSpPr>
        <p:spPr bwMode="auto">
          <a:xfrm>
            <a:off x="4859338" y="958850"/>
            <a:ext cx="33480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Execute “imp-hist.inp”, and check the neutron trajectory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19" name="Line 3">
            <a:extLst/>
          </p:cNvPr>
          <p:cNvSpPr>
            <a:spLocks noChangeShapeType="1"/>
          </p:cNvSpPr>
          <p:nvPr/>
        </p:nvSpPr>
        <p:spPr bwMode="auto">
          <a:xfrm>
            <a:off x="188913" y="836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318" name="テキスト ボックス 6"/>
          <p:cNvSpPr txBox="1">
            <a:spLocks noChangeArrowheads="1"/>
          </p:cNvSpPr>
          <p:nvPr/>
        </p:nvSpPr>
        <p:spPr bwMode="auto">
          <a:xfrm>
            <a:off x="817563" y="6176963"/>
            <a:ext cx="323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Importance for all cells is set to 1.0 in the default setting</a:t>
            </a:r>
          </a:p>
        </p:txBody>
      </p:sp>
      <p:pic>
        <p:nvPicPr>
          <p:cNvPr id="1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21352" r="28079" b="9685"/>
          <a:stretch>
            <a:fillRect/>
          </a:stretch>
        </p:blipFill>
        <p:spPr bwMode="auto">
          <a:xfrm>
            <a:off x="4448175" y="2736850"/>
            <a:ext cx="4495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1352" r="37634" b="12747"/>
          <a:stretch>
            <a:fillRect/>
          </a:stretch>
        </p:blipFill>
        <p:spPr bwMode="auto">
          <a:xfrm>
            <a:off x="530225" y="2703513"/>
            <a:ext cx="362902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テキスト ボックス 15"/>
          <p:cNvSpPr txBox="1">
            <a:spLocks noChangeArrowheads="1"/>
          </p:cNvSpPr>
          <p:nvPr/>
        </p:nvSpPr>
        <p:spPr bwMode="auto">
          <a:xfrm>
            <a:off x="868363" y="4475163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=1.0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テキスト ボックス 16"/>
          <p:cNvSpPr txBox="1">
            <a:spLocks noChangeArrowheads="1"/>
          </p:cNvSpPr>
          <p:nvPr/>
        </p:nvSpPr>
        <p:spPr bwMode="auto">
          <a:xfrm>
            <a:off x="1931988" y="447516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=1.0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テキスト ボックス 17"/>
          <p:cNvSpPr txBox="1">
            <a:spLocks noChangeArrowheads="1"/>
          </p:cNvSpPr>
          <p:nvPr/>
        </p:nvSpPr>
        <p:spPr bwMode="auto">
          <a:xfrm>
            <a:off x="3078163" y="4475163"/>
            <a:ext cx="82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=1.0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テキスト ボックス 6"/>
          <p:cNvSpPr txBox="1">
            <a:spLocks noChangeArrowheads="1"/>
          </p:cNvSpPr>
          <p:nvPr/>
        </p:nvSpPr>
        <p:spPr bwMode="auto">
          <a:xfrm>
            <a:off x="1019175" y="2852738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Air</a:t>
            </a:r>
          </a:p>
        </p:txBody>
      </p:sp>
      <p:sp>
        <p:nvSpPr>
          <p:cNvPr id="13325" name="テキスト ボックス 6"/>
          <p:cNvSpPr txBox="1">
            <a:spLocks noChangeArrowheads="1"/>
          </p:cNvSpPr>
          <p:nvPr/>
        </p:nvSpPr>
        <p:spPr bwMode="auto">
          <a:xfrm>
            <a:off x="1838325" y="2852738"/>
            <a:ext cx="2200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Concrete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（</a:t>
            </a:r>
            <a:r>
              <a:rPr lang="en-US" altLang="ja-JP" sz="2000"/>
              <a:t>R= 20cm</a:t>
            </a:r>
            <a:r>
              <a:rPr lang="ja-JP" altLang="en-US" sz="2000"/>
              <a:t>，</a:t>
            </a: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Depth = 8cm×2</a:t>
            </a:r>
            <a:r>
              <a:rPr lang="ja-JP" altLang="en-US" sz="2000"/>
              <a:t>）</a:t>
            </a:r>
            <a:endParaRPr lang="en-US" altLang="ja-JP" sz="2000"/>
          </a:p>
        </p:txBody>
      </p:sp>
      <p:sp>
        <p:nvSpPr>
          <p:cNvPr id="13326" name="テキスト ボックス 24"/>
          <p:cNvSpPr txBox="1">
            <a:spLocks noChangeArrowheads="1"/>
          </p:cNvSpPr>
          <p:nvPr/>
        </p:nvSpPr>
        <p:spPr bwMode="auto">
          <a:xfrm>
            <a:off x="5832475" y="6416675"/>
            <a:ext cx="189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imp-trajectory.eps</a:t>
            </a:r>
            <a:endParaRPr lang="ja-JP" altLang="en-US" sz="1800"/>
          </a:p>
        </p:txBody>
      </p:sp>
      <p:sp>
        <p:nvSpPr>
          <p:cNvPr id="26" name="右矢印 25">
            <a:extLst/>
          </p:cNvPr>
          <p:cNvSpPr/>
          <p:nvPr/>
        </p:nvSpPr>
        <p:spPr>
          <a:xfrm>
            <a:off x="452438" y="4237038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28" name="テキスト ボックス 26"/>
          <p:cNvSpPr txBox="1">
            <a:spLocks noChangeArrowheads="1"/>
          </p:cNvSpPr>
          <p:nvPr/>
        </p:nvSpPr>
        <p:spPr bwMode="auto">
          <a:xfrm>
            <a:off x="39688" y="4394200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5MeV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Neutron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3329" name="正方形/長方形 14"/>
          <p:cNvSpPr>
            <a:spLocks noChangeArrowheads="1"/>
          </p:cNvSpPr>
          <p:nvPr/>
        </p:nvSpPr>
        <p:spPr bwMode="auto">
          <a:xfrm>
            <a:off x="92075" y="1073150"/>
            <a:ext cx="14557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imp-hist.inp</a:t>
            </a:r>
            <a:endParaRPr lang="ja-JP" altLang="en-US" sz="2000" b="1"/>
          </a:p>
        </p:txBody>
      </p:sp>
      <p:sp>
        <p:nvSpPr>
          <p:cNvPr id="13330" name="正方形/長方形 27"/>
          <p:cNvSpPr>
            <a:spLocks noChangeArrowheads="1"/>
          </p:cNvSpPr>
          <p:nvPr/>
        </p:nvSpPr>
        <p:spPr bwMode="auto">
          <a:xfrm>
            <a:off x="1735138" y="949325"/>
            <a:ext cx="24415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[importance]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imp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10  1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 </a:t>
            </a:r>
            <a:r>
              <a:rPr lang="en-US" altLang="ja-JP" sz="1800"/>
              <a:t>1</a:t>
            </a:r>
            <a:endParaRPr lang="ja-JP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en-US" altLang="ja-JP" sz="1800"/>
              <a:t>1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1831</Words>
  <Application>Microsoft Office PowerPoint</Application>
  <PresentationFormat>画面に合わせる (4:3)</PresentationFormat>
  <Paragraphs>398</Paragraphs>
  <Slides>24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Symbol</vt:lpstr>
      <vt:lpstr>Tahoma</vt:lpstr>
      <vt:lpstr>Times New Roman</vt:lpstr>
      <vt:lpstr>Wingdings</vt:lpstr>
      <vt:lpstr>Office テーマ</vt:lpstr>
      <vt:lpstr>PHITS</vt:lpstr>
      <vt:lpstr>Contents of Lecture</vt:lpstr>
      <vt:lpstr>Neutron deep penetration calculation</vt:lpstr>
      <vt:lpstr>Calculation of effective dose</vt:lpstr>
      <vt:lpstr>Neutron deep penetration calculation</vt:lpstr>
      <vt:lpstr>Concept of weight in Monte Carlo calculation</vt:lpstr>
      <vt:lpstr>Contents of Lecture</vt:lpstr>
      <vt:lpstr>Cell Importance Method</vt:lpstr>
      <vt:lpstr>Check the Trajectory of Single Particle</vt:lpstr>
      <vt:lpstr>Let’s Increase Importance</vt:lpstr>
      <vt:lpstr>Let’s Decrease Importance</vt:lpstr>
      <vt:lpstr>Let’s Increase Importance EXTREMELY!</vt:lpstr>
      <vt:lpstr>Example of calculation using [importance]</vt:lpstr>
      <vt:lpstr>Example of calculation using [importance]</vt:lpstr>
      <vt:lpstr>Example of calculation using [importance]</vt:lpstr>
      <vt:lpstr>Important Notice of Setting [importance]</vt:lpstr>
      <vt:lpstr>Bad Example for using [importance]</vt:lpstr>
      <vt:lpstr>Contents of Lecture</vt:lpstr>
      <vt:lpstr>What is forced collision?</vt:lpstr>
      <vt:lpstr>Simulation of particle production measurements with a film.</vt:lpstr>
      <vt:lpstr>Forced collision</vt:lpstr>
      <vt:lpstr>Let’s force particles to collide with a film</vt:lpstr>
      <vt:lpstr>How to transport secondaries produced by forced collision?</vt:lpstr>
      <vt:lpstr>Summary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中性子深層透過計算</dc:title>
  <dc:creator>Preferred Customer</dc:creator>
  <cp:lastModifiedBy>Iwamoto Yosuke</cp:lastModifiedBy>
  <cp:revision>622</cp:revision>
  <dcterms:created xsi:type="dcterms:W3CDTF">2012-09-18T00:27:14Z</dcterms:created>
  <dcterms:modified xsi:type="dcterms:W3CDTF">2018-08-15T23:40:40Z</dcterms:modified>
</cp:coreProperties>
</file>