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56" r:id="rId2"/>
    <p:sldId id="547" r:id="rId3"/>
    <p:sldId id="565" r:id="rId4"/>
    <p:sldId id="550" r:id="rId5"/>
    <p:sldId id="551" r:id="rId6"/>
    <p:sldId id="552" r:id="rId7"/>
    <p:sldId id="553" r:id="rId8"/>
    <p:sldId id="577" r:id="rId9"/>
    <p:sldId id="578" r:id="rId10"/>
    <p:sldId id="579" r:id="rId11"/>
    <p:sldId id="580" r:id="rId12"/>
    <p:sldId id="581" r:id="rId13"/>
    <p:sldId id="582" r:id="rId14"/>
    <p:sldId id="583" r:id="rId15"/>
    <p:sldId id="560" r:id="rId16"/>
    <p:sldId id="563" r:id="rId17"/>
    <p:sldId id="584" r:id="rId18"/>
    <p:sldId id="585" r:id="rId19"/>
    <p:sldId id="564" r:id="rId20"/>
    <p:sldId id="554" r:id="rId21"/>
    <p:sldId id="586" r:id="rId22"/>
    <p:sldId id="587" r:id="rId23"/>
    <p:sldId id="588" r:id="rId24"/>
    <p:sldId id="589" r:id="rId25"/>
    <p:sldId id="590" r:id="rId26"/>
    <p:sldId id="566" r:id="rId27"/>
    <p:sldId id="572" r:id="rId28"/>
    <p:sldId id="573" r:id="rId29"/>
    <p:sldId id="574" r:id="rId30"/>
    <p:sldId id="575" r:id="rId31"/>
    <p:sldId id="576" r:id="rId32"/>
  </p:sldIdLst>
  <p:sldSz cx="9144000" cy="6858000" type="screen4x3"/>
  <p:notesSz cx="7099300" cy="10234613"/>
  <p:defaultTextStyle>
    <a:defPPr>
      <a:defRPr lang="ja-JP"/>
    </a:defPPr>
    <a:lvl1pPr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FFFF"/>
    <a:srgbClr val="FF0066"/>
    <a:srgbClr val="FF6600"/>
    <a:srgbClr val="00FF00"/>
    <a:srgbClr val="00FFFF"/>
    <a:srgbClr val="00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49" autoAdjust="0"/>
    <p:restoredTop sz="95324" autoAdjust="0"/>
  </p:normalViewPr>
  <p:slideViewPr>
    <p:cSldViewPr>
      <p:cViewPr>
        <p:scale>
          <a:sx n="120" d="100"/>
          <a:sy n="120" d="100"/>
        </p:scale>
        <p:origin x="-84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21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31.xml"/><Relationship Id="rId3" Type="http://schemas.openxmlformats.org/officeDocument/2006/relationships/slide" Target="slides/slide26.xml"/><Relationship Id="rId7" Type="http://schemas.openxmlformats.org/officeDocument/2006/relationships/slide" Target="slides/slide30.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29.xml"/><Relationship Id="rId5" Type="http://schemas.openxmlformats.org/officeDocument/2006/relationships/slide" Target="slides/slide28.xml"/><Relationship Id="rId4" Type="http://schemas.openxmlformats.org/officeDocument/2006/relationships/slide" Target="slides/slide27.xml"/></Relationships>
</file>

<file path=ppt/charts/_rels/chart1.xml.rels><?xml version="1.0" encoding="UTF-8" standalone="yes"?>
<Relationships xmlns="http://schemas.openxmlformats.org/package/2006/relationships"><Relationship Id="rId1" Type="http://schemas.openxmlformats.org/officeDocument/2006/relationships/oleObject" Target="file:///D:\home\hashimoto\STUDY\houkoku\phits\kosyukai\lecture\test\uncertainty\20190909\2dic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home\hashimoto\STUDY\houkoku\phits\kosyukai\lecture\test\uncertainty\20190909\2dic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marker>
            <c:symbol val="none"/>
          </c:marker>
          <c:xVal>
            <c:numRef>
              <c:f>Sheet1!$F$1:$F$11</c:f>
              <c:numCache>
                <c:formatCode>General</c:formatCode>
                <c:ptCount val="11"/>
                <c:pt idx="0">
                  <c:v>2</c:v>
                </c:pt>
                <c:pt idx="1">
                  <c:v>3</c:v>
                </c:pt>
                <c:pt idx="2">
                  <c:v>4</c:v>
                </c:pt>
                <c:pt idx="3">
                  <c:v>5</c:v>
                </c:pt>
                <c:pt idx="4">
                  <c:v>6</c:v>
                </c:pt>
                <c:pt idx="5">
                  <c:v>7</c:v>
                </c:pt>
                <c:pt idx="6">
                  <c:v>8</c:v>
                </c:pt>
                <c:pt idx="7">
                  <c:v>9</c:v>
                </c:pt>
                <c:pt idx="8">
                  <c:v>10</c:v>
                </c:pt>
                <c:pt idx="9">
                  <c:v>11</c:v>
                </c:pt>
                <c:pt idx="10">
                  <c:v>12</c:v>
                </c:pt>
              </c:numCache>
            </c:numRef>
          </c:xVal>
          <c:yVal>
            <c:numRef>
              <c:f>Sheet1!$G$1:$G$11</c:f>
              <c:numCache>
                <c:formatCode>General</c:formatCode>
                <c:ptCount val="11"/>
                <c:pt idx="0">
                  <c:v>2.1999999999999999E-2</c:v>
                </c:pt>
                <c:pt idx="1">
                  <c:v>5.8000000000000003E-2</c:v>
                </c:pt>
                <c:pt idx="2">
                  <c:v>7.8E-2</c:v>
                </c:pt>
                <c:pt idx="3">
                  <c:v>0.11799999999999999</c:v>
                </c:pt>
                <c:pt idx="4">
                  <c:v>0.16</c:v>
                </c:pt>
                <c:pt idx="5">
                  <c:v>0.16600000000000001</c:v>
                </c:pt>
                <c:pt idx="6">
                  <c:v>0.14599999999999999</c:v>
                </c:pt>
                <c:pt idx="7">
                  <c:v>0.09</c:v>
                </c:pt>
                <c:pt idx="8">
                  <c:v>6.6000000000000003E-2</c:v>
                </c:pt>
                <c:pt idx="9">
                  <c:v>5.6000000000000001E-2</c:v>
                </c:pt>
                <c:pt idx="10">
                  <c:v>0.04</c:v>
                </c:pt>
              </c:numCache>
            </c:numRef>
          </c:yVal>
          <c:smooth val="1"/>
        </c:ser>
        <c:dLbls>
          <c:showLegendKey val="0"/>
          <c:showVal val="0"/>
          <c:showCatName val="0"/>
          <c:showSerName val="0"/>
          <c:showPercent val="0"/>
          <c:showBubbleSize val="0"/>
        </c:dLbls>
        <c:axId val="117512064"/>
        <c:axId val="117513600"/>
      </c:scatterChart>
      <c:valAx>
        <c:axId val="117512064"/>
        <c:scaling>
          <c:orientation val="minMax"/>
        </c:scaling>
        <c:delete val="0"/>
        <c:axPos val="b"/>
        <c:numFmt formatCode="General" sourceLinked="1"/>
        <c:majorTickMark val="out"/>
        <c:minorTickMark val="none"/>
        <c:tickLblPos val="nextTo"/>
        <c:crossAx val="117513600"/>
        <c:crosses val="autoZero"/>
        <c:crossBetween val="midCat"/>
      </c:valAx>
      <c:valAx>
        <c:axId val="117513600"/>
        <c:scaling>
          <c:orientation val="minMax"/>
        </c:scaling>
        <c:delete val="0"/>
        <c:axPos val="l"/>
        <c:majorGridlines/>
        <c:numFmt formatCode="General" sourceLinked="1"/>
        <c:majorTickMark val="out"/>
        <c:minorTickMark val="none"/>
        <c:tickLblPos val="nextTo"/>
        <c:crossAx val="117512064"/>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marker>
            <c:symbol val="none"/>
          </c:marker>
          <c:xVal>
            <c:numRef>
              <c:f>Sheet1!$F$1:$F$11</c:f>
              <c:numCache>
                <c:formatCode>General</c:formatCode>
                <c:ptCount val="11"/>
                <c:pt idx="0">
                  <c:v>2</c:v>
                </c:pt>
                <c:pt idx="1">
                  <c:v>3</c:v>
                </c:pt>
                <c:pt idx="2">
                  <c:v>4</c:v>
                </c:pt>
                <c:pt idx="3">
                  <c:v>5</c:v>
                </c:pt>
                <c:pt idx="4">
                  <c:v>6</c:v>
                </c:pt>
                <c:pt idx="5">
                  <c:v>7</c:v>
                </c:pt>
                <c:pt idx="6">
                  <c:v>8</c:v>
                </c:pt>
                <c:pt idx="7">
                  <c:v>9</c:v>
                </c:pt>
                <c:pt idx="8">
                  <c:v>10</c:v>
                </c:pt>
                <c:pt idx="9">
                  <c:v>11</c:v>
                </c:pt>
                <c:pt idx="10">
                  <c:v>12</c:v>
                </c:pt>
              </c:numCache>
            </c:numRef>
          </c:xVal>
          <c:yVal>
            <c:numRef>
              <c:f>Sheet1!$G$1:$G$11</c:f>
              <c:numCache>
                <c:formatCode>General</c:formatCode>
                <c:ptCount val="11"/>
                <c:pt idx="0">
                  <c:v>2.1999999999999999E-2</c:v>
                </c:pt>
                <c:pt idx="1">
                  <c:v>5.8000000000000003E-2</c:v>
                </c:pt>
                <c:pt idx="2">
                  <c:v>7.8E-2</c:v>
                </c:pt>
                <c:pt idx="3">
                  <c:v>0.11799999999999999</c:v>
                </c:pt>
                <c:pt idx="4">
                  <c:v>0.16</c:v>
                </c:pt>
                <c:pt idx="5">
                  <c:v>0.16600000000000001</c:v>
                </c:pt>
                <c:pt idx="6">
                  <c:v>0.14599999999999999</c:v>
                </c:pt>
                <c:pt idx="7">
                  <c:v>0.09</c:v>
                </c:pt>
                <c:pt idx="8">
                  <c:v>6.6000000000000003E-2</c:v>
                </c:pt>
                <c:pt idx="9">
                  <c:v>5.6000000000000001E-2</c:v>
                </c:pt>
                <c:pt idx="10">
                  <c:v>0.04</c:v>
                </c:pt>
              </c:numCache>
            </c:numRef>
          </c:yVal>
          <c:smooth val="1"/>
        </c:ser>
        <c:dLbls>
          <c:showLegendKey val="0"/>
          <c:showVal val="0"/>
          <c:showCatName val="0"/>
          <c:showSerName val="0"/>
          <c:showPercent val="0"/>
          <c:showBubbleSize val="0"/>
        </c:dLbls>
        <c:axId val="120204288"/>
        <c:axId val="120255232"/>
      </c:scatterChart>
      <c:valAx>
        <c:axId val="120204288"/>
        <c:scaling>
          <c:orientation val="minMax"/>
        </c:scaling>
        <c:delete val="0"/>
        <c:axPos val="b"/>
        <c:numFmt formatCode="General" sourceLinked="1"/>
        <c:majorTickMark val="out"/>
        <c:minorTickMark val="none"/>
        <c:tickLblPos val="nextTo"/>
        <c:crossAx val="120255232"/>
        <c:crosses val="autoZero"/>
        <c:crossBetween val="midCat"/>
      </c:valAx>
      <c:valAx>
        <c:axId val="120255232"/>
        <c:scaling>
          <c:orientation val="minMax"/>
        </c:scaling>
        <c:delete val="0"/>
        <c:axPos val="l"/>
        <c:majorGridlines/>
        <c:numFmt formatCode="General" sourceLinked="1"/>
        <c:majorTickMark val="out"/>
        <c:minorTickMark val="none"/>
        <c:tickLblPos val="nextTo"/>
        <c:crossAx val="120204288"/>
        <c:crosses val="autoZero"/>
        <c:crossBetween val="midCat"/>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Times New Roman" charset="0"/>
                <a:ea typeface="ＭＳ Ｐゴシック" pitchFamily="50" charset="-128"/>
              </a:defRPr>
            </a:lvl1pPr>
          </a:lstStyle>
          <a:p>
            <a:pPr>
              <a:defRPr/>
            </a:pPr>
            <a:endParaRPr lang="ja-JP" altLang="en-US"/>
          </a:p>
        </p:txBody>
      </p:sp>
      <p:sp>
        <p:nvSpPr>
          <p:cNvPr id="48131"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Times New Roman" charset="0"/>
                <a:ea typeface="ＭＳ Ｐゴシック" pitchFamily="50" charset="-128"/>
              </a:defRPr>
            </a:lvl1pPr>
          </a:lstStyle>
          <a:p>
            <a:pPr>
              <a:defRPr/>
            </a:pPr>
            <a:fld id="{26855618-4CDF-455D-ACCA-9183F580A7B4}" type="datetimeFigureOut">
              <a:rPr lang="ja-JP" altLang="en-US"/>
              <a:pPr>
                <a:defRPr/>
              </a:pPr>
              <a:t>2019/9/20</a:t>
            </a:fld>
            <a:endParaRPr lang="ja-JP" altLang="en-US"/>
          </a:p>
        </p:txBody>
      </p:sp>
      <p:sp>
        <p:nvSpPr>
          <p:cNvPr id="48132"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Times New Roman" charset="0"/>
                <a:ea typeface="ＭＳ Ｐゴシック" pitchFamily="50" charset="-128"/>
              </a:defRPr>
            </a:lvl1pPr>
          </a:lstStyle>
          <a:p>
            <a:pPr>
              <a:defRPr/>
            </a:pPr>
            <a:endParaRPr lang="ja-JP" altLang="en-US"/>
          </a:p>
        </p:txBody>
      </p:sp>
      <p:sp>
        <p:nvSpPr>
          <p:cNvPr id="48133"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ea typeface="ＭＳ Ｐゴシック" pitchFamily="50" charset="-128"/>
              </a:defRPr>
            </a:lvl1pPr>
          </a:lstStyle>
          <a:p>
            <a:pPr>
              <a:defRPr/>
            </a:pPr>
            <a:fld id="{86FC5658-B0A0-4422-A881-F21730DC9FF3}" type="slidenum">
              <a:rPr lang="ja-JP" altLang="en-US"/>
              <a:pPr>
                <a:defRPr/>
              </a:pPr>
              <a:t>‹#›</a:t>
            </a:fld>
            <a:endParaRPr lang="ja-JP" altLang="en-US"/>
          </a:p>
        </p:txBody>
      </p:sp>
    </p:spTree>
    <p:extLst>
      <p:ext uri="{BB962C8B-B14F-4D97-AF65-F5344CB8AC3E}">
        <p14:creationId xmlns:p14="http://schemas.microsoft.com/office/powerpoint/2010/main" val="243386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ＭＳ Ｐゴシック" pitchFamily="50" charset="-128"/>
              </a:defRPr>
            </a:lvl1pPr>
          </a:lstStyle>
          <a:p>
            <a:pPr>
              <a:defRPr/>
            </a:pPr>
            <a:endParaRPr lang="ja-JP" altLang="en-US"/>
          </a:p>
        </p:txBody>
      </p:sp>
      <p:sp>
        <p:nvSpPr>
          <p:cNvPr id="51203" name="Rectangle 3"/>
          <p:cNvSpPr>
            <a:spLocks noGrp="1" noChangeArrowheads="1"/>
          </p:cNvSpPr>
          <p:nvPr>
            <p:ph type="dt" idx="1"/>
          </p:nvPr>
        </p:nvSpPr>
        <p:spPr bwMode="auto">
          <a:xfrm>
            <a:off x="403860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ＭＳ Ｐゴシック" pitchFamily="50" charset="-128"/>
              </a:defRPr>
            </a:lvl1pPr>
          </a:lstStyle>
          <a:p>
            <a:pPr>
              <a:defRPr/>
            </a:pPr>
            <a:fld id="{AA3D9BBE-EFCC-4EDD-B833-3112CC6FC5CC}" type="datetimeFigureOut">
              <a:rPr lang="ja-JP" altLang="en-US"/>
              <a:pPr>
                <a:defRPr/>
              </a:pPr>
              <a:t>2019/9/20</a:t>
            </a:fld>
            <a:endParaRPr lang="ja-JP" altLang="en-US"/>
          </a:p>
        </p:txBody>
      </p:sp>
      <p:sp>
        <p:nvSpPr>
          <p:cNvPr id="6148" name="Rectangle 4"/>
          <p:cNvSpPr>
            <a:spLocks noGrp="1" noRot="1" noChangeAspect="1" noChangeArrowheads="1" noTextEdit="1"/>
          </p:cNvSpPr>
          <p:nvPr>
            <p:ph type="sldImg" idx="2"/>
          </p:nvPr>
        </p:nvSpPr>
        <p:spPr bwMode="auto">
          <a:xfrm>
            <a:off x="1041400" y="762000"/>
            <a:ext cx="5080000" cy="381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914400" y="4876800"/>
            <a:ext cx="52578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1206" name="Rectangle 6"/>
          <p:cNvSpPr>
            <a:spLocks noGrp="1" noChangeArrowheads="1"/>
          </p:cNvSpPr>
          <p:nvPr>
            <p:ph type="ftr" sz="quarter" idx="4"/>
          </p:nvPr>
        </p:nvSpPr>
        <p:spPr bwMode="auto">
          <a:xfrm>
            <a:off x="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ＭＳ Ｐゴシック" pitchFamily="50" charset="-128"/>
              </a:defRPr>
            </a:lvl1pPr>
          </a:lstStyle>
          <a:p>
            <a:pPr>
              <a:defRPr/>
            </a:pPr>
            <a:endParaRPr lang="ja-JP" altLang="en-US"/>
          </a:p>
        </p:txBody>
      </p:sp>
      <p:sp>
        <p:nvSpPr>
          <p:cNvPr id="51207" name="Rectangle 7"/>
          <p:cNvSpPr>
            <a:spLocks noGrp="1" noChangeArrowheads="1"/>
          </p:cNvSpPr>
          <p:nvPr>
            <p:ph type="sldNum" sz="quarter" idx="5"/>
          </p:nvPr>
        </p:nvSpPr>
        <p:spPr bwMode="auto">
          <a:xfrm>
            <a:off x="403860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a typeface="ＭＳ Ｐゴシック" pitchFamily="50" charset="-128"/>
              </a:defRPr>
            </a:lvl1pPr>
          </a:lstStyle>
          <a:p>
            <a:pPr>
              <a:defRPr/>
            </a:pPr>
            <a:fld id="{1DE638E6-1624-4B79-963B-8B04F0934D5E}" type="slidenum">
              <a:rPr lang="ja-JP" altLang="en-US"/>
              <a:pPr>
                <a:defRPr/>
              </a:pPr>
              <a:t>‹#›</a:t>
            </a:fld>
            <a:endParaRPr lang="ja-JP" altLang="en-US"/>
          </a:p>
        </p:txBody>
      </p:sp>
    </p:spTree>
    <p:extLst>
      <p:ext uri="{BB962C8B-B14F-4D97-AF65-F5344CB8AC3E}">
        <p14:creationId xmlns:p14="http://schemas.microsoft.com/office/powerpoint/2010/main" val="3224908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Rot="1" noChangeAspect="1" noChangeArrowheads="1" noTextEdit="1"/>
          </p:cNvSpPr>
          <p:nvPr>
            <p:ph type="sldImg"/>
          </p:nvPr>
        </p:nvSpPr>
        <p:spPr>
          <a:ln/>
        </p:spPr>
      </p:sp>
      <p:sp>
        <p:nvSpPr>
          <p:cNvPr id="717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ea typeface="ＭＳ Ｐゴシック" charset="-128"/>
              </a:rPr>
              <a:t>PHITS</a:t>
            </a:r>
            <a:r>
              <a:rPr lang="ja-JP" altLang="en-US" smtClean="0">
                <a:ea typeface="ＭＳ Ｐゴシック" charset="-128"/>
              </a:rPr>
              <a:t>講習会　入門実習</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Rot="1" noChangeAspect="1" noChangeArrowheads="1" noTextEdit="1"/>
          </p:cNvSpPr>
          <p:nvPr>
            <p:ph type="sldImg"/>
          </p:nvPr>
        </p:nvSpPr>
        <p:spPr>
          <a:ln/>
        </p:spPr>
      </p:sp>
      <p:sp>
        <p:nvSpPr>
          <p:cNvPr id="3686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PHITS</a:t>
            </a:r>
            <a:r>
              <a:rPr lang="ja-JP" altLang="en-US" smtClean="0"/>
              <a:t>講習会　入門実習</a:t>
            </a:r>
          </a:p>
        </p:txBody>
      </p:sp>
    </p:spTree>
    <p:extLst>
      <p:ext uri="{BB962C8B-B14F-4D97-AF65-F5344CB8AC3E}">
        <p14:creationId xmlns:p14="http://schemas.microsoft.com/office/powerpoint/2010/main" val="3775694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Rot="1" noChangeAspect="1" noChangeArrowheads="1" noTextEdit="1"/>
          </p:cNvSpPr>
          <p:nvPr>
            <p:ph type="sldImg"/>
          </p:nvPr>
        </p:nvSpPr>
        <p:spPr>
          <a:ln/>
        </p:spPr>
      </p:sp>
      <p:sp>
        <p:nvSpPr>
          <p:cNvPr id="3686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PHITS</a:t>
            </a:r>
            <a:r>
              <a:rPr lang="ja-JP" altLang="en-US" smtClean="0"/>
              <a:t>講習会　入門実習</a:t>
            </a:r>
          </a:p>
        </p:txBody>
      </p:sp>
    </p:spTree>
    <p:extLst>
      <p:ext uri="{BB962C8B-B14F-4D97-AF65-F5344CB8AC3E}">
        <p14:creationId xmlns:p14="http://schemas.microsoft.com/office/powerpoint/2010/main" val="3775694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Rot="1" noChangeAspect="1" noChangeArrowheads="1" noTextEdit="1"/>
          </p:cNvSpPr>
          <p:nvPr>
            <p:ph type="sldImg"/>
          </p:nvPr>
        </p:nvSpPr>
        <p:spPr>
          <a:ln/>
        </p:spPr>
      </p:sp>
      <p:sp>
        <p:nvSpPr>
          <p:cNvPr id="3686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PHITS</a:t>
            </a:r>
            <a:r>
              <a:rPr lang="ja-JP" altLang="en-US" smtClean="0"/>
              <a:t>講習会　入門実習</a:t>
            </a:r>
          </a:p>
        </p:txBody>
      </p:sp>
    </p:spTree>
    <p:extLst>
      <p:ext uri="{BB962C8B-B14F-4D97-AF65-F5344CB8AC3E}">
        <p14:creationId xmlns:p14="http://schemas.microsoft.com/office/powerpoint/2010/main" val="377569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Rot="1" noChangeAspect="1" noChangeArrowheads="1" noTextEdit="1"/>
          </p:cNvSpPr>
          <p:nvPr>
            <p:ph type="sldImg"/>
          </p:nvPr>
        </p:nvSpPr>
        <p:spPr>
          <a:ln/>
        </p:spPr>
      </p:sp>
      <p:sp>
        <p:nvSpPr>
          <p:cNvPr id="3686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PHITS</a:t>
            </a:r>
            <a:r>
              <a:rPr lang="ja-JP" altLang="en-US" smtClean="0"/>
              <a:t>講習会　入門実習</a:t>
            </a:r>
          </a:p>
        </p:txBody>
      </p:sp>
    </p:spTree>
    <p:extLst>
      <p:ext uri="{BB962C8B-B14F-4D97-AF65-F5344CB8AC3E}">
        <p14:creationId xmlns:p14="http://schemas.microsoft.com/office/powerpoint/2010/main" val="3775694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Rot="1" noChangeAspect="1" noChangeArrowheads="1" noTextEdit="1"/>
          </p:cNvSpPr>
          <p:nvPr>
            <p:ph type="sldImg"/>
          </p:nvPr>
        </p:nvSpPr>
        <p:spPr>
          <a:ln/>
        </p:spPr>
      </p:sp>
      <p:sp>
        <p:nvSpPr>
          <p:cNvPr id="3686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PHITS</a:t>
            </a:r>
            <a:r>
              <a:rPr lang="ja-JP" altLang="en-US" smtClean="0"/>
              <a:t>講習会　入門実習</a:t>
            </a:r>
          </a:p>
        </p:txBody>
      </p:sp>
    </p:spTree>
    <p:extLst>
      <p:ext uri="{BB962C8B-B14F-4D97-AF65-F5344CB8AC3E}">
        <p14:creationId xmlns:p14="http://schemas.microsoft.com/office/powerpoint/2010/main" val="3775694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Rot="1" noChangeAspect="1" noChangeArrowheads="1" noTextEdit="1"/>
          </p:cNvSpPr>
          <p:nvPr>
            <p:ph type="sldImg"/>
          </p:nvPr>
        </p:nvSpPr>
        <p:spPr>
          <a:ln/>
        </p:spPr>
      </p:sp>
      <p:sp>
        <p:nvSpPr>
          <p:cNvPr id="3686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PHITS</a:t>
            </a:r>
            <a:r>
              <a:rPr lang="ja-JP" altLang="en-US" smtClean="0"/>
              <a:t>講習会　入門実習</a:t>
            </a:r>
          </a:p>
        </p:txBody>
      </p:sp>
    </p:spTree>
    <p:extLst>
      <p:ext uri="{BB962C8B-B14F-4D97-AF65-F5344CB8AC3E}">
        <p14:creationId xmlns:p14="http://schemas.microsoft.com/office/powerpoint/2010/main" val="3775694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Tree>
    <p:extLst>
      <p:ext uri="{BB962C8B-B14F-4D97-AF65-F5344CB8AC3E}">
        <p14:creationId xmlns:p14="http://schemas.microsoft.com/office/powerpoint/2010/main" val="415803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60AFD20-67E7-4E5B-949A-51E4ED721FEE}" type="slidenum">
              <a:rPr lang="en-US" altLang="ja-JP"/>
              <a:pPr>
                <a:defRPr/>
              </a:pPr>
              <a:t>‹#›</a:t>
            </a:fld>
            <a:endParaRPr lang="en-US" altLang="ja-JP"/>
          </a:p>
        </p:txBody>
      </p:sp>
    </p:spTree>
    <p:extLst>
      <p:ext uri="{BB962C8B-B14F-4D97-AF65-F5344CB8AC3E}">
        <p14:creationId xmlns:p14="http://schemas.microsoft.com/office/powerpoint/2010/main" val="220632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BF37BE8-37FF-4589-818A-8C108852271C}" type="slidenum">
              <a:rPr lang="en-US" altLang="ja-JP"/>
              <a:pPr>
                <a:defRPr/>
              </a:pPr>
              <a:t>‹#›</a:t>
            </a:fld>
            <a:endParaRPr lang="en-US" altLang="ja-JP"/>
          </a:p>
        </p:txBody>
      </p:sp>
    </p:spTree>
    <p:extLst>
      <p:ext uri="{BB962C8B-B14F-4D97-AF65-F5344CB8AC3E}">
        <p14:creationId xmlns:p14="http://schemas.microsoft.com/office/powerpoint/2010/main" val="719578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CA79F2C-8AA8-40F1-BF1F-2E8EF375EDC4}" type="slidenum">
              <a:rPr lang="en-US" altLang="ja-JP"/>
              <a:pPr>
                <a:defRPr/>
              </a:pPr>
              <a:t>‹#›</a:t>
            </a:fld>
            <a:endParaRPr lang="en-US" altLang="ja-JP"/>
          </a:p>
        </p:txBody>
      </p:sp>
    </p:spTree>
    <p:extLst>
      <p:ext uri="{BB962C8B-B14F-4D97-AF65-F5344CB8AC3E}">
        <p14:creationId xmlns:p14="http://schemas.microsoft.com/office/powerpoint/2010/main" val="254030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8DE896-D1B9-4960-9FA5-0ABF18D07AF1}" type="slidenum">
              <a:rPr lang="en-US" altLang="ja-JP"/>
              <a:pPr>
                <a:defRPr/>
              </a:pPr>
              <a:t>‹#›</a:t>
            </a:fld>
            <a:endParaRPr lang="en-US" altLang="ja-JP"/>
          </a:p>
        </p:txBody>
      </p:sp>
    </p:spTree>
    <p:extLst>
      <p:ext uri="{BB962C8B-B14F-4D97-AF65-F5344CB8AC3E}">
        <p14:creationId xmlns:p14="http://schemas.microsoft.com/office/powerpoint/2010/main" val="4242926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CDD5E9E-C7BA-4EE9-A179-3AA3F24E1662}" type="slidenum">
              <a:rPr lang="en-US" altLang="ja-JP"/>
              <a:pPr>
                <a:defRPr/>
              </a:pPr>
              <a:t>‹#›</a:t>
            </a:fld>
            <a:endParaRPr lang="en-US" altLang="ja-JP"/>
          </a:p>
        </p:txBody>
      </p:sp>
    </p:spTree>
    <p:extLst>
      <p:ext uri="{BB962C8B-B14F-4D97-AF65-F5344CB8AC3E}">
        <p14:creationId xmlns:p14="http://schemas.microsoft.com/office/powerpoint/2010/main" val="2766221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583AE0B-AB32-4062-B636-8BFADF9E1CBD}" type="slidenum">
              <a:rPr lang="en-US" altLang="ja-JP"/>
              <a:pPr>
                <a:defRPr/>
              </a:pPr>
              <a:t>‹#›</a:t>
            </a:fld>
            <a:endParaRPr lang="en-US" altLang="ja-JP"/>
          </a:p>
        </p:txBody>
      </p:sp>
    </p:spTree>
    <p:extLst>
      <p:ext uri="{BB962C8B-B14F-4D97-AF65-F5344CB8AC3E}">
        <p14:creationId xmlns:p14="http://schemas.microsoft.com/office/powerpoint/2010/main" val="193994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609A54C-753F-4FC4-A180-DDE6ED76A8A4}" type="slidenum">
              <a:rPr lang="en-US" altLang="ja-JP"/>
              <a:pPr>
                <a:defRPr/>
              </a:pPr>
              <a:t>‹#›</a:t>
            </a:fld>
            <a:endParaRPr lang="en-US" altLang="ja-JP"/>
          </a:p>
        </p:txBody>
      </p:sp>
    </p:spTree>
    <p:extLst>
      <p:ext uri="{BB962C8B-B14F-4D97-AF65-F5344CB8AC3E}">
        <p14:creationId xmlns:p14="http://schemas.microsoft.com/office/powerpoint/2010/main" val="237729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E7091B9-A641-4F9E-8E7D-B5DBEC92B888}" type="slidenum">
              <a:rPr lang="en-US" altLang="ja-JP"/>
              <a:pPr>
                <a:defRPr/>
              </a:pPr>
              <a:t>‹#›</a:t>
            </a:fld>
            <a:endParaRPr lang="en-US" altLang="ja-JP"/>
          </a:p>
        </p:txBody>
      </p:sp>
    </p:spTree>
    <p:extLst>
      <p:ext uri="{BB962C8B-B14F-4D97-AF65-F5344CB8AC3E}">
        <p14:creationId xmlns:p14="http://schemas.microsoft.com/office/powerpoint/2010/main" val="330088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6D94A0F-1A4E-4112-A446-6077837E4061}" type="slidenum">
              <a:rPr lang="en-US" altLang="ja-JP"/>
              <a:pPr>
                <a:defRPr/>
              </a:pPr>
              <a:t>‹#›</a:t>
            </a:fld>
            <a:endParaRPr lang="en-US" altLang="ja-JP"/>
          </a:p>
        </p:txBody>
      </p:sp>
    </p:spTree>
    <p:extLst>
      <p:ext uri="{BB962C8B-B14F-4D97-AF65-F5344CB8AC3E}">
        <p14:creationId xmlns:p14="http://schemas.microsoft.com/office/powerpoint/2010/main" val="319534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AA35ABE-639B-44FE-BB6F-B105A6939315}" type="slidenum">
              <a:rPr lang="en-US" altLang="ja-JP"/>
              <a:pPr>
                <a:defRPr/>
              </a:pPr>
              <a:t>‹#›</a:t>
            </a:fld>
            <a:endParaRPr lang="en-US" altLang="ja-JP"/>
          </a:p>
        </p:txBody>
      </p:sp>
    </p:spTree>
    <p:extLst>
      <p:ext uri="{BB962C8B-B14F-4D97-AF65-F5344CB8AC3E}">
        <p14:creationId xmlns:p14="http://schemas.microsoft.com/office/powerpoint/2010/main" val="272890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E83C043-9A9C-4458-95E2-933E30CF1D79}" type="slidenum">
              <a:rPr lang="en-US" altLang="ja-JP"/>
              <a:pPr>
                <a:defRPr/>
              </a:pPr>
              <a:t>‹#›</a:t>
            </a:fld>
            <a:endParaRPr lang="en-US" altLang="ja-JP"/>
          </a:p>
        </p:txBody>
      </p:sp>
    </p:spTree>
    <p:extLst>
      <p:ext uri="{BB962C8B-B14F-4D97-AF65-F5344CB8AC3E}">
        <p14:creationId xmlns:p14="http://schemas.microsoft.com/office/powerpoint/2010/main" val="1433803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ea typeface="ＭＳ Ｐゴシック" pitchFamily="50" charset="-128"/>
              </a:defRPr>
            </a:lvl1pPr>
          </a:lstStyle>
          <a:p>
            <a:pPr>
              <a:defRPr/>
            </a:pPr>
            <a:endParaRPr lang="en-US" altLang="ja-JP"/>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ea typeface="ＭＳ Ｐゴシック" pitchFamily="50" charset="-128"/>
              </a:defRPr>
            </a:lvl1pPr>
          </a:lstStyle>
          <a:p>
            <a:pPr>
              <a:defRPr/>
            </a:pPr>
            <a:endParaRPr lang="en-US" altLang="ja-JP"/>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itchFamily="50" charset="-128"/>
              </a:defRPr>
            </a:lvl1pPr>
          </a:lstStyle>
          <a:p>
            <a:pPr>
              <a:defRPr/>
            </a:pPr>
            <a:fld id="{7CA5694D-C2DD-44C9-9621-E0C71C5877B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8" Type="http://schemas.openxmlformats.org/officeDocument/2006/relationships/image" Target="../media/image131.png"/><Relationship Id="rId3" Type="http://schemas.openxmlformats.org/officeDocument/2006/relationships/image" Target="../media/image7.png"/><Relationship Id="rId7" Type="http://schemas.openxmlformats.org/officeDocument/2006/relationships/image" Target="../media/image120.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100.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161.png"/><Relationship Id="rId5" Type="http://schemas.openxmlformats.org/officeDocument/2006/relationships/image" Target="../media/image150.png"/><Relationship Id="rId4" Type="http://schemas.openxmlformats.org/officeDocument/2006/relationships/image" Target="../media/image14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80.png"/><Relationship Id="rId4" Type="http://schemas.openxmlformats.org/officeDocument/2006/relationships/image" Target="../media/image170.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160.png"/><Relationship Id="rId7"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0.pn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30.png"/><Relationship Id="rId5" Type="http://schemas.openxmlformats.org/officeDocument/2006/relationships/image" Target="../media/image30.png"/><Relationship Id="rId4" Type="http://schemas.openxmlformats.org/officeDocument/2006/relationships/image" Target="../media/image220.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60.png"/><Relationship Id="rId5" Type="http://schemas.openxmlformats.org/officeDocument/2006/relationships/image" Target="../media/image250.png"/><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2.png"/><Relationship Id="rId4" Type="http://schemas.openxmlformats.org/officeDocument/2006/relationships/image" Target="../media/image30.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772400" cy="1727200"/>
          </a:xfrm>
        </p:spPr>
        <p:txBody>
          <a:bodyPr/>
          <a:lstStyle/>
          <a:p>
            <a:pPr eaLnBrk="1" hangingPunct="1"/>
            <a:r>
              <a:rPr lang="en-US" altLang="ja-JP" sz="11000" b="1" i="1" smtClean="0">
                <a:solidFill>
                  <a:srgbClr val="0000CC"/>
                </a:solidFill>
              </a:rPr>
              <a:t>P</a:t>
            </a:r>
            <a:r>
              <a:rPr lang="en-US" altLang="ja-JP" sz="9000" b="1" i="1" smtClean="0">
                <a:solidFill>
                  <a:srgbClr val="0000CC"/>
                </a:solidFill>
              </a:rPr>
              <a:t>HI</a:t>
            </a:r>
            <a:r>
              <a:rPr lang="en-US" altLang="ja-JP" sz="9800" b="1" i="1" smtClean="0">
                <a:solidFill>
                  <a:srgbClr val="0000CC"/>
                </a:solidFill>
              </a:rPr>
              <a:t>T</a:t>
            </a:r>
            <a:r>
              <a:rPr lang="en-US" altLang="ja-JP" sz="9000" b="1" i="1" smtClean="0">
                <a:solidFill>
                  <a:srgbClr val="0000CC"/>
                </a:solidFill>
              </a:rPr>
              <a:t>S</a:t>
            </a:r>
          </a:p>
        </p:txBody>
      </p:sp>
      <p:sp>
        <p:nvSpPr>
          <p:cNvPr id="2051" name="Rectangle 3"/>
          <p:cNvSpPr>
            <a:spLocks noGrp="1" noChangeArrowheads="1"/>
          </p:cNvSpPr>
          <p:nvPr>
            <p:ph type="subTitle" idx="1"/>
          </p:nvPr>
        </p:nvSpPr>
        <p:spPr>
          <a:xfrm>
            <a:off x="419100" y="3356992"/>
            <a:ext cx="8093869" cy="1512168"/>
          </a:xfrm>
        </p:spPr>
        <p:txBody>
          <a:bodyPr/>
          <a:lstStyle/>
          <a:p>
            <a:pPr eaLnBrk="1" hangingPunct="1"/>
            <a:r>
              <a:rPr lang="ja-JP" altLang="en-US" sz="4500" dirty="0">
                <a:solidFill>
                  <a:srgbClr val="010000"/>
                </a:solidFill>
                <a:latin typeface="Arial Black" pitchFamily="34" charset="0"/>
              </a:rPr>
              <a:t>モンテカルロ法における統計的および系統的不確か</a:t>
            </a:r>
            <a:r>
              <a:rPr lang="ja-JP" altLang="en-US" sz="4500" dirty="0" smtClean="0">
                <a:solidFill>
                  <a:srgbClr val="010000"/>
                </a:solidFill>
                <a:latin typeface="Arial Black" pitchFamily="34" charset="0"/>
              </a:rPr>
              <a:t>さ</a:t>
            </a:r>
            <a:endParaRPr lang="en-US" altLang="ja-JP" sz="4500" dirty="0" smtClean="0">
              <a:solidFill>
                <a:srgbClr val="010000"/>
              </a:solidFill>
              <a:latin typeface="Arial Black" pitchFamily="34" charset="0"/>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p>
        </p:txBody>
      </p:sp>
      <p:sp>
        <p:nvSpPr>
          <p:cNvPr id="2054" name="正方形/長方形 4"/>
          <p:cNvSpPr>
            <a:spLocks noChangeArrowheads="1"/>
          </p:cNvSpPr>
          <p:nvPr/>
        </p:nvSpPr>
        <p:spPr bwMode="auto">
          <a:xfrm>
            <a:off x="214313" y="2495550"/>
            <a:ext cx="86439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en-US" altLang="ja-JP" sz="2200" b="1" i="1"/>
              <a:t>Multi-Purpose </a:t>
            </a:r>
            <a:r>
              <a:rPr lang="en-US" altLang="ja-JP" sz="2200" b="1" i="1">
                <a:solidFill>
                  <a:srgbClr val="0000CC"/>
                </a:solidFill>
              </a:rPr>
              <a:t>P</a:t>
            </a:r>
            <a:r>
              <a:rPr lang="en-US" altLang="ja-JP" sz="2200" b="1" i="1"/>
              <a:t>article and </a:t>
            </a:r>
            <a:r>
              <a:rPr lang="en-US" altLang="ja-JP" sz="2200" b="1" i="1">
                <a:solidFill>
                  <a:srgbClr val="0000CC"/>
                </a:solidFill>
              </a:rPr>
              <a:t>H</a:t>
            </a:r>
            <a:r>
              <a:rPr lang="en-US" altLang="ja-JP" sz="2200" b="1" i="1"/>
              <a:t>eavy </a:t>
            </a:r>
            <a:r>
              <a:rPr lang="en-US" altLang="ja-JP" sz="2200" b="1" i="1">
                <a:solidFill>
                  <a:srgbClr val="0000CC"/>
                </a:solidFill>
              </a:rPr>
              <a:t>I</a:t>
            </a:r>
            <a:r>
              <a:rPr lang="en-US" altLang="ja-JP" sz="2200" b="1" i="1"/>
              <a:t>on </a:t>
            </a:r>
            <a:r>
              <a:rPr lang="en-US" altLang="ja-JP" sz="2200" b="1" i="1">
                <a:solidFill>
                  <a:srgbClr val="0000CC"/>
                </a:solidFill>
              </a:rPr>
              <a:t>T</a:t>
            </a:r>
            <a:r>
              <a:rPr lang="en-US" altLang="ja-JP" sz="2200" b="1" i="1"/>
              <a:t>ransport code </a:t>
            </a:r>
            <a:r>
              <a:rPr lang="en-US" altLang="ja-JP" sz="2200" b="1" i="1">
                <a:solidFill>
                  <a:srgbClr val="0000CC"/>
                </a:solidFill>
              </a:rPr>
              <a:t>S</a:t>
            </a:r>
            <a:r>
              <a:rPr lang="en-US" altLang="ja-JP" sz="2200" b="1" i="1"/>
              <a:t>ystem</a:t>
            </a:r>
          </a:p>
        </p:txBody>
      </p:sp>
      <p:sp>
        <p:nvSpPr>
          <p:cNvPr id="2055" name="Text Box 7"/>
          <p:cNvSpPr txBox="1">
            <a:spLocks noChangeArrowheads="1"/>
          </p:cNvSpPr>
          <p:nvPr/>
        </p:nvSpPr>
        <p:spPr bwMode="auto">
          <a:xfrm>
            <a:off x="2197100" y="64008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a:latin typeface="Tahoma" pitchFamily="34" charset="0"/>
              </a:rPr>
              <a:t>Title</a:t>
            </a:r>
          </a:p>
        </p:txBody>
      </p:sp>
      <p:sp>
        <p:nvSpPr>
          <p:cNvPr id="2056" name="Text Box 8"/>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4BD7DF12-CB97-4169-81F3-2BEE5D2AEDC7}" type="slidenum">
              <a:rPr lang="en-US" altLang="ja-JP" sz="2400">
                <a:latin typeface="Tahoma" pitchFamily="34" charset="0"/>
              </a:rPr>
              <a:pPr algn="ctr" eaLnBrk="1" hangingPunct="1">
                <a:spcBef>
                  <a:spcPct val="50000"/>
                </a:spcBef>
                <a:buFontTx/>
                <a:buNone/>
              </a:pPr>
              <a:t>1</a:t>
            </a:fld>
            <a:endParaRPr lang="en-US" altLang="ja-JP" sz="2400">
              <a:latin typeface="Tahoma" pitchFamily="34" charset="0"/>
            </a:endParaRPr>
          </a:p>
        </p:txBody>
      </p:sp>
      <p:sp>
        <p:nvSpPr>
          <p:cNvPr id="2057" name="Text Box 15"/>
          <p:cNvSpPr txBox="1">
            <a:spLocks noChangeArrowheads="1"/>
          </p:cNvSpPr>
          <p:nvPr/>
        </p:nvSpPr>
        <p:spPr bwMode="auto">
          <a:xfrm>
            <a:off x="285750" y="5214938"/>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en-US" altLang="ja-JP" sz="2400" dirty="0" smtClean="0">
                <a:solidFill>
                  <a:srgbClr val="FF0000"/>
                </a:solidFill>
                <a:latin typeface="Century Gothic" pitchFamily="34" charset="0"/>
              </a:rPr>
              <a:t>2019</a:t>
            </a:r>
            <a:r>
              <a:rPr lang="ja-JP" altLang="en-US" sz="2400" dirty="0" smtClean="0">
                <a:solidFill>
                  <a:srgbClr val="FF0000"/>
                </a:solidFill>
                <a:latin typeface="Century Gothic" pitchFamily="34" charset="0"/>
              </a:rPr>
              <a:t>年</a:t>
            </a:r>
            <a:r>
              <a:rPr lang="en-US" altLang="ja-JP" sz="2400" dirty="0" smtClean="0">
                <a:solidFill>
                  <a:srgbClr val="FF0000"/>
                </a:solidFill>
                <a:latin typeface="Century Gothic" pitchFamily="34" charset="0"/>
              </a:rPr>
              <a:t>9</a:t>
            </a:r>
            <a:r>
              <a:rPr lang="ja-JP" altLang="en-US" sz="2400" dirty="0" smtClean="0">
                <a:solidFill>
                  <a:srgbClr val="FF0000"/>
                </a:solidFill>
                <a:latin typeface="Century Gothic" pitchFamily="34" charset="0"/>
              </a:rPr>
              <a:t>月</a:t>
            </a:r>
            <a:r>
              <a:rPr lang="ja-JP" altLang="en-US" sz="2400" dirty="0">
                <a:solidFill>
                  <a:srgbClr val="FF0000"/>
                </a:solidFill>
                <a:latin typeface="Century Gothic" pitchFamily="34" charset="0"/>
              </a:rPr>
              <a:t>改訂</a:t>
            </a:r>
            <a:endParaRPr lang="en-US" altLang="ja-JP" sz="2400" dirty="0">
              <a:solidFill>
                <a:srgbClr val="FF0000"/>
              </a:solidFill>
              <a:latin typeface="Century Gothic"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640747806"/>
              </p:ext>
            </p:extLst>
          </p:nvPr>
        </p:nvGraphicFramePr>
        <p:xfrm>
          <a:off x="539552" y="2276872"/>
          <a:ext cx="6172200" cy="2125980"/>
        </p:xfrm>
        <a:graphic>
          <a:graphicData uri="http://schemas.openxmlformats.org/drawingml/2006/table">
            <a:tbl>
              <a:tblPr>
                <a:tableStyleId>{5C22544A-7EE6-4342-B048-85BDC9FD1C3A}</a:tableStyleId>
              </a:tblPr>
              <a:tblGrid>
                <a:gridCol w="685800"/>
                <a:gridCol w="685800"/>
                <a:gridCol w="685800"/>
                <a:gridCol w="685800"/>
                <a:gridCol w="685800"/>
                <a:gridCol w="685800"/>
                <a:gridCol w="685800"/>
                <a:gridCol w="685800"/>
                <a:gridCol w="685800"/>
              </a:tblGrid>
              <a:tr h="171450">
                <a:tc>
                  <a:txBody>
                    <a:bodyPr/>
                    <a:lstStyle/>
                    <a:p>
                      <a:pPr algn="l" fontAlgn="ctr"/>
                      <a:r>
                        <a:rPr lang="en-US" sz="1100" u="none" strike="noStrike" dirty="0">
                          <a:effectLst/>
                        </a:rPr>
                        <a:t>Exercise 1</a:t>
                      </a:r>
                      <a:endParaRPr lang="en-US" sz="1100" b="0" i="0" u="none" strike="noStrike" dirty="0">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sz="1100" u="none" strike="noStrike">
                          <a:effectLst/>
                        </a:rPr>
                        <a:t>i</a:t>
                      </a:r>
                      <a:endParaRPr 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sz="1100" u="none" strike="noStrike">
                          <a:effectLst/>
                        </a:rPr>
                        <a:t>xi</a:t>
                      </a:r>
                      <a:endParaRPr 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gridSpan="2">
                  <a:txBody>
                    <a:bodyPr/>
                    <a:lstStyle/>
                    <a:p>
                      <a:pPr algn="l" fontAlgn="ctr"/>
                      <a:r>
                        <a:rPr lang="en-US" sz="1100" u="none" strike="noStrike">
                          <a:effectLst/>
                        </a:rPr>
                        <a:t>sample mean</a:t>
                      </a:r>
                      <a:endParaRPr lang="en-US" sz="11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3.5</a:t>
                      </a:r>
                      <a:endParaRPr lang="en-US" altLang="ja-JP"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gridSpan="2">
                  <a:txBody>
                    <a:bodyPr/>
                    <a:lstStyle/>
                    <a:p>
                      <a:pPr algn="l" fontAlgn="ctr"/>
                      <a:r>
                        <a:rPr lang="en-US" sz="1100" u="none" strike="noStrike">
                          <a:effectLst/>
                        </a:rPr>
                        <a:t>sample variance</a:t>
                      </a:r>
                      <a:endParaRPr lang="en-US" sz="11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2.65</a:t>
                      </a:r>
                      <a:endParaRPr lang="en-US" altLang="ja-JP"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gridSpan="3">
                  <a:txBody>
                    <a:bodyPr/>
                    <a:lstStyle/>
                    <a:p>
                      <a:pPr algn="l" fontAlgn="ctr"/>
                      <a:r>
                        <a:rPr lang="en-US" sz="1100" u="none" strike="noStrike">
                          <a:effectLst/>
                        </a:rPr>
                        <a:t>sample standard deviation</a:t>
                      </a:r>
                      <a:endParaRPr lang="en-US" sz="11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u="none" strike="noStrike">
                          <a:effectLst/>
                        </a:rPr>
                        <a:t>1.627882</a:t>
                      </a:r>
                      <a:endParaRPr lang="en-US" altLang="ja-JP"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8</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dirty="0">
                          <a:effectLst/>
                        </a:rPr>
                        <a:t>10</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tr>
            </a:tbl>
          </a:graphicData>
        </a:graphic>
      </p:graphicFrame>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10</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Mean value and variance</a:t>
            </a:r>
            <a:endParaRPr lang="en-US" altLang="ja-JP" sz="2400" dirty="0">
              <a:solidFill>
                <a:srgbClr val="000000"/>
              </a:solidFill>
              <a:latin typeface="Tahoma" pitchFamily="34" charset="0"/>
            </a:endParaRPr>
          </a:p>
        </p:txBody>
      </p:sp>
      <p:sp>
        <p:nvSpPr>
          <p:cNvPr id="19" name="テキスト ボックス 32"/>
          <p:cNvSpPr txBox="1">
            <a:spLocks noChangeArrowheads="1"/>
          </p:cNvSpPr>
          <p:nvPr/>
        </p:nvSpPr>
        <p:spPr bwMode="auto">
          <a:xfrm>
            <a:off x="1003300" y="1276350"/>
            <a:ext cx="7241108"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smtClean="0">
                <a:solidFill>
                  <a:srgbClr val="000000"/>
                </a:solidFill>
              </a:rPr>
              <a:t>1</a:t>
            </a:r>
            <a:r>
              <a:rPr lang="ja-JP" altLang="en-US" sz="2400" dirty="0" smtClean="0">
                <a:solidFill>
                  <a:srgbClr val="000000"/>
                </a:solidFill>
              </a:rPr>
              <a:t>個のサイコロを</a:t>
            </a:r>
            <a:r>
              <a:rPr lang="en-US" altLang="ja-JP" sz="2400" dirty="0" smtClean="0">
                <a:solidFill>
                  <a:srgbClr val="000000"/>
                </a:solidFill>
              </a:rPr>
              <a:t>10</a:t>
            </a:r>
            <a:r>
              <a:rPr lang="ja-JP" altLang="en-US" sz="2400" dirty="0" smtClean="0">
                <a:solidFill>
                  <a:srgbClr val="000000"/>
                </a:solidFill>
              </a:rPr>
              <a:t>回ふって、サンプル平均とサンプル分散（標準偏差）を計算してみましょう。</a:t>
            </a:r>
            <a:endParaRPr lang="en-US" altLang="ja-JP" sz="2400" dirty="0">
              <a:solidFill>
                <a:srgbClr val="000000"/>
              </a:solidFill>
            </a:endParaRPr>
          </a:p>
        </p:txBody>
      </p:sp>
      <p:sp>
        <p:nvSpPr>
          <p:cNvPr id="20" name="Rectangle 2"/>
          <p:cNvSpPr txBox="1">
            <a:spLocks noChangeArrowheads="1"/>
          </p:cNvSpPr>
          <p:nvPr/>
        </p:nvSpPr>
        <p:spPr bwMode="auto">
          <a:xfrm>
            <a:off x="1691681" y="13915"/>
            <a:ext cx="612068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a:solidFill>
                  <a:srgbClr val="000000"/>
                </a:solidFill>
                <a:latin typeface="Century Gothic" pitchFamily="34" charset="0"/>
              </a:rPr>
              <a:t>課題</a:t>
            </a:r>
            <a:r>
              <a:rPr lang="en-US" altLang="ja-JP" sz="4800" dirty="0" smtClean="0">
                <a:solidFill>
                  <a:srgbClr val="000000"/>
                </a:solidFill>
                <a:latin typeface="Century Gothic" pitchFamily="34" charset="0"/>
              </a:rPr>
              <a:t>1</a:t>
            </a:r>
            <a:r>
              <a:rPr lang="ja-JP" altLang="en-US" sz="4800" dirty="0" smtClean="0">
                <a:solidFill>
                  <a:srgbClr val="000000"/>
                </a:solidFill>
                <a:latin typeface="Century Gothic" pitchFamily="34" charset="0"/>
              </a:rPr>
              <a:t>の答え合わせ</a:t>
            </a:r>
            <a:endParaRPr lang="en-US" altLang="ja-JP" sz="4800" dirty="0">
              <a:solidFill>
                <a:srgbClr val="000000"/>
              </a:solidFill>
              <a:latin typeface="Century Gothic" pitchFamily="34" charset="0"/>
            </a:endParaRPr>
          </a:p>
        </p:txBody>
      </p:sp>
      <p:cxnSp>
        <p:nvCxnSpPr>
          <p:cNvPr id="5" name="直線矢印コネクタ 4"/>
          <p:cNvCxnSpPr/>
          <p:nvPr/>
        </p:nvCxnSpPr>
        <p:spPr>
          <a:xfrm flipV="1">
            <a:off x="2555776" y="4423748"/>
            <a:ext cx="0" cy="21602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273464" y="4627724"/>
            <a:ext cx="3666688" cy="400110"/>
          </a:xfrm>
          <a:prstGeom prst="rect">
            <a:avLst/>
          </a:prstGeom>
          <a:noFill/>
        </p:spPr>
        <p:txBody>
          <a:bodyPr wrap="square" rtlCol="0">
            <a:spAutoFit/>
          </a:bodyPr>
          <a:lstStyle/>
          <a:p>
            <a:r>
              <a:rPr kumimoji="1" lang="ja-JP" altLang="en-US" sz="2000" dirty="0" smtClean="0"/>
              <a:t>サイコロの目（</a:t>
            </a:r>
            <a:r>
              <a:rPr lang="en-US" altLang="ja-JP" sz="2000" dirty="0">
                <a:solidFill>
                  <a:srgbClr val="0000FF"/>
                </a:solidFill>
              </a:rPr>
              <a:t>F9</a:t>
            </a:r>
            <a:r>
              <a:rPr lang="ja-JP" altLang="en-US" sz="2000" dirty="0">
                <a:solidFill>
                  <a:srgbClr val="0000FF"/>
                </a:solidFill>
              </a:rPr>
              <a:t>キーで</a:t>
            </a:r>
            <a:r>
              <a:rPr lang="ja-JP" altLang="en-US" sz="2000" dirty="0" smtClean="0">
                <a:solidFill>
                  <a:srgbClr val="0000FF"/>
                </a:solidFill>
              </a:rPr>
              <a:t>再計算</a:t>
            </a:r>
            <a:r>
              <a:rPr kumimoji="1" lang="ja-JP" altLang="en-US" sz="2000" dirty="0" smtClean="0"/>
              <a:t>）</a:t>
            </a:r>
            <a:endParaRPr kumimoji="1" lang="ja-JP" altLang="en-US" sz="2000" dirty="0"/>
          </a:p>
        </p:txBody>
      </p:sp>
      <p:sp>
        <p:nvSpPr>
          <p:cNvPr id="17" name="テキスト ボックス 16"/>
          <p:cNvSpPr txBox="1"/>
          <p:nvPr/>
        </p:nvSpPr>
        <p:spPr>
          <a:xfrm>
            <a:off x="6948264" y="2204864"/>
            <a:ext cx="2170787" cy="1015663"/>
          </a:xfrm>
          <a:prstGeom prst="rect">
            <a:avLst/>
          </a:prstGeom>
          <a:noFill/>
        </p:spPr>
        <p:txBody>
          <a:bodyPr wrap="none" rtlCol="0">
            <a:spAutoFit/>
          </a:bodyPr>
          <a:lstStyle/>
          <a:p>
            <a:r>
              <a:rPr kumimoji="1" lang="ja-JP" altLang="en-US" sz="2000" dirty="0" smtClean="0"/>
              <a:t>サンプル平均</a:t>
            </a:r>
            <a:endParaRPr kumimoji="1" lang="en-US" altLang="ja-JP" sz="2000" dirty="0" smtClean="0"/>
          </a:p>
          <a:p>
            <a:r>
              <a:rPr kumimoji="1" lang="ja-JP" altLang="en-US" sz="2000" dirty="0" smtClean="0"/>
              <a:t>サンプル分散</a:t>
            </a:r>
            <a:endParaRPr kumimoji="1" lang="en-US" altLang="ja-JP" sz="2000" dirty="0" smtClean="0"/>
          </a:p>
          <a:p>
            <a:r>
              <a:rPr kumimoji="1" lang="ja-JP" altLang="en-US" sz="2000" dirty="0" smtClean="0"/>
              <a:t>サンプル標準偏差</a:t>
            </a:r>
            <a:endParaRPr kumimoji="1" lang="en-US" altLang="ja-JP" sz="2000" dirty="0" smtClean="0"/>
          </a:p>
        </p:txBody>
      </p:sp>
      <p:sp>
        <p:nvSpPr>
          <p:cNvPr id="8" name="角丸四角形 7"/>
          <p:cNvSpPr/>
          <p:nvPr/>
        </p:nvSpPr>
        <p:spPr>
          <a:xfrm>
            <a:off x="3865567" y="2388660"/>
            <a:ext cx="2938681" cy="6480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968636" y="5811860"/>
            <a:ext cx="7128792" cy="461665"/>
          </a:xfrm>
          <a:prstGeom prst="rect">
            <a:avLst/>
          </a:prstGeom>
          <a:noFill/>
        </p:spPr>
        <p:txBody>
          <a:bodyPr wrap="square" rtlCol="0">
            <a:spAutoFit/>
          </a:bodyPr>
          <a:lstStyle/>
          <a:p>
            <a:r>
              <a:rPr kumimoji="1" lang="en-US" altLang="ja-JP" dirty="0" smtClean="0"/>
              <a:t>N</a:t>
            </a:r>
            <a:r>
              <a:rPr kumimoji="1" lang="ja-JP" altLang="en-US" dirty="0" smtClean="0"/>
              <a:t>を増やした場合の各統計量はどうなるだろうか？</a:t>
            </a:r>
            <a:endParaRPr kumimoji="1" lang="ja-JP" altLang="en-US" dirty="0"/>
          </a:p>
        </p:txBody>
      </p:sp>
      <p:sp>
        <p:nvSpPr>
          <p:cNvPr id="26" name="テキスト ボックス 25"/>
          <p:cNvSpPr txBox="1"/>
          <p:nvPr/>
        </p:nvSpPr>
        <p:spPr>
          <a:xfrm>
            <a:off x="7166326" y="5174810"/>
            <a:ext cx="1977674" cy="707886"/>
          </a:xfrm>
          <a:prstGeom prst="rect">
            <a:avLst/>
          </a:prstGeom>
          <a:solidFill>
            <a:schemeClr val="bg1"/>
          </a:solidFill>
        </p:spPr>
        <p:txBody>
          <a:bodyPr wrap="square" rtlCol="0">
            <a:spAutoFit/>
          </a:bodyPr>
          <a:lstStyle/>
          <a:p>
            <a:r>
              <a:rPr lang="ja-JP" altLang="en-US" sz="2000" dirty="0" smtClean="0"/>
              <a:t>サイコロの目の確率密度分布</a:t>
            </a:r>
            <a:endParaRPr kumimoji="1" lang="ja-JP" altLang="en-US" sz="200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7" y="3467861"/>
            <a:ext cx="2248349" cy="1688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7909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6019" y="1881128"/>
            <a:ext cx="1995033" cy="1979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8" name="Rectangle 2"/>
          <p:cNvSpPr>
            <a:spLocks noGrp="1" noChangeArrowheads="1"/>
          </p:cNvSpPr>
          <p:nvPr>
            <p:ph type="title" idx="4294967295"/>
          </p:nvPr>
        </p:nvSpPr>
        <p:spPr>
          <a:xfrm>
            <a:off x="1214437" y="-171400"/>
            <a:ext cx="6677025" cy="1143000"/>
          </a:xfrm>
        </p:spPr>
        <p:txBody>
          <a:bodyPr/>
          <a:lstStyle/>
          <a:p>
            <a:pPr eaLnBrk="1" hangingPunct="1"/>
            <a:r>
              <a:rPr lang="ja-JP" altLang="en-US" sz="4800" dirty="0" smtClean="0">
                <a:latin typeface="Century Gothic" pitchFamily="34" charset="0"/>
              </a:rPr>
              <a:t>期待値</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11</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Expected value</a:t>
            </a:r>
            <a:endParaRPr lang="en-US" altLang="ja-JP" sz="2400" dirty="0">
              <a:solidFill>
                <a:srgbClr val="000000"/>
              </a:solidFill>
              <a:latin typeface="Tahoma" pitchFamily="34" charset="0"/>
            </a:endParaRPr>
          </a:p>
        </p:txBody>
      </p:sp>
      <p:sp>
        <p:nvSpPr>
          <p:cNvPr id="8" name="テキスト ボックス 7"/>
          <p:cNvSpPr txBox="1"/>
          <p:nvPr/>
        </p:nvSpPr>
        <p:spPr>
          <a:xfrm>
            <a:off x="799366" y="737320"/>
            <a:ext cx="7662742" cy="830997"/>
          </a:xfrm>
          <a:prstGeom prst="rect">
            <a:avLst/>
          </a:prstGeom>
          <a:noFill/>
        </p:spPr>
        <p:txBody>
          <a:bodyPr wrap="square" rtlCol="0">
            <a:spAutoFit/>
          </a:bodyPr>
          <a:lstStyle/>
          <a:p>
            <a:r>
              <a:rPr lang="ja-JP" altLang="en-US" dirty="0" smtClean="0"/>
              <a:t>各統計量は、確率密度分布の情報から、その見込み値が期待値という形で評価できる。</a:t>
            </a:r>
            <a:endParaRPr lang="en-US" altLang="ja-JP" dirty="0" smtClean="0"/>
          </a:p>
        </p:txBody>
      </p:sp>
      <mc:AlternateContent xmlns:mc="http://schemas.openxmlformats.org/markup-compatibility/2006" xmlns:a14="http://schemas.microsoft.com/office/drawing/2010/main">
        <mc:Choice Requires="a14">
          <p:sp>
            <p:nvSpPr>
              <p:cNvPr id="14" name="正方形/長方形 13"/>
              <p:cNvSpPr/>
              <p:nvPr/>
            </p:nvSpPr>
            <p:spPr>
              <a:xfrm>
                <a:off x="1997213" y="3948615"/>
                <a:ext cx="2448271" cy="113082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r>
                            <a:rPr lang="en-US" altLang="ja-JP" b="0" i="1" smtClean="0">
                              <a:latin typeface="Cambria Math"/>
                            </a:rPr>
                            <m:t>𝑋</m:t>
                          </m:r>
                        </m:e>
                      </m:d>
                      <m:r>
                        <a:rPr lang="en-US" altLang="ja-JP" b="0" i="1" smtClean="0">
                          <a:latin typeface="Cambria Math"/>
                          <a:ea typeface="Cambria Math"/>
                        </a:rPr>
                        <m:t>≡</m:t>
                      </m:r>
                      <m:nary>
                        <m:naryPr>
                          <m:chr m:val="∑"/>
                          <m:ctrlPr>
                            <a:rPr lang="en-US" altLang="ja-JP" i="1">
                              <a:latin typeface="Cambria Math"/>
                            </a:rPr>
                          </m:ctrlPr>
                        </m:naryPr>
                        <m:sub>
                          <m:r>
                            <a:rPr lang="en-US" altLang="ja-JP" i="1">
                              <a:latin typeface="Cambria Math"/>
                            </a:rPr>
                            <m:t>𝑖</m:t>
                          </m:r>
                        </m:sub>
                        <m:sup>
                          <m:r>
                            <a:rPr lang="en-US" altLang="ja-JP" b="0" i="1" smtClean="0">
                              <a:latin typeface="Cambria Math"/>
                            </a:rPr>
                            <m:t>𝑁</m:t>
                          </m:r>
                        </m:sup>
                        <m:e>
                          <m:sSub>
                            <m:sSubPr>
                              <m:ctrlPr>
                                <a:rPr lang="en-US" altLang="ja-JP" i="1">
                                  <a:latin typeface="Cambria Math"/>
                                </a:rPr>
                              </m:ctrlPr>
                            </m:sSubPr>
                            <m:e>
                              <m:r>
                                <a:rPr lang="en-US" altLang="ja-JP" b="0" i="1" smtClean="0">
                                  <a:latin typeface="Cambria Math"/>
                                </a:rPr>
                                <m:t>𝑋</m:t>
                              </m:r>
                            </m:e>
                            <m:sub>
                              <m:r>
                                <a:rPr lang="en-US" altLang="ja-JP" i="1">
                                  <a:latin typeface="Cambria Math"/>
                                </a:rPr>
                                <m:t>𝑖</m:t>
                              </m:r>
                            </m:sub>
                          </m:sSub>
                        </m:e>
                      </m:nary>
                      <m:sSub>
                        <m:sSubPr>
                          <m:ctrlPr>
                            <a:rPr lang="en-US" altLang="ja-JP" i="1">
                              <a:latin typeface="Cambria Math"/>
                            </a:rPr>
                          </m:ctrlPr>
                        </m:sSubPr>
                        <m:e>
                          <m:r>
                            <a:rPr lang="en-US" altLang="ja-JP" i="1">
                              <a:latin typeface="Cambria Math"/>
                            </a:rPr>
                            <m:t>𝑝</m:t>
                          </m:r>
                        </m:e>
                        <m:sub>
                          <m:r>
                            <a:rPr lang="en-US" altLang="ja-JP" i="1">
                              <a:latin typeface="Cambria Math"/>
                            </a:rPr>
                            <m:t>𝑖</m:t>
                          </m:r>
                        </m:sub>
                      </m:sSub>
                    </m:oMath>
                  </m:oMathPara>
                </a14:m>
                <a:endParaRPr lang="ja-JP" altLang="en-US" dirty="0"/>
              </a:p>
            </p:txBody>
          </p:sp>
        </mc:Choice>
        <mc:Fallback xmlns="">
          <p:sp>
            <p:nvSpPr>
              <p:cNvPr id="14" name="正方形/長方形 13"/>
              <p:cNvSpPr>
                <a:spLocks noRot="1" noChangeAspect="1" noMove="1" noResize="1" noEditPoints="1" noAdjustHandles="1" noChangeArrowheads="1" noChangeShapeType="1" noTextEdit="1"/>
              </p:cNvSpPr>
              <p:nvPr/>
            </p:nvSpPr>
            <p:spPr>
              <a:xfrm>
                <a:off x="1997213" y="3948615"/>
                <a:ext cx="2448271" cy="1130822"/>
              </a:xfrm>
              <a:prstGeom prst="rect">
                <a:avLst/>
              </a:prstGeom>
              <a:blipFill rotWithShape="1">
                <a:blip r:embed="rId4"/>
                <a:stretch>
                  <a:fillRect/>
                </a:stretch>
              </a:blipFill>
            </p:spPr>
            <p:txBody>
              <a:bodyPr/>
              <a:lstStyle/>
              <a:p>
                <a:r>
                  <a:rPr lang="ja-JP" altLang="en-US">
                    <a:noFill/>
                  </a:rPr>
                  <a:t> </a:t>
                </a:r>
              </a:p>
            </p:txBody>
          </p:sp>
        </mc:Fallback>
      </mc:AlternateContent>
      <p:sp>
        <p:nvSpPr>
          <p:cNvPr id="12" name="テキスト ボックス 11"/>
          <p:cNvSpPr txBox="1"/>
          <p:nvPr/>
        </p:nvSpPr>
        <p:spPr>
          <a:xfrm>
            <a:off x="255719" y="4941168"/>
            <a:ext cx="8466738" cy="830997"/>
          </a:xfrm>
          <a:prstGeom prst="rect">
            <a:avLst/>
          </a:prstGeom>
          <a:noFill/>
        </p:spPr>
        <p:txBody>
          <a:bodyPr wrap="square" rtlCol="0">
            <a:spAutoFit/>
          </a:bodyPr>
          <a:lstStyle/>
          <a:p>
            <a:r>
              <a:rPr lang="ja-JP" altLang="en-US" dirty="0" smtClean="0"/>
              <a:t>例えば、</a:t>
            </a:r>
            <a:r>
              <a:rPr lang="en-US" altLang="ja-JP" dirty="0" smtClean="0"/>
              <a:t>1</a:t>
            </a:r>
            <a:r>
              <a:rPr lang="ja-JP" altLang="en-US" dirty="0" smtClean="0"/>
              <a:t>から</a:t>
            </a:r>
            <a:r>
              <a:rPr lang="en-US" altLang="ja-JP" dirty="0" smtClean="0"/>
              <a:t>6</a:t>
            </a:r>
            <a:r>
              <a:rPr lang="ja-JP" altLang="en-US" dirty="0" smtClean="0"/>
              <a:t>の目を出すサイコロの場合、出る目の期待値は次のようになる。</a:t>
            </a:r>
            <a:endParaRPr lang="en-US" altLang="ja-JP" dirty="0" smtClean="0"/>
          </a:p>
        </p:txBody>
      </p:sp>
      <mc:AlternateContent xmlns:mc="http://schemas.openxmlformats.org/markup-compatibility/2006" xmlns:a14="http://schemas.microsoft.com/office/drawing/2010/main">
        <mc:Choice Requires="a14">
          <p:sp>
            <p:nvSpPr>
              <p:cNvPr id="17" name="正方形/長方形 16"/>
              <p:cNvSpPr/>
              <p:nvPr/>
            </p:nvSpPr>
            <p:spPr>
              <a:xfrm>
                <a:off x="2483768" y="5249282"/>
                <a:ext cx="3672408" cy="113063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r>
                            <a:rPr lang="en-US" altLang="ja-JP" b="0" i="1" smtClean="0">
                              <a:latin typeface="Cambria Math"/>
                            </a:rPr>
                            <m:t>𝑋</m:t>
                          </m:r>
                        </m:e>
                      </m:d>
                      <m:r>
                        <a:rPr lang="en-US" altLang="ja-JP" b="0" i="1" smtClean="0">
                          <a:latin typeface="Cambria Math"/>
                        </a:rPr>
                        <m:t>=</m:t>
                      </m:r>
                      <m:nary>
                        <m:naryPr>
                          <m:chr m:val="∑"/>
                          <m:ctrlPr>
                            <a:rPr lang="en-US" altLang="ja-JP" i="1" smtClean="0">
                              <a:latin typeface="Cambria Math"/>
                            </a:rPr>
                          </m:ctrlPr>
                        </m:naryPr>
                        <m:sub>
                          <m:r>
                            <a:rPr lang="en-US" altLang="ja-JP" i="1">
                              <a:latin typeface="Cambria Math"/>
                            </a:rPr>
                            <m:t>𝑖</m:t>
                          </m:r>
                        </m:sub>
                        <m:sup>
                          <m:r>
                            <a:rPr lang="en-US" altLang="ja-JP" b="0" i="1" smtClean="0">
                              <a:latin typeface="Cambria Math"/>
                            </a:rPr>
                            <m:t>6</m:t>
                          </m:r>
                        </m:sup>
                        <m:e>
                          <m:r>
                            <a:rPr lang="en-US" altLang="ja-JP" b="0" i="1" smtClean="0">
                              <a:latin typeface="Cambria Math"/>
                            </a:rPr>
                            <m:t>𝑖</m:t>
                          </m:r>
                          <m:r>
                            <a:rPr lang="en-US" altLang="ja-JP" i="1" smtClean="0">
                              <a:latin typeface="Cambria Math"/>
                              <a:ea typeface="Cambria Math"/>
                            </a:rPr>
                            <m:t>×</m:t>
                          </m:r>
                          <m:f>
                            <m:fPr>
                              <m:ctrlPr>
                                <a:rPr lang="en-US" altLang="ja-JP" i="1" smtClean="0">
                                  <a:latin typeface="Cambria Math"/>
                                  <a:ea typeface="Cambria Math"/>
                                </a:rPr>
                              </m:ctrlPr>
                            </m:fPr>
                            <m:num>
                              <m:r>
                                <a:rPr lang="en-US" altLang="ja-JP" b="0" i="1" smtClean="0">
                                  <a:latin typeface="Cambria Math"/>
                                  <a:ea typeface="Cambria Math"/>
                                </a:rPr>
                                <m:t>1</m:t>
                              </m:r>
                            </m:num>
                            <m:den>
                              <m:r>
                                <a:rPr lang="en-US" altLang="ja-JP" b="0" i="1" smtClean="0">
                                  <a:latin typeface="Cambria Math"/>
                                  <a:ea typeface="Cambria Math"/>
                                </a:rPr>
                                <m:t>6</m:t>
                              </m:r>
                            </m:den>
                          </m:f>
                        </m:e>
                      </m:nary>
                      <m:r>
                        <a:rPr lang="en-US" altLang="ja-JP" b="0" i="1" smtClean="0">
                          <a:latin typeface="Cambria Math"/>
                        </a:rPr>
                        <m:t>=3.5</m:t>
                      </m:r>
                    </m:oMath>
                  </m:oMathPara>
                </a14:m>
                <a:endParaRPr lang="ja-JP" altLang="en-US" dirty="0"/>
              </a:p>
            </p:txBody>
          </p:sp>
        </mc:Choice>
        <mc:Fallback xmlns="">
          <p:sp>
            <p:nvSpPr>
              <p:cNvPr id="17" name="正方形/長方形 16"/>
              <p:cNvSpPr>
                <a:spLocks noRot="1" noChangeAspect="1" noMove="1" noResize="1" noEditPoints="1" noAdjustHandles="1" noChangeArrowheads="1" noChangeShapeType="1" noTextEdit="1"/>
              </p:cNvSpPr>
              <p:nvPr/>
            </p:nvSpPr>
            <p:spPr>
              <a:xfrm>
                <a:off x="2483768" y="5249282"/>
                <a:ext cx="3672408" cy="1130631"/>
              </a:xfrm>
              <a:prstGeom prst="rect">
                <a:avLst/>
              </a:prstGeom>
              <a:blipFill rotWithShape="1">
                <a:blip r:embed="rId5"/>
                <a:stretch>
                  <a:fillRect/>
                </a:stretch>
              </a:blipFill>
            </p:spPr>
            <p:txBody>
              <a:bodyPr/>
              <a:lstStyle/>
              <a:p>
                <a:r>
                  <a:rPr lang="ja-JP" altLang="en-US">
                    <a:noFill/>
                  </a:rPr>
                  <a:t> </a:t>
                </a:r>
              </a:p>
            </p:txBody>
          </p:sp>
        </mc:Fallback>
      </mc:AlternateContent>
      <p:sp>
        <p:nvSpPr>
          <p:cNvPr id="20" name="テキスト ボックス 19"/>
          <p:cNvSpPr txBox="1"/>
          <p:nvPr/>
        </p:nvSpPr>
        <p:spPr>
          <a:xfrm>
            <a:off x="7708228" y="3861048"/>
            <a:ext cx="370614" cy="400110"/>
          </a:xfrm>
          <a:prstGeom prst="rect">
            <a:avLst/>
          </a:prstGeom>
          <a:solidFill>
            <a:schemeClr val="bg1"/>
          </a:solidFill>
        </p:spPr>
        <p:txBody>
          <a:bodyPr wrap="none" rtlCol="0">
            <a:spAutoFit/>
          </a:bodyPr>
          <a:lstStyle/>
          <a:p>
            <a:r>
              <a:rPr lang="en-US" altLang="ja-JP" sz="2000" dirty="0" smtClean="0"/>
              <a:t>X</a:t>
            </a:r>
            <a:endParaRPr kumimoji="1" lang="ja-JP" altLang="en-US" sz="2000" dirty="0"/>
          </a:p>
        </p:txBody>
      </p:sp>
      <p:sp>
        <p:nvSpPr>
          <p:cNvPr id="21" name="テキスト ボックス 20"/>
          <p:cNvSpPr txBox="1"/>
          <p:nvPr/>
        </p:nvSpPr>
        <p:spPr>
          <a:xfrm>
            <a:off x="6759381" y="1474222"/>
            <a:ext cx="668773" cy="400110"/>
          </a:xfrm>
          <a:prstGeom prst="rect">
            <a:avLst/>
          </a:prstGeom>
          <a:solidFill>
            <a:schemeClr val="bg1"/>
          </a:solidFill>
        </p:spPr>
        <p:txBody>
          <a:bodyPr wrap="none" rtlCol="0">
            <a:spAutoFit/>
          </a:bodyPr>
          <a:lstStyle/>
          <a:p>
            <a:r>
              <a:rPr lang="en-US" altLang="ja-JP" sz="2000" dirty="0" smtClean="0"/>
              <a:t>p(X)</a:t>
            </a:r>
            <a:endParaRPr kumimoji="1" lang="ja-JP" altLang="en-US" sz="2000" dirty="0"/>
          </a:p>
        </p:txBody>
      </p:sp>
      <p:sp>
        <p:nvSpPr>
          <p:cNvPr id="15" name="テキスト ボックス 14"/>
          <p:cNvSpPr txBox="1"/>
          <p:nvPr/>
        </p:nvSpPr>
        <p:spPr>
          <a:xfrm>
            <a:off x="263752" y="3243727"/>
            <a:ext cx="6408711" cy="830997"/>
          </a:xfrm>
          <a:prstGeom prst="rect">
            <a:avLst/>
          </a:prstGeom>
          <a:noFill/>
        </p:spPr>
        <p:txBody>
          <a:bodyPr wrap="square" rtlCol="0">
            <a:spAutoFit/>
          </a:bodyPr>
          <a:lstStyle/>
          <a:p>
            <a:r>
              <a:rPr lang="ja-JP" altLang="en-US" dirty="0" smtClean="0"/>
              <a:t>また、</a:t>
            </a:r>
            <a:r>
              <a:rPr lang="en-US" altLang="ja-JP" i="1" dirty="0" smtClean="0"/>
              <a:t>X</a:t>
            </a:r>
            <a:r>
              <a:rPr lang="ja-JP" altLang="en-US" dirty="0" smtClean="0"/>
              <a:t>が離散的な値</a:t>
            </a:r>
            <a:r>
              <a:rPr lang="en-US" altLang="ja-JP" i="1" dirty="0" smtClean="0"/>
              <a:t>X</a:t>
            </a:r>
            <a:r>
              <a:rPr lang="en-US" altLang="ja-JP" i="1" baseline="-25000" dirty="0" smtClean="0"/>
              <a:t>i</a:t>
            </a:r>
            <a:r>
              <a:rPr lang="en-US" altLang="ja-JP" dirty="0" smtClean="0"/>
              <a:t>(</a:t>
            </a:r>
            <a:r>
              <a:rPr lang="en-US" altLang="ja-JP" i="1" dirty="0" err="1" smtClean="0"/>
              <a:t>i</a:t>
            </a:r>
            <a:r>
              <a:rPr lang="en-US" altLang="ja-JP" dirty="0" smtClean="0"/>
              <a:t>=1,…,</a:t>
            </a:r>
            <a:r>
              <a:rPr lang="en-US" altLang="ja-JP" i="1" dirty="0" smtClean="0"/>
              <a:t>N</a:t>
            </a:r>
            <a:r>
              <a:rPr lang="en-US" altLang="ja-JP" dirty="0" smtClean="0"/>
              <a:t>)</a:t>
            </a:r>
            <a:r>
              <a:rPr lang="ja-JP" altLang="en-US" dirty="0" smtClean="0"/>
              <a:t>を取る場合は、確率分布</a:t>
            </a:r>
            <a:r>
              <a:rPr lang="en-US" altLang="ja-JP" i="1" dirty="0" smtClean="0"/>
              <a:t>p</a:t>
            </a:r>
            <a:r>
              <a:rPr lang="en-US" altLang="ja-JP" i="1" baseline="-25000" dirty="0" smtClean="0"/>
              <a:t>i</a:t>
            </a:r>
            <a:r>
              <a:rPr lang="ja-JP" altLang="en-US" dirty="0" smtClean="0"/>
              <a:t>を用いて、次のように書ける。</a:t>
            </a:r>
            <a:endParaRPr lang="en-US" altLang="ja-JP" dirty="0" smtClean="0"/>
          </a:p>
        </p:txBody>
      </p:sp>
      <p:sp>
        <p:nvSpPr>
          <p:cNvPr id="16" name="テキスト ボックス 15"/>
          <p:cNvSpPr txBox="1"/>
          <p:nvPr/>
        </p:nvSpPr>
        <p:spPr>
          <a:xfrm>
            <a:off x="255719" y="1628800"/>
            <a:ext cx="6649650" cy="830997"/>
          </a:xfrm>
          <a:prstGeom prst="rect">
            <a:avLst/>
          </a:prstGeom>
          <a:noFill/>
        </p:spPr>
        <p:txBody>
          <a:bodyPr wrap="square" rtlCol="0">
            <a:spAutoFit/>
          </a:bodyPr>
          <a:lstStyle/>
          <a:p>
            <a:r>
              <a:rPr lang="ja-JP" altLang="en-US" dirty="0" smtClean="0"/>
              <a:t>ある量 </a:t>
            </a:r>
            <a:r>
              <a:rPr lang="en-US" altLang="ja-JP" i="1" dirty="0" smtClean="0"/>
              <a:t>X</a:t>
            </a:r>
            <a:r>
              <a:rPr lang="ja-JP" altLang="en-US" dirty="0" smtClean="0"/>
              <a:t>が連続的な値を取る場合、確率密度分布</a:t>
            </a:r>
            <a:r>
              <a:rPr lang="en-US" altLang="ja-JP" i="1" dirty="0" smtClean="0"/>
              <a:t>p(X)</a:t>
            </a:r>
            <a:r>
              <a:rPr lang="ja-JP" altLang="en-US" dirty="0" smtClean="0"/>
              <a:t>を用いて、期待値は次のように定義される。</a:t>
            </a:r>
            <a:endParaRPr lang="en-US" altLang="ja-JP" dirty="0" smtClean="0"/>
          </a:p>
        </p:txBody>
      </p:sp>
      <mc:AlternateContent xmlns:mc="http://schemas.openxmlformats.org/markup-compatibility/2006" xmlns:a14="http://schemas.microsoft.com/office/drawing/2010/main">
        <mc:Choice Requires="a14">
          <p:sp>
            <p:nvSpPr>
              <p:cNvPr id="18" name="正方形/長方形 17"/>
              <p:cNvSpPr/>
              <p:nvPr/>
            </p:nvSpPr>
            <p:spPr>
              <a:xfrm>
                <a:off x="1939925" y="2322365"/>
                <a:ext cx="3055286" cy="10610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r>
                            <a:rPr lang="en-US" altLang="ja-JP" b="0" i="1" smtClean="0">
                              <a:latin typeface="Cambria Math"/>
                            </a:rPr>
                            <m:t>𝑋</m:t>
                          </m:r>
                        </m:e>
                      </m:d>
                      <m:r>
                        <a:rPr lang="en-US" altLang="ja-JP" b="0" i="1" smtClean="0">
                          <a:latin typeface="Cambria Math"/>
                          <a:ea typeface="Cambria Math"/>
                        </a:rPr>
                        <m:t>≡</m:t>
                      </m:r>
                      <m:nary>
                        <m:naryPr>
                          <m:limLoc m:val="undOvr"/>
                          <m:subHide m:val="on"/>
                          <m:supHide m:val="on"/>
                          <m:ctrlPr>
                            <a:rPr lang="en-US" altLang="ja-JP" b="0" i="1" smtClean="0">
                              <a:latin typeface="Cambria Math"/>
                              <a:ea typeface="Cambria Math"/>
                            </a:rPr>
                          </m:ctrlPr>
                        </m:naryPr>
                        <m:sub/>
                        <m:sup/>
                        <m:e>
                          <m:r>
                            <a:rPr lang="en-US" altLang="ja-JP" b="0" i="1" smtClean="0">
                              <a:latin typeface="Cambria Math"/>
                              <a:ea typeface="Cambria Math"/>
                            </a:rPr>
                            <m:t>𝑋𝑝</m:t>
                          </m:r>
                          <m:d>
                            <m:dPr>
                              <m:ctrlPr>
                                <a:rPr lang="en-US" altLang="ja-JP" b="0" i="1" smtClean="0">
                                  <a:latin typeface="Cambria Math"/>
                                  <a:ea typeface="Cambria Math"/>
                                </a:rPr>
                              </m:ctrlPr>
                            </m:dPr>
                            <m:e>
                              <m:r>
                                <a:rPr lang="en-US" altLang="ja-JP" b="0" i="1" smtClean="0">
                                  <a:latin typeface="Cambria Math"/>
                                  <a:ea typeface="Cambria Math"/>
                                </a:rPr>
                                <m:t>𝑋</m:t>
                              </m:r>
                            </m:e>
                          </m:d>
                          <m:r>
                            <a:rPr lang="en-US" altLang="ja-JP" b="0" i="1" smtClean="0">
                              <a:latin typeface="Cambria Math"/>
                              <a:ea typeface="Cambria Math"/>
                            </a:rPr>
                            <m:t>𝑑𝑋</m:t>
                          </m:r>
                        </m:e>
                      </m:nary>
                    </m:oMath>
                  </m:oMathPara>
                </a14:m>
                <a:endParaRPr lang="ja-JP" altLang="en-US" dirty="0"/>
              </a:p>
            </p:txBody>
          </p:sp>
        </mc:Choice>
        <mc:Fallback xmlns="">
          <p:sp>
            <p:nvSpPr>
              <p:cNvPr id="18" name="正方形/長方形 17"/>
              <p:cNvSpPr>
                <a:spLocks noRot="1" noChangeAspect="1" noMove="1" noResize="1" noEditPoints="1" noAdjustHandles="1" noChangeArrowheads="1" noChangeShapeType="1" noTextEdit="1"/>
              </p:cNvSpPr>
              <p:nvPr/>
            </p:nvSpPr>
            <p:spPr>
              <a:xfrm>
                <a:off x="1939925" y="2322365"/>
                <a:ext cx="3055286" cy="1061060"/>
              </a:xfrm>
              <a:prstGeom prst="rect">
                <a:avLst/>
              </a:prstGeom>
              <a:blipFill rotWithShape="1">
                <a:blip r:embed="rId6"/>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7223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12</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Expected value</a:t>
            </a:r>
            <a:endParaRPr lang="en-US" altLang="ja-JP" sz="2400" dirty="0">
              <a:solidFill>
                <a:srgbClr val="000000"/>
              </a:solidFill>
              <a:latin typeface="Tahoma" pitchFamily="34" charset="0"/>
            </a:endParaRPr>
          </a:p>
        </p:txBody>
      </p:sp>
      <p:sp>
        <p:nvSpPr>
          <p:cNvPr id="19" name="テキスト ボックス 32"/>
          <p:cNvSpPr txBox="1">
            <a:spLocks noChangeArrowheads="1"/>
          </p:cNvSpPr>
          <p:nvPr/>
        </p:nvSpPr>
        <p:spPr bwMode="auto">
          <a:xfrm>
            <a:off x="1694259" y="1052736"/>
            <a:ext cx="5872956"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a:solidFill>
                  <a:srgbClr val="000000"/>
                </a:solidFill>
              </a:rPr>
              <a:t>2</a:t>
            </a:r>
            <a:r>
              <a:rPr lang="ja-JP" altLang="en-US" sz="2400" dirty="0" smtClean="0">
                <a:solidFill>
                  <a:srgbClr val="000000"/>
                </a:solidFill>
              </a:rPr>
              <a:t>個のサイコロをふって出る目の和の期待値と分散の期待値を求めましょう。</a:t>
            </a:r>
            <a:endParaRPr lang="en-US" altLang="ja-JP" sz="2400" dirty="0">
              <a:solidFill>
                <a:srgbClr val="000000"/>
              </a:solidFill>
            </a:endParaRPr>
          </a:p>
        </p:txBody>
      </p:sp>
      <p:sp>
        <p:nvSpPr>
          <p:cNvPr id="22" name="Rectangle 2"/>
          <p:cNvSpPr txBox="1">
            <a:spLocks noChangeArrowheads="1"/>
          </p:cNvSpPr>
          <p:nvPr/>
        </p:nvSpPr>
        <p:spPr bwMode="auto">
          <a:xfrm>
            <a:off x="2570163" y="0"/>
            <a:ext cx="3743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課題</a:t>
            </a:r>
            <a:r>
              <a:rPr lang="en-US" altLang="ja-JP" sz="4800" dirty="0" smtClean="0">
                <a:solidFill>
                  <a:srgbClr val="000000"/>
                </a:solidFill>
                <a:latin typeface="Century Gothic" pitchFamily="34" charset="0"/>
              </a:rPr>
              <a:t>2</a:t>
            </a:r>
            <a:endParaRPr lang="en-US" altLang="ja-JP" sz="4800" dirty="0">
              <a:solidFill>
                <a:srgbClr val="000000"/>
              </a:solidFill>
              <a:latin typeface="Century Gothic" pitchFamily="34" charset="0"/>
            </a:endParaRPr>
          </a:p>
        </p:txBody>
      </p:sp>
      <p:sp>
        <p:nvSpPr>
          <p:cNvPr id="23" name="テキスト ボックス 8"/>
          <p:cNvSpPr txBox="1">
            <a:spLocks noChangeArrowheads="1"/>
          </p:cNvSpPr>
          <p:nvPr/>
        </p:nvSpPr>
        <p:spPr bwMode="auto">
          <a:xfrm>
            <a:off x="1130610" y="1911911"/>
            <a:ext cx="7257814" cy="1631216"/>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marL="0" indent="0" eaLnBrk="1" hangingPunct="1">
              <a:spcBef>
                <a:spcPct val="0"/>
              </a:spcBef>
              <a:buNone/>
            </a:pPr>
            <a:r>
              <a:rPr lang="ja-JP" altLang="en-US" sz="2000" dirty="0" smtClean="0">
                <a:solidFill>
                  <a:srgbClr val="FF0000"/>
                </a:solidFill>
              </a:rPr>
              <a:t>手計算の課題です。</a:t>
            </a:r>
            <a:endParaRPr lang="en-US" altLang="ja-JP" sz="2000" dirty="0" smtClean="0">
              <a:solidFill>
                <a:srgbClr val="FF0000"/>
              </a:solidFill>
            </a:endParaRPr>
          </a:p>
          <a:p>
            <a:pPr eaLnBrk="1" hangingPunct="1">
              <a:spcBef>
                <a:spcPct val="0"/>
              </a:spcBef>
            </a:pPr>
            <a:r>
              <a:rPr lang="ja-JP" altLang="en-US" sz="2000" dirty="0">
                <a:solidFill>
                  <a:srgbClr val="000000"/>
                </a:solidFill>
              </a:rPr>
              <a:t>各サイコロは、</a:t>
            </a:r>
            <a:r>
              <a:rPr lang="en-US" altLang="ja-JP" sz="2000" dirty="0">
                <a:solidFill>
                  <a:srgbClr val="000000"/>
                </a:solidFill>
              </a:rPr>
              <a:t>1/6</a:t>
            </a:r>
            <a:r>
              <a:rPr lang="ja-JP" altLang="en-US" sz="2000" dirty="0">
                <a:solidFill>
                  <a:srgbClr val="000000"/>
                </a:solidFill>
              </a:rPr>
              <a:t>の確率で</a:t>
            </a:r>
            <a:r>
              <a:rPr lang="en-US" altLang="ja-JP" sz="2000" dirty="0">
                <a:solidFill>
                  <a:srgbClr val="000000"/>
                </a:solidFill>
              </a:rPr>
              <a:t>1</a:t>
            </a:r>
            <a:r>
              <a:rPr lang="ja-JP" altLang="en-US" sz="2000" dirty="0">
                <a:solidFill>
                  <a:srgbClr val="000000"/>
                </a:solidFill>
              </a:rPr>
              <a:t>から</a:t>
            </a:r>
            <a:r>
              <a:rPr lang="en-US" altLang="ja-JP" sz="2000" dirty="0">
                <a:solidFill>
                  <a:srgbClr val="000000"/>
                </a:solidFill>
              </a:rPr>
              <a:t>6</a:t>
            </a:r>
            <a:r>
              <a:rPr lang="ja-JP" altLang="en-US" sz="2000" dirty="0">
                <a:solidFill>
                  <a:srgbClr val="000000"/>
                </a:solidFill>
              </a:rPr>
              <a:t>の目を出します。</a:t>
            </a:r>
            <a:endParaRPr lang="en-US" altLang="ja-JP" sz="2000" dirty="0">
              <a:solidFill>
                <a:srgbClr val="000000"/>
              </a:solidFill>
            </a:endParaRPr>
          </a:p>
          <a:p>
            <a:pPr eaLnBrk="1" hangingPunct="1">
              <a:spcBef>
                <a:spcPct val="0"/>
              </a:spcBef>
            </a:pPr>
            <a:r>
              <a:rPr lang="ja-JP" altLang="en-US" sz="2000" dirty="0" smtClean="0">
                <a:solidFill>
                  <a:srgbClr val="000000"/>
                </a:solidFill>
              </a:rPr>
              <a:t>サイコロの目の和は、</a:t>
            </a:r>
            <a:r>
              <a:rPr lang="en-US" altLang="ja-JP" sz="2000" dirty="0" smtClean="0">
                <a:solidFill>
                  <a:srgbClr val="000000"/>
                </a:solidFill>
              </a:rPr>
              <a:t>2</a:t>
            </a:r>
            <a:r>
              <a:rPr lang="ja-JP" altLang="en-US" sz="2000" dirty="0" smtClean="0">
                <a:solidFill>
                  <a:srgbClr val="000000"/>
                </a:solidFill>
              </a:rPr>
              <a:t>から</a:t>
            </a:r>
            <a:r>
              <a:rPr lang="en-US" altLang="ja-JP" sz="2000" dirty="0" smtClean="0">
                <a:solidFill>
                  <a:srgbClr val="000000"/>
                </a:solidFill>
              </a:rPr>
              <a:t>12</a:t>
            </a:r>
            <a:r>
              <a:rPr lang="ja-JP" altLang="en-US" sz="2000" dirty="0" smtClean="0">
                <a:solidFill>
                  <a:srgbClr val="000000"/>
                </a:solidFill>
              </a:rPr>
              <a:t>の値をとります。</a:t>
            </a:r>
            <a:endParaRPr lang="en-US" altLang="ja-JP" sz="2000" dirty="0" smtClean="0">
              <a:solidFill>
                <a:srgbClr val="000000"/>
              </a:solidFill>
            </a:endParaRPr>
          </a:p>
          <a:p>
            <a:pPr eaLnBrk="1" hangingPunct="1">
              <a:spcBef>
                <a:spcPct val="0"/>
              </a:spcBef>
            </a:pPr>
            <a:r>
              <a:rPr lang="ja-JP" altLang="en-US" sz="2000" dirty="0" smtClean="0">
                <a:solidFill>
                  <a:srgbClr val="000000"/>
                </a:solidFill>
              </a:rPr>
              <a:t>各出目の確率は場合の数から求めます。</a:t>
            </a:r>
            <a:endParaRPr lang="en-US" altLang="ja-JP" sz="2000" dirty="0" smtClean="0">
              <a:solidFill>
                <a:srgbClr val="000000"/>
              </a:solidFill>
            </a:endParaRPr>
          </a:p>
          <a:p>
            <a:pPr marL="0" indent="0" eaLnBrk="1" hangingPunct="1">
              <a:spcBef>
                <a:spcPct val="0"/>
              </a:spcBef>
              <a:buNone/>
            </a:pPr>
            <a:r>
              <a:rPr lang="ja-JP" altLang="en-US" sz="2000" dirty="0">
                <a:solidFill>
                  <a:srgbClr val="000000"/>
                </a:solidFill>
              </a:rPr>
              <a:t>　</a:t>
            </a:r>
            <a:r>
              <a:rPr lang="ja-JP" altLang="en-US" sz="2000" dirty="0" smtClean="0">
                <a:solidFill>
                  <a:srgbClr val="000000"/>
                </a:solidFill>
              </a:rPr>
              <a:t>　例：出目の和が</a:t>
            </a:r>
            <a:r>
              <a:rPr lang="en-US" altLang="ja-JP" sz="2000" dirty="0" smtClean="0">
                <a:solidFill>
                  <a:srgbClr val="000000"/>
                </a:solidFill>
              </a:rPr>
              <a:t>4</a:t>
            </a:r>
            <a:r>
              <a:rPr lang="ja-JP" altLang="en-US" sz="2000" dirty="0" smtClean="0">
                <a:solidFill>
                  <a:srgbClr val="000000"/>
                </a:solidFill>
              </a:rPr>
              <a:t>となる場合の数は</a:t>
            </a:r>
            <a:r>
              <a:rPr lang="en-US" altLang="ja-JP" sz="2000" dirty="0" smtClean="0">
                <a:solidFill>
                  <a:srgbClr val="000000"/>
                </a:solidFill>
              </a:rPr>
              <a:t>(1+3), (3+1), (2+2)</a:t>
            </a:r>
            <a:r>
              <a:rPr lang="ja-JP" altLang="en-US" sz="2000" dirty="0" smtClean="0">
                <a:solidFill>
                  <a:srgbClr val="000000"/>
                </a:solidFill>
              </a:rPr>
              <a:t>の</a:t>
            </a:r>
            <a:r>
              <a:rPr lang="en-US" altLang="ja-JP" sz="2000" dirty="0" smtClean="0">
                <a:solidFill>
                  <a:srgbClr val="000000"/>
                </a:solidFill>
              </a:rPr>
              <a:t>3</a:t>
            </a:r>
            <a:r>
              <a:rPr lang="ja-JP" altLang="en-US" sz="2000" dirty="0" smtClean="0">
                <a:solidFill>
                  <a:srgbClr val="000000"/>
                </a:solidFill>
              </a:rPr>
              <a:t>通り。</a:t>
            </a:r>
            <a:endParaRPr lang="en-US" altLang="ja-JP" sz="2000" dirty="0" smtClean="0">
              <a:solidFill>
                <a:srgbClr val="000000"/>
              </a:solidFill>
            </a:endParaRPr>
          </a:p>
        </p:txBody>
      </p:sp>
      <mc:AlternateContent xmlns:mc="http://schemas.openxmlformats.org/markup-compatibility/2006" xmlns:a14="http://schemas.microsoft.com/office/drawing/2010/main">
        <mc:Choice Requires="a14">
          <p:sp>
            <p:nvSpPr>
              <p:cNvPr id="24" name="正方形/長方形 23"/>
              <p:cNvSpPr/>
              <p:nvPr/>
            </p:nvSpPr>
            <p:spPr>
              <a:xfrm>
                <a:off x="3779912" y="3522314"/>
                <a:ext cx="2448271" cy="113082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r>
                            <a:rPr lang="en-US" altLang="ja-JP" b="0" i="1" smtClean="0">
                              <a:latin typeface="Cambria Math"/>
                            </a:rPr>
                            <m:t>𝑋</m:t>
                          </m:r>
                        </m:e>
                      </m:d>
                      <m:r>
                        <a:rPr lang="en-US" altLang="ja-JP" b="0" i="1" smtClean="0">
                          <a:latin typeface="Cambria Math"/>
                        </a:rPr>
                        <m:t>=</m:t>
                      </m:r>
                      <m:nary>
                        <m:naryPr>
                          <m:chr m:val="∑"/>
                          <m:ctrlPr>
                            <a:rPr lang="en-US" altLang="ja-JP" i="1">
                              <a:latin typeface="Cambria Math"/>
                            </a:rPr>
                          </m:ctrlPr>
                        </m:naryPr>
                        <m:sub>
                          <m:r>
                            <a:rPr lang="en-US" altLang="ja-JP" i="1">
                              <a:latin typeface="Cambria Math"/>
                            </a:rPr>
                            <m:t>𝑖</m:t>
                          </m:r>
                        </m:sub>
                        <m:sup>
                          <m:r>
                            <a:rPr lang="en-US" altLang="ja-JP" b="0" i="1" smtClean="0">
                              <a:latin typeface="Cambria Math"/>
                            </a:rPr>
                            <m:t>𝑁</m:t>
                          </m:r>
                        </m:sup>
                        <m:e>
                          <m:sSub>
                            <m:sSubPr>
                              <m:ctrlPr>
                                <a:rPr lang="en-US" altLang="ja-JP" i="1">
                                  <a:latin typeface="Cambria Math"/>
                                </a:rPr>
                              </m:ctrlPr>
                            </m:sSubPr>
                            <m:e>
                              <m:r>
                                <a:rPr lang="en-US" altLang="ja-JP" b="0" i="1" smtClean="0">
                                  <a:latin typeface="Cambria Math"/>
                                </a:rPr>
                                <m:t>𝑋</m:t>
                              </m:r>
                            </m:e>
                            <m:sub>
                              <m:r>
                                <a:rPr lang="en-US" altLang="ja-JP" i="1">
                                  <a:latin typeface="Cambria Math"/>
                                </a:rPr>
                                <m:t>𝑖</m:t>
                              </m:r>
                            </m:sub>
                          </m:sSub>
                        </m:e>
                      </m:nary>
                      <m:sSub>
                        <m:sSubPr>
                          <m:ctrlPr>
                            <a:rPr lang="en-US" altLang="ja-JP" i="1">
                              <a:latin typeface="Cambria Math"/>
                            </a:rPr>
                          </m:ctrlPr>
                        </m:sSubPr>
                        <m:e>
                          <m:r>
                            <a:rPr lang="en-US" altLang="ja-JP" i="1">
                              <a:latin typeface="Cambria Math"/>
                            </a:rPr>
                            <m:t>𝑝</m:t>
                          </m:r>
                        </m:e>
                        <m:sub>
                          <m:r>
                            <a:rPr lang="en-US" altLang="ja-JP" i="1">
                              <a:latin typeface="Cambria Math"/>
                            </a:rPr>
                            <m:t>𝑖</m:t>
                          </m:r>
                        </m:sub>
                      </m:sSub>
                    </m:oMath>
                  </m:oMathPara>
                </a14:m>
                <a:endParaRPr lang="ja-JP" altLang="en-US" dirty="0"/>
              </a:p>
            </p:txBody>
          </p:sp>
        </mc:Choice>
        <mc:Fallback xmlns="">
          <p:sp>
            <p:nvSpPr>
              <p:cNvPr id="24" name="正方形/長方形 23"/>
              <p:cNvSpPr>
                <a:spLocks noRot="1" noChangeAspect="1" noMove="1" noResize="1" noEditPoints="1" noAdjustHandles="1" noChangeArrowheads="1" noChangeShapeType="1" noTextEdit="1"/>
              </p:cNvSpPr>
              <p:nvPr/>
            </p:nvSpPr>
            <p:spPr>
              <a:xfrm>
                <a:off x="3779912" y="3522314"/>
                <a:ext cx="2448271" cy="1130822"/>
              </a:xfrm>
              <a:prstGeom prst="rect">
                <a:avLst/>
              </a:prstGeom>
              <a:blipFill rotWithShape="1">
                <a:blip r:embed="rId3"/>
                <a:stretch>
                  <a:fillRect/>
                </a:stretch>
              </a:blipFill>
            </p:spPr>
            <p:txBody>
              <a:bodyPr/>
              <a:lstStyle/>
              <a:p>
                <a:r>
                  <a:rPr lang="ja-JP" altLang="en-US">
                    <a:noFill/>
                  </a:rPr>
                  <a:t> </a:t>
                </a:r>
              </a:p>
            </p:txBody>
          </p:sp>
        </mc:Fallback>
      </mc:AlternateContent>
      <p:sp>
        <p:nvSpPr>
          <p:cNvPr id="25" name="テキスト ボックス 24"/>
          <p:cNvSpPr txBox="1"/>
          <p:nvPr/>
        </p:nvSpPr>
        <p:spPr>
          <a:xfrm>
            <a:off x="1721588" y="3672227"/>
            <a:ext cx="1808532" cy="830997"/>
          </a:xfrm>
          <a:prstGeom prst="rect">
            <a:avLst/>
          </a:prstGeom>
          <a:noFill/>
        </p:spPr>
        <p:txBody>
          <a:bodyPr wrap="square" rtlCol="0">
            <a:spAutoFit/>
          </a:bodyPr>
          <a:lstStyle/>
          <a:p>
            <a:r>
              <a:rPr kumimoji="1" lang="ja-JP" altLang="en-US" dirty="0" smtClean="0"/>
              <a:t>出る目の和の期待値</a:t>
            </a:r>
            <a:endParaRPr kumimoji="1" lang="ja-JP" altLang="en-US" dirty="0"/>
          </a:p>
        </p:txBody>
      </p:sp>
      <mc:AlternateContent xmlns:mc="http://schemas.openxmlformats.org/markup-compatibility/2006" xmlns:a14="http://schemas.microsoft.com/office/drawing/2010/main">
        <mc:Choice Requires="a14">
          <p:sp>
            <p:nvSpPr>
              <p:cNvPr id="27" name="正方形/長方形 26"/>
              <p:cNvSpPr/>
              <p:nvPr/>
            </p:nvSpPr>
            <p:spPr>
              <a:xfrm>
                <a:off x="3851920" y="4602434"/>
                <a:ext cx="4166012" cy="113082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sSup>
                            <m:sSupPr>
                              <m:ctrlPr>
                                <a:rPr lang="en-US" altLang="ja-JP" i="1">
                                  <a:latin typeface="Cambria Math"/>
                                </a:rPr>
                              </m:ctrlPr>
                            </m:sSupPr>
                            <m:e>
                              <m:d>
                                <m:dPr>
                                  <m:ctrlPr>
                                    <a:rPr lang="en-US" altLang="ja-JP" i="1">
                                      <a:latin typeface="Cambria Math"/>
                                    </a:rPr>
                                  </m:ctrlPr>
                                </m:dPr>
                                <m:e>
                                  <m:r>
                                    <a:rPr lang="en-US" altLang="ja-JP" i="1">
                                      <a:latin typeface="Cambria Math"/>
                                    </a:rPr>
                                    <m:t>𝑋</m:t>
                                  </m:r>
                                  <m:r>
                                    <a:rPr lang="en-US" altLang="ja-JP" i="1">
                                      <a:latin typeface="Cambria Math"/>
                                    </a:rPr>
                                    <m:t>−</m:t>
                                  </m:r>
                                  <m:acc>
                                    <m:accPr>
                                      <m:chr m:val="̅"/>
                                      <m:ctrlPr>
                                        <a:rPr lang="en-US" altLang="ja-JP" i="1">
                                          <a:latin typeface="Cambria Math"/>
                                        </a:rPr>
                                      </m:ctrlPr>
                                    </m:accPr>
                                    <m:e>
                                      <m:r>
                                        <a:rPr lang="en-US" altLang="ja-JP" i="1">
                                          <a:latin typeface="Cambria Math"/>
                                        </a:rPr>
                                        <m:t>𝑥</m:t>
                                      </m:r>
                                    </m:e>
                                  </m:acc>
                                </m:e>
                              </m:d>
                            </m:e>
                            <m:sup>
                              <m:r>
                                <a:rPr lang="en-US" altLang="ja-JP" i="1">
                                  <a:latin typeface="Cambria Math"/>
                                </a:rPr>
                                <m:t>2</m:t>
                              </m:r>
                            </m:sup>
                          </m:sSup>
                        </m:e>
                      </m:d>
                      <m:r>
                        <a:rPr lang="en-US" altLang="ja-JP" b="0" i="1" smtClean="0">
                          <a:latin typeface="Cambria Math"/>
                        </a:rPr>
                        <m:t>=</m:t>
                      </m:r>
                      <m:nary>
                        <m:naryPr>
                          <m:chr m:val="∑"/>
                          <m:ctrlPr>
                            <a:rPr lang="en-US" altLang="ja-JP" i="1">
                              <a:latin typeface="Cambria Math"/>
                            </a:rPr>
                          </m:ctrlPr>
                        </m:naryPr>
                        <m:sub>
                          <m:r>
                            <a:rPr lang="en-US" altLang="ja-JP" i="1">
                              <a:latin typeface="Cambria Math"/>
                            </a:rPr>
                            <m:t>𝑖</m:t>
                          </m:r>
                        </m:sub>
                        <m:sup>
                          <m:r>
                            <a:rPr lang="en-US" altLang="ja-JP" b="0" i="1" smtClean="0">
                              <a:latin typeface="Cambria Math"/>
                            </a:rPr>
                            <m:t>𝑁</m:t>
                          </m:r>
                        </m:sup>
                        <m:e>
                          <m:sSup>
                            <m:sSupPr>
                              <m:ctrlPr>
                                <a:rPr lang="en-US" altLang="ja-JP" i="1">
                                  <a:latin typeface="Cambria Math"/>
                                </a:rPr>
                              </m:ctrlPr>
                            </m:sSupPr>
                            <m:e>
                              <m:d>
                                <m:dPr>
                                  <m:ctrlPr>
                                    <a:rPr lang="en-US" altLang="ja-JP" i="1">
                                      <a:latin typeface="Cambria Math"/>
                                    </a:rPr>
                                  </m:ctrlPr>
                                </m:dPr>
                                <m:e>
                                  <m:sSub>
                                    <m:sSubPr>
                                      <m:ctrlPr>
                                        <a:rPr lang="en-US" altLang="ja-JP" i="1">
                                          <a:latin typeface="Cambria Math"/>
                                        </a:rPr>
                                      </m:ctrlPr>
                                    </m:sSubPr>
                                    <m:e>
                                      <m:r>
                                        <a:rPr lang="en-US" altLang="ja-JP" i="1">
                                          <a:latin typeface="Cambria Math"/>
                                        </a:rPr>
                                        <m:t>𝑋</m:t>
                                      </m:r>
                                    </m:e>
                                    <m:sub>
                                      <m:r>
                                        <a:rPr lang="en-US" altLang="ja-JP" i="1">
                                          <a:latin typeface="Cambria Math"/>
                                        </a:rPr>
                                        <m:t>𝑖</m:t>
                                      </m:r>
                                    </m:sub>
                                  </m:sSub>
                                  <m:r>
                                    <a:rPr lang="en-US" altLang="ja-JP" i="1">
                                      <a:latin typeface="Cambria Math"/>
                                    </a:rPr>
                                    <m:t>−</m:t>
                                  </m:r>
                                  <m:acc>
                                    <m:accPr>
                                      <m:chr m:val="̅"/>
                                      <m:ctrlPr>
                                        <a:rPr lang="en-US" altLang="ja-JP" i="1">
                                          <a:latin typeface="Cambria Math"/>
                                        </a:rPr>
                                      </m:ctrlPr>
                                    </m:accPr>
                                    <m:e>
                                      <m:r>
                                        <a:rPr lang="en-US" altLang="ja-JP" i="1">
                                          <a:latin typeface="Cambria Math"/>
                                        </a:rPr>
                                        <m:t>𝑥</m:t>
                                      </m:r>
                                    </m:e>
                                  </m:acc>
                                </m:e>
                              </m:d>
                            </m:e>
                            <m:sup>
                              <m:r>
                                <a:rPr lang="en-US" altLang="ja-JP" i="1">
                                  <a:latin typeface="Cambria Math"/>
                                </a:rPr>
                                <m:t>2</m:t>
                              </m:r>
                            </m:sup>
                          </m:sSup>
                        </m:e>
                      </m:nary>
                      <m:sSub>
                        <m:sSubPr>
                          <m:ctrlPr>
                            <a:rPr lang="en-US" altLang="ja-JP" i="1">
                              <a:latin typeface="Cambria Math"/>
                            </a:rPr>
                          </m:ctrlPr>
                        </m:sSubPr>
                        <m:e>
                          <m:r>
                            <a:rPr lang="en-US" altLang="ja-JP" i="1">
                              <a:latin typeface="Cambria Math"/>
                            </a:rPr>
                            <m:t>𝑝</m:t>
                          </m:r>
                        </m:e>
                        <m:sub>
                          <m:r>
                            <a:rPr lang="en-US" altLang="ja-JP" i="1">
                              <a:latin typeface="Cambria Math"/>
                            </a:rPr>
                            <m:t>𝑖</m:t>
                          </m:r>
                        </m:sub>
                      </m:sSub>
                    </m:oMath>
                  </m:oMathPara>
                </a14:m>
                <a:endParaRPr lang="ja-JP" altLang="en-US" dirty="0"/>
              </a:p>
            </p:txBody>
          </p:sp>
        </mc:Choice>
        <mc:Fallback xmlns="">
          <p:sp>
            <p:nvSpPr>
              <p:cNvPr id="27" name="正方形/長方形 26"/>
              <p:cNvSpPr>
                <a:spLocks noRot="1" noChangeAspect="1" noMove="1" noResize="1" noEditPoints="1" noAdjustHandles="1" noChangeArrowheads="1" noChangeShapeType="1" noTextEdit="1"/>
              </p:cNvSpPr>
              <p:nvPr/>
            </p:nvSpPr>
            <p:spPr>
              <a:xfrm>
                <a:off x="3851920" y="4602434"/>
                <a:ext cx="4166012" cy="1130822"/>
              </a:xfrm>
              <a:prstGeom prst="rect">
                <a:avLst/>
              </a:prstGeom>
              <a:blipFill rotWithShape="1">
                <a:blip r:embed="rId4"/>
                <a:stretch>
                  <a:fillRect/>
                </a:stretch>
              </a:blipFill>
            </p:spPr>
            <p:txBody>
              <a:bodyPr/>
              <a:lstStyle/>
              <a:p>
                <a:r>
                  <a:rPr lang="ja-JP" altLang="en-US">
                    <a:noFill/>
                  </a:rPr>
                  <a:t> </a:t>
                </a:r>
              </a:p>
            </p:txBody>
          </p:sp>
        </mc:Fallback>
      </mc:AlternateContent>
      <p:sp>
        <p:nvSpPr>
          <p:cNvPr id="28" name="テキスト ボックス 27"/>
          <p:cNvSpPr txBox="1"/>
          <p:nvPr/>
        </p:nvSpPr>
        <p:spPr>
          <a:xfrm>
            <a:off x="1835696" y="4752346"/>
            <a:ext cx="1248498" cy="830997"/>
          </a:xfrm>
          <a:prstGeom prst="rect">
            <a:avLst/>
          </a:prstGeom>
          <a:noFill/>
        </p:spPr>
        <p:txBody>
          <a:bodyPr wrap="square" rtlCol="0">
            <a:spAutoFit/>
          </a:bodyPr>
          <a:lstStyle/>
          <a:p>
            <a:r>
              <a:rPr kumimoji="1" lang="ja-JP" altLang="en-US" dirty="0" smtClean="0"/>
              <a:t>分散の期待値</a:t>
            </a:r>
            <a:endParaRPr kumimoji="1" lang="ja-JP" altLang="en-US" dirty="0"/>
          </a:p>
        </p:txBody>
      </p:sp>
      <mc:AlternateContent xmlns:mc="http://schemas.openxmlformats.org/markup-compatibility/2006" xmlns:a14="http://schemas.microsoft.com/office/drawing/2010/main">
        <mc:Choice Requires="a14">
          <p:sp>
            <p:nvSpPr>
              <p:cNvPr id="29" name="正方形/長方形 28"/>
              <p:cNvSpPr/>
              <p:nvPr/>
            </p:nvSpPr>
            <p:spPr>
              <a:xfrm>
                <a:off x="4679836" y="5733256"/>
                <a:ext cx="2880320" cy="461665"/>
              </a:xfrm>
              <a:prstGeom prst="rect">
                <a:avLst/>
              </a:prstGeom>
            </p:spPr>
            <p:txBody>
              <a:bodyPr wrap="square">
                <a:spAutoFit/>
              </a:bodyPr>
              <a:lstStyle/>
              <a:p>
                <a:r>
                  <a:rPr lang="ja-JP" altLang="en-US" dirty="0" smtClean="0"/>
                  <a:t>＊</a:t>
                </a:r>
                <a14:m>
                  <m:oMath xmlns:m="http://schemas.openxmlformats.org/officeDocument/2006/math">
                    <m:r>
                      <a:rPr lang="ja-JP" altLang="en-US" i="1">
                        <a:latin typeface="Cambria Math"/>
                      </a:rPr>
                      <m:t>ここで、</m:t>
                    </m:r>
                    <m:acc>
                      <m:accPr>
                        <m:chr m:val="̅"/>
                        <m:ctrlPr>
                          <a:rPr lang="en-US" altLang="ja-JP" i="1" smtClean="0">
                            <a:latin typeface="Cambria Math"/>
                          </a:rPr>
                        </m:ctrlPr>
                      </m:accPr>
                      <m:e>
                        <m:r>
                          <a:rPr lang="en-US" altLang="ja-JP" i="1">
                            <a:latin typeface="Cambria Math"/>
                          </a:rPr>
                          <m:t>𝑥</m:t>
                        </m:r>
                      </m:e>
                    </m:acc>
                    <m:r>
                      <a:rPr lang="en-US" altLang="ja-JP" b="0" i="1" smtClean="0">
                        <a:latin typeface="Cambria Math"/>
                      </a:rPr>
                      <m:t>=</m:t>
                    </m:r>
                    <m:r>
                      <a:rPr lang="en-US" altLang="ja-JP" b="0" i="1" smtClean="0">
                        <a:latin typeface="Cambria Math"/>
                      </a:rPr>
                      <m:t>𝐸</m:t>
                    </m:r>
                    <m:d>
                      <m:dPr>
                        <m:begChr m:val="["/>
                        <m:endChr m:val="]"/>
                        <m:ctrlPr>
                          <a:rPr lang="en-US" altLang="ja-JP" b="0" i="1" smtClean="0">
                            <a:latin typeface="Cambria Math"/>
                          </a:rPr>
                        </m:ctrlPr>
                      </m:dPr>
                      <m:e>
                        <m:r>
                          <a:rPr lang="en-US" altLang="ja-JP" b="0" i="1" smtClean="0">
                            <a:latin typeface="Cambria Math"/>
                          </a:rPr>
                          <m:t>𝑋</m:t>
                        </m:r>
                      </m:e>
                    </m:d>
                  </m:oMath>
                </a14:m>
                <a:endParaRPr lang="ja-JP" altLang="en-US" dirty="0"/>
              </a:p>
            </p:txBody>
          </p:sp>
        </mc:Choice>
        <mc:Fallback xmlns="">
          <p:sp>
            <p:nvSpPr>
              <p:cNvPr id="29" name="正方形/長方形 28"/>
              <p:cNvSpPr>
                <a:spLocks noRot="1" noChangeAspect="1" noMove="1" noResize="1" noEditPoints="1" noAdjustHandles="1" noChangeArrowheads="1" noChangeShapeType="1" noTextEdit="1"/>
              </p:cNvSpPr>
              <p:nvPr/>
            </p:nvSpPr>
            <p:spPr>
              <a:xfrm>
                <a:off x="4679836" y="5733256"/>
                <a:ext cx="2880320" cy="461665"/>
              </a:xfrm>
              <a:prstGeom prst="rect">
                <a:avLst/>
              </a:prstGeom>
              <a:blipFill rotWithShape="1">
                <a:blip r:embed="rId5"/>
                <a:stretch>
                  <a:fillRect l="-3390" t="-14474" b="-2500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19101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13</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Expected value</a:t>
            </a:r>
            <a:endParaRPr lang="en-US" altLang="ja-JP" sz="2400" dirty="0">
              <a:solidFill>
                <a:srgbClr val="000000"/>
              </a:solidFill>
              <a:latin typeface="Tahoma" pitchFamily="34" charset="0"/>
            </a:endParaRPr>
          </a:p>
        </p:txBody>
      </p:sp>
      <p:sp>
        <p:nvSpPr>
          <p:cNvPr id="19" name="テキスト ボックス 32"/>
          <p:cNvSpPr txBox="1">
            <a:spLocks noChangeArrowheads="1"/>
          </p:cNvSpPr>
          <p:nvPr/>
        </p:nvSpPr>
        <p:spPr bwMode="auto">
          <a:xfrm>
            <a:off x="1694259" y="1052736"/>
            <a:ext cx="5872956"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a:solidFill>
                  <a:srgbClr val="000000"/>
                </a:solidFill>
              </a:rPr>
              <a:t>2</a:t>
            </a:r>
            <a:r>
              <a:rPr lang="ja-JP" altLang="en-US" sz="2400" dirty="0" smtClean="0">
                <a:solidFill>
                  <a:srgbClr val="000000"/>
                </a:solidFill>
              </a:rPr>
              <a:t>個のサイコロをふって出る目の和の期待値と分散の期待値を求めましょう。</a:t>
            </a:r>
            <a:endParaRPr lang="en-US" altLang="ja-JP" sz="2400" dirty="0">
              <a:solidFill>
                <a:srgbClr val="000000"/>
              </a:solidFill>
            </a:endParaRPr>
          </a:p>
        </p:txBody>
      </p:sp>
      <p:sp>
        <p:nvSpPr>
          <p:cNvPr id="22" name="Rectangle 2"/>
          <p:cNvSpPr txBox="1">
            <a:spLocks noChangeArrowheads="1"/>
          </p:cNvSpPr>
          <p:nvPr/>
        </p:nvSpPr>
        <p:spPr bwMode="auto">
          <a:xfrm>
            <a:off x="1475657" y="0"/>
            <a:ext cx="609155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課題</a:t>
            </a:r>
            <a:r>
              <a:rPr lang="en-US" altLang="ja-JP" sz="4800" dirty="0" smtClean="0">
                <a:solidFill>
                  <a:srgbClr val="000000"/>
                </a:solidFill>
                <a:latin typeface="Century Gothic" pitchFamily="34" charset="0"/>
              </a:rPr>
              <a:t>2</a:t>
            </a:r>
            <a:r>
              <a:rPr lang="ja-JP" altLang="en-US" sz="4800" dirty="0" smtClean="0">
                <a:solidFill>
                  <a:srgbClr val="000000"/>
                </a:solidFill>
                <a:latin typeface="Century Gothic" pitchFamily="34" charset="0"/>
              </a:rPr>
              <a:t>の答え合わせ</a:t>
            </a:r>
            <a:r>
              <a:rPr lang="en-US" altLang="ja-JP" sz="4800" dirty="0">
                <a:solidFill>
                  <a:srgbClr val="000000"/>
                </a:solidFill>
                <a:latin typeface="Century Gothic" pitchFamily="34" charset="0"/>
              </a:rPr>
              <a:t>1</a:t>
            </a:r>
          </a:p>
        </p:txBody>
      </p:sp>
      <mc:AlternateContent xmlns:mc="http://schemas.openxmlformats.org/markup-compatibility/2006" xmlns:a14="http://schemas.microsoft.com/office/drawing/2010/main">
        <mc:Choice Requires="a14">
          <p:sp>
            <p:nvSpPr>
              <p:cNvPr id="24" name="正方形/長方形 23"/>
              <p:cNvSpPr/>
              <p:nvPr/>
            </p:nvSpPr>
            <p:spPr>
              <a:xfrm>
                <a:off x="2267744" y="2339606"/>
                <a:ext cx="5328591" cy="113082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r>
                            <a:rPr lang="en-US" altLang="ja-JP" b="0" i="1" smtClean="0">
                              <a:latin typeface="Cambria Math"/>
                            </a:rPr>
                            <m:t>𝑋</m:t>
                          </m:r>
                        </m:e>
                      </m:d>
                      <m:r>
                        <a:rPr lang="en-US" altLang="ja-JP" b="0" i="1" smtClean="0">
                          <a:latin typeface="Cambria Math"/>
                        </a:rPr>
                        <m:t>=</m:t>
                      </m:r>
                      <m:nary>
                        <m:naryPr>
                          <m:chr m:val="∑"/>
                          <m:ctrlPr>
                            <a:rPr lang="en-US" altLang="ja-JP" i="1">
                              <a:latin typeface="Cambria Math"/>
                            </a:rPr>
                          </m:ctrlPr>
                        </m:naryPr>
                        <m:sub>
                          <m:r>
                            <a:rPr lang="en-US" altLang="ja-JP" i="1">
                              <a:latin typeface="Cambria Math"/>
                            </a:rPr>
                            <m:t>𝑖</m:t>
                          </m:r>
                        </m:sub>
                        <m:sup>
                          <m:r>
                            <a:rPr lang="en-US" altLang="ja-JP" b="0" i="1" smtClean="0">
                              <a:latin typeface="Cambria Math"/>
                            </a:rPr>
                            <m:t>𝑁</m:t>
                          </m:r>
                        </m:sup>
                        <m:e>
                          <m:sSub>
                            <m:sSubPr>
                              <m:ctrlPr>
                                <a:rPr lang="en-US" altLang="ja-JP" i="1">
                                  <a:latin typeface="Cambria Math"/>
                                </a:rPr>
                              </m:ctrlPr>
                            </m:sSubPr>
                            <m:e>
                              <m:r>
                                <a:rPr lang="en-US" altLang="ja-JP" b="0" i="1" smtClean="0">
                                  <a:latin typeface="Cambria Math"/>
                                </a:rPr>
                                <m:t>𝑋</m:t>
                              </m:r>
                            </m:e>
                            <m:sub>
                              <m:r>
                                <a:rPr lang="en-US" altLang="ja-JP" i="1">
                                  <a:latin typeface="Cambria Math"/>
                                </a:rPr>
                                <m:t>𝑖</m:t>
                              </m:r>
                            </m:sub>
                          </m:sSub>
                        </m:e>
                      </m:nary>
                      <m:sSub>
                        <m:sSubPr>
                          <m:ctrlPr>
                            <a:rPr lang="en-US" altLang="ja-JP" i="1">
                              <a:latin typeface="Cambria Math"/>
                            </a:rPr>
                          </m:ctrlPr>
                        </m:sSubPr>
                        <m:e>
                          <m:r>
                            <a:rPr lang="en-US" altLang="ja-JP" i="1">
                              <a:latin typeface="Cambria Math"/>
                            </a:rPr>
                            <m:t>𝑝</m:t>
                          </m:r>
                        </m:e>
                        <m:sub>
                          <m:r>
                            <a:rPr lang="en-US" altLang="ja-JP" i="1">
                              <a:latin typeface="Cambria Math"/>
                            </a:rPr>
                            <m:t>𝑖</m:t>
                          </m:r>
                        </m:sub>
                      </m:sSub>
                    </m:oMath>
                  </m:oMathPara>
                </a14:m>
                <a:endParaRPr lang="en-US" altLang="ja-JP" dirty="0" smtClean="0"/>
              </a:p>
            </p:txBody>
          </p:sp>
        </mc:Choice>
        <mc:Fallback xmlns="">
          <p:sp>
            <p:nvSpPr>
              <p:cNvPr id="24" name="正方形/長方形 23"/>
              <p:cNvSpPr>
                <a:spLocks noRot="1" noChangeAspect="1" noMove="1" noResize="1" noEditPoints="1" noAdjustHandles="1" noChangeArrowheads="1" noChangeShapeType="1" noTextEdit="1"/>
              </p:cNvSpPr>
              <p:nvPr/>
            </p:nvSpPr>
            <p:spPr>
              <a:xfrm>
                <a:off x="2267744" y="2339606"/>
                <a:ext cx="5328591" cy="1130822"/>
              </a:xfrm>
              <a:prstGeom prst="rect">
                <a:avLst/>
              </a:prstGeom>
              <a:blipFill rotWithShape="1">
                <a:blip r:embed="rId3"/>
                <a:stretch>
                  <a:fillRect/>
                </a:stretch>
              </a:blipFill>
            </p:spPr>
            <p:txBody>
              <a:bodyPr/>
              <a:lstStyle/>
              <a:p>
                <a:r>
                  <a:rPr lang="ja-JP" altLang="en-US">
                    <a:noFill/>
                  </a:rPr>
                  <a:t> </a:t>
                </a:r>
              </a:p>
            </p:txBody>
          </p:sp>
        </mc:Fallback>
      </mc:AlternateContent>
      <p:sp>
        <p:nvSpPr>
          <p:cNvPr id="25" name="テキスト ボックス 24"/>
          <p:cNvSpPr txBox="1"/>
          <p:nvPr/>
        </p:nvSpPr>
        <p:spPr>
          <a:xfrm>
            <a:off x="611560" y="2339606"/>
            <a:ext cx="1808532" cy="830997"/>
          </a:xfrm>
          <a:prstGeom prst="rect">
            <a:avLst/>
          </a:prstGeom>
          <a:noFill/>
        </p:spPr>
        <p:txBody>
          <a:bodyPr wrap="square" rtlCol="0">
            <a:spAutoFit/>
          </a:bodyPr>
          <a:lstStyle/>
          <a:p>
            <a:r>
              <a:rPr kumimoji="1" lang="ja-JP" altLang="en-US" dirty="0" smtClean="0"/>
              <a:t>出る目の和の期待値</a:t>
            </a:r>
            <a:endParaRPr kumimoji="1" lang="ja-JP" altLang="en-US" dirty="0"/>
          </a:p>
        </p:txBody>
      </p:sp>
      <mc:AlternateContent xmlns:mc="http://schemas.openxmlformats.org/markup-compatibility/2006" xmlns:a14="http://schemas.microsoft.com/office/drawing/2010/main">
        <mc:Choice Requires="a14">
          <p:sp>
            <p:nvSpPr>
              <p:cNvPr id="14" name="正方形/長方形 13"/>
              <p:cNvSpPr/>
              <p:nvPr/>
            </p:nvSpPr>
            <p:spPr>
              <a:xfrm>
                <a:off x="2987823" y="3419726"/>
                <a:ext cx="5328591" cy="1521442"/>
              </a:xfrm>
              <a:prstGeom prst="rect">
                <a:avLst/>
              </a:prstGeom>
            </p:spPr>
            <p:txBody>
              <a:bodyPr wrap="square">
                <a:spAutoFit/>
              </a:bodyPr>
              <a:lstStyle/>
              <a:p>
                <a:r>
                  <a:rPr lang="en-US" altLang="ja-JP" dirty="0" smtClean="0"/>
                  <a:t>=</a:t>
                </a:r>
                <a14:m>
                  <m:oMath xmlns:m="http://schemas.openxmlformats.org/officeDocument/2006/math">
                    <m:r>
                      <a:rPr lang="en-US" altLang="ja-JP" b="0" i="0" smtClean="0">
                        <a:latin typeface="Cambria Math"/>
                      </a:rPr>
                      <m:t>2</m:t>
                    </m:r>
                    <m:f>
                      <m:fPr>
                        <m:ctrlPr>
                          <a:rPr lang="en-US" altLang="ja-JP" i="1" smtClean="0">
                            <a:latin typeface="Cambria Math"/>
                          </a:rPr>
                        </m:ctrlPr>
                      </m:fPr>
                      <m:num>
                        <m:r>
                          <a:rPr lang="en-US" altLang="ja-JP" b="0" i="1" smtClean="0">
                            <a:latin typeface="Cambria Math"/>
                          </a:rPr>
                          <m:t>1</m:t>
                        </m:r>
                      </m:num>
                      <m:den>
                        <m:r>
                          <a:rPr lang="en-US" altLang="ja-JP" b="0" i="1" smtClean="0">
                            <a:latin typeface="Cambria Math"/>
                          </a:rPr>
                          <m:t>36</m:t>
                        </m:r>
                      </m:den>
                    </m:f>
                    <m:r>
                      <a:rPr lang="en-US" altLang="ja-JP" b="0" i="0" smtClean="0">
                        <a:latin typeface="Cambria Math"/>
                      </a:rPr>
                      <m:t>+</m:t>
                    </m:r>
                    <m:r>
                      <m:rPr>
                        <m:nor/>
                      </m:rPr>
                      <a:rPr lang="en-US" altLang="ja-JP" dirty="0" smtClean="0"/>
                      <m:t>3</m:t>
                    </m:r>
                    <m:f>
                      <m:fPr>
                        <m:ctrlPr>
                          <a:rPr lang="en-US" altLang="ja-JP" i="1">
                            <a:latin typeface="Cambria Math"/>
                          </a:rPr>
                        </m:ctrlPr>
                      </m:fPr>
                      <m:num>
                        <m:r>
                          <a:rPr lang="en-US" altLang="ja-JP" i="1">
                            <a:latin typeface="Cambria Math"/>
                          </a:rPr>
                          <m:t>2</m:t>
                        </m:r>
                      </m:num>
                      <m:den>
                        <m:r>
                          <a:rPr lang="en-US" altLang="ja-JP" i="1">
                            <a:latin typeface="Cambria Math"/>
                          </a:rPr>
                          <m:t>36</m:t>
                        </m:r>
                      </m:den>
                    </m:f>
                    <m:r>
                      <a:rPr lang="en-US" altLang="ja-JP">
                        <a:latin typeface="Cambria Math"/>
                      </a:rPr>
                      <m:t>+</m:t>
                    </m:r>
                    <m:r>
                      <m:rPr>
                        <m:nor/>
                      </m:rPr>
                      <a:rPr lang="en-US" altLang="ja-JP" dirty="0"/>
                      <m:t>4</m:t>
                    </m:r>
                    <m:f>
                      <m:fPr>
                        <m:ctrlPr>
                          <a:rPr lang="en-US" altLang="ja-JP" i="1">
                            <a:latin typeface="Cambria Math"/>
                          </a:rPr>
                        </m:ctrlPr>
                      </m:fPr>
                      <m:num>
                        <m:r>
                          <a:rPr lang="en-US" altLang="ja-JP" i="1">
                            <a:latin typeface="Cambria Math"/>
                          </a:rPr>
                          <m:t>3</m:t>
                        </m:r>
                      </m:num>
                      <m:den>
                        <m:r>
                          <a:rPr lang="en-US" altLang="ja-JP" i="1">
                            <a:latin typeface="Cambria Math"/>
                          </a:rPr>
                          <m:t>36</m:t>
                        </m:r>
                      </m:den>
                    </m:f>
                    <m:r>
                      <a:rPr lang="en-US" altLang="ja-JP">
                        <a:latin typeface="Cambria Math"/>
                      </a:rPr>
                      <m:t>+</m:t>
                    </m:r>
                    <m:r>
                      <m:rPr>
                        <m:nor/>
                      </m:rPr>
                      <a:rPr lang="en-US" altLang="ja-JP" dirty="0"/>
                      <m:t>5</m:t>
                    </m:r>
                    <m:f>
                      <m:fPr>
                        <m:ctrlPr>
                          <a:rPr lang="en-US" altLang="ja-JP" i="1">
                            <a:latin typeface="Cambria Math"/>
                          </a:rPr>
                        </m:ctrlPr>
                      </m:fPr>
                      <m:num>
                        <m:r>
                          <a:rPr lang="en-US" altLang="ja-JP" i="1">
                            <a:latin typeface="Cambria Math"/>
                          </a:rPr>
                          <m:t>4</m:t>
                        </m:r>
                      </m:num>
                      <m:den>
                        <m:r>
                          <a:rPr lang="en-US" altLang="ja-JP" i="1">
                            <a:latin typeface="Cambria Math"/>
                          </a:rPr>
                          <m:t>36</m:t>
                        </m:r>
                      </m:den>
                    </m:f>
                    <m:r>
                      <a:rPr lang="en-US" altLang="ja-JP">
                        <a:latin typeface="Cambria Math"/>
                      </a:rPr>
                      <m:t>+</m:t>
                    </m:r>
                    <m:r>
                      <m:rPr>
                        <m:nor/>
                      </m:rPr>
                      <a:rPr lang="en-US" altLang="ja-JP" dirty="0"/>
                      <m:t>6</m:t>
                    </m:r>
                    <m:f>
                      <m:fPr>
                        <m:ctrlPr>
                          <a:rPr lang="en-US" altLang="ja-JP" i="1">
                            <a:latin typeface="Cambria Math"/>
                          </a:rPr>
                        </m:ctrlPr>
                      </m:fPr>
                      <m:num>
                        <m:r>
                          <a:rPr lang="en-US" altLang="ja-JP" i="1">
                            <a:latin typeface="Cambria Math"/>
                          </a:rPr>
                          <m:t>5</m:t>
                        </m:r>
                      </m:num>
                      <m:den>
                        <m:r>
                          <a:rPr lang="en-US" altLang="ja-JP" i="1">
                            <a:latin typeface="Cambria Math"/>
                          </a:rPr>
                          <m:t>36</m:t>
                        </m:r>
                      </m:den>
                    </m:f>
                    <m:r>
                      <a:rPr lang="en-US" altLang="ja-JP">
                        <a:latin typeface="Cambria Math"/>
                      </a:rPr>
                      <m:t>+</m:t>
                    </m:r>
                    <m:r>
                      <m:rPr>
                        <m:nor/>
                      </m:rPr>
                      <a:rPr lang="en-US" altLang="ja-JP" dirty="0"/>
                      <m:t>7</m:t>
                    </m:r>
                    <m:f>
                      <m:fPr>
                        <m:ctrlPr>
                          <a:rPr lang="en-US" altLang="ja-JP" i="1">
                            <a:latin typeface="Cambria Math"/>
                          </a:rPr>
                        </m:ctrlPr>
                      </m:fPr>
                      <m:num>
                        <m:r>
                          <a:rPr lang="en-US" altLang="ja-JP" i="1">
                            <a:latin typeface="Cambria Math"/>
                          </a:rPr>
                          <m:t>6</m:t>
                        </m:r>
                      </m:num>
                      <m:den>
                        <m:r>
                          <a:rPr lang="en-US" altLang="ja-JP" i="1">
                            <a:latin typeface="Cambria Math"/>
                          </a:rPr>
                          <m:t>36</m:t>
                        </m:r>
                      </m:den>
                    </m:f>
                    <m:r>
                      <a:rPr lang="en-US" altLang="ja-JP">
                        <a:latin typeface="Cambria Math"/>
                      </a:rPr>
                      <m:t>+</m:t>
                    </m:r>
                    <m:r>
                      <m:rPr>
                        <m:nor/>
                      </m:rPr>
                      <a:rPr lang="en-US" altLang="ja-JP" dirty="0"/>
                      <m:t>8</m:t>
                    </m:r>
                    <m:f>
                      <m:fPr>
                        <m:ctrlPr>
                          <a:rPr lang="en-US" altLang="ja-JP" i="1">
                            <a:latin typeface="Cambria Math"/>
                          </a:rPr>
                        </m:ctrlPr>
                      </m:fPr>
                      <m:num>
                        <m:r>
                          <a:rPr lang="en-US" altLang="ja-JP" i="1">
                            <a:latin typeface="Cambria Math"/>
                          </a:rPr>
                          <m:t>5</m:t>
                        </m:r>
                      </m:num>
                      <m:den>
                        <m:r>
                          <a:rPr lang="en-US" altLang="ja-JP" i="1">
                            <a:latin typeface="Cambria Math"/>
                          </a:rPr>
                          <m:t>36</m:t>
                        </m:r>
                      </m:den>
                    </m:f>
                    <m:r>
                      <a:rPr lang="en-US" altLang="ja-JP">
                        <a:latin typeface="Cambria Math"/>
                      </a:rPr>
                      <m:t>+</m:t>
                    </m:r>
                    <m:r>
                      <m:rPr>
                        <m:nor/>
                      </m:rPr>
                      <a:rPr lang="en-US" altLang="ja-JP" dirty="0"/>
                      <m:t>9</m:t>
                    </m:r>
                    <m:f>
                      <m:fPr>
                        <m:ctrlPr>
                          <a:rPr lang="en-US" altLang="ja-JP" i="1">
                            <a:latin typeface="Cambria Math"/>
                          </a:rPr>
                        </m:ctrlPr>
                      </m:fPr>
                      <m:num>
                        <m:r>
                          <a:rPr lang="en-US" altLang="ja-JP" i="1">
                            <a:latin typeface="Cambria Math"/>
                          </a:rPr>
                          <m:t>4</m:t>
                        </m:r>
                      </m:num>
                      <m:den>
                        <m:r>
                          <a:rPr lang="en-US" altLang="ja-JP" i="1">
                            <a:latin typeface="Cambria Math"/>
                          </a:rPr>
                          <m:t>36</m:t>
                        </m:r>
                      </m:den>
                    </m:f>
                    <m:r>
                      <a:rPr lang="en-US" altLang="ja-JP">
                        <a:latin typeface="Cambria Math"/>
                      </a:rPr>
                      <m:t>+</m:t>
                    </m:r>
                    <m:r>
                      <m:rPr>
                        <m:nor/>
                      </m:rPr>
                      <a:rPr lang="en-US" altLang="ja-JP" dirty="0"/>
                      <m:t>10</m:t>
                    </m:r>
                    <m:f>
                      <m:fPr>
                        <m:ctrlPr>
                          <a:rPr lang="en-US" altLang="ja-JP" i="1">
                            <a:latin typeface="Cambria Math"/>
                          </a:rPr>
                        </m:ctrlPr>
                      </m:fPr>
                      <m:num>
                        <m:r>
                          <a:rPr lang="en-US" altLang="ja-JP" i="1">
                            <a:latin typeface="Cambria Math"/>
                          </a:rPr>
                          <m:t>3</m:t>
                        </m:r>
                      </m:num>
                      <m:den>
                        <m:r>
                          <a:rPr lang="en-US" altLang="ja-JP" i="1">
                            <a:latin typeface="Cambria Math"/>
                          </a:rPr>
                          <m:t>36</m:t>
                        </m:r>
                      </m:den>
                    </m:f>
                    <m:r>
                      <a:rPr lang="en-US" altLang="ja-JP">
                        <a:latin typeface="Cambria Math"/>
                      </a:rPr>
                      <m:t>+</m:t>
                    </m:r>
                    <m:r>
                      <m:rPr>
                        <m:nor/>
                      </m:rPr>
                      <a:rPr lang="en-US" altLang="ja-JP" dirty="0"/>
                      <m:t>11</m:t>
                    </m:r>
                    <m:f>
                      <m:fPr>
                        <m:ctrlPr>
                          <a:rPr lang="en-US" altLang="ja-JP" i="1">
                            <a:latin typeface="Cambria Math"/>
                          </a:rPr>
                        </m:ctrlPr>
                      </m:fPr>
                      <m:num>
                        <m:r>
                          <a:rPr lang="en-US" altLang="ja-JP" i="1">
                            <a:latin typeface="Cambria Math"/>
                          </a:rPr>
                          <m:t>2</m:t>
                        </m:r>
                      </m:num>
                      <m:den>
                        <m:r>
                          <a:rPr lang="en-US" altLang="ja-JP" i="1">
                            <a:latin typeface="Cambria Math"/>
                          </a:rPr>
                          <m:t>36</m:t>
                        </m:r>
                      </m:den>
                    </m:f>
                    <m:r>
                      <a:rPr lang="en-US" altLang="ja-JP">
                        <a:latin typeface="Cambria Math"/>
                      </a:rPr>
                      <m:t>+</m:t>
                    </m:r>
                    <m:r>
                      <m:rPr>
                        <m:nor/>
                      </m:rPr>
                      <a:rPr lang="en-US" altLang="ja-JP" dirty="0"/>
                      <m:t>12</m:t>
                    </m:r>
                    <m:f>
                      <m:fPr>
                        <m:ctrlPr>
                          <a:rPr lang="en-US" altLang="ja-JP" i="1">
                            <a:latin typeface="Cambria Math"/>
                          </a:rPr>
                        </m:ctrlPr>
                      </m:fPr>
                      <m:num>
                        <m:r>
                          <a:rPr lang="en-US" altLang="ja-JP" i="1">
                            <a:latin typeface="Cambria Math"/>
                          </a:rPr>
                          <m:t>1</m:t>
                        </m:r>
                      </m:num>
                      <m:den>
                        <m:r>
                          <a:rPr lang="en-US" altLang="ja-JP" i="1">
                            <a:latin typeface="Cambria Math"/>
                          </a:rPr>
                          <m:t>36</m:t>
                        </m:r>
                      </m:den>
                    </m:f>
                  </m:oMath>
                </a14:m>
                <a:endParaRPr lang="en-US" altLang="ja-JP" dirty="0" smtClean="0"/>
              </a:p>
              <a:p>
                <a:r>
                  <a:rPr lang="en-US" altLang="ja-JP" dirty="0" smtClean="0"/>
                  <a:t>=7</a:t>
                </a:r>
                <a:endParaRPr lang="ja-JP" altLang="en-US" dirty="0"/>
              </a:p>
            </p:txBody>
          </p:sp>
        </mc:Choice>
        <mc:Fallback xmlns="">
          <p:sp>
            <p:nvSpPr>
              <p:cNvPr id="14" name="正方形/長方形 13"/>
              <p:cNvSpPr>
                <a:spLocks noRot="1" noChangeAspect="1" noMove="1" noResize="1" noEditPoints="1" noAdjustHandles="1" noChangeArrowheads="1" noChangeShapeType="1" noTextEdit="1"/>
              </p:cNvSpPr>
              <p:nvPr/>
            </p:nvSpPr>
            <p:spPr>
              <a:xfrm>
                <a:off x="2987823" y="3419726"/>
                <a:ext cx="5328591" cy="1521442"/>
              </a:xfrm>
              <a:prstGeom prst="rect">
                <a:avLst/>
              </a:prstGeom>
              <a:blipFill rotWithShape="1">
                <a:blip r:embed="rId4"/>
                <a:stretch>
                  <a:fillRect l="-1716" b="-800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738078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14</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Expected value</a:t>
            </a:r>
            <a:endParaRPr lang="en-US" altLang="ja-JP" sz="2400" dirty="0">
              <a:solidFill>
                <a:srgbClr val="000000"/>
              </a:solidFill>
              <a:latin typeface="Tahoma" pitchFamily="34" charset="0"/>
            </a:endParaRPr>
          </a:p>
        </p:txBody>
      </p:sp>
      <p:sp>
        <p:nvSpPr>
          <p:cNvPr id="19" name="テキスト ボックス 32"/>
          <p:cNvSpPr txBox="1">
            <a:spLocks noChangeArrowheads="1"/>
          </p:cNvSpPr>
          <p:nvPr/>
        </p:nvSpPr>
        <p:spPr bwMode="auto">
          <a:xfrm>
            <a:off x="1694259" y="1052736"/>
            <a:ext cx="5872956"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a:solidFill>
                  <a:srgbClr val="000000"/>
                </a:solidFill>
              </a:rPr>
              <a:t>2</a:t>
            </a:r>
            <a:r>
              <a:rPr lang="ja-JP" altLang="en-US" sz="2400" dirty="0" smtClean="0">
                <a:solidFill>
                  <a:srgbClr val="000000"/>
                </a:solidFill>
              </a:rPr>
              <a:t>個のサイコロをふって出る目の和の期待値と分散の期待値を求めましょう。</a:t>
            </a:r>
            <a:endParaRPr lang="en-US" altLang="ja-JP" sz="2400" dirty="0">
              <a:solidFill>
                <a:srgbClr val="000000"/>
              </a:solidFill>
            </a:endParaRPr>
          </a:p>
        </p:txBody>
      </p:sp>
      <p:sp>
        <p:nvSpPr>
          <p:cNvPr id="22" name="Rectangle 2"/>
          <p:cNvSpPr txBox="1">
            <a:spLocks noChangeArrowheads="1"/>
          </p:cNvSpPr>
          <p:nvPr/>
        </p:nvSpPr>
        <p:spPr bwMode="auto">
          <a:xfrm>
            <a:off x="1475657" y="0"/>
            <a:ext cx="609155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課題</a:t>
            </a:r>
            <a:r>
              <a:rPr lang="en-US" altLang="ja-JP" sz="4800" dirty="0" smtClean="0">
                <a:solidFill>
                  <a:srgbClr val="000000"/>
                </a:solidFill>
                <a:latin typeface="Century Gothic" pitchFamily="34" charset="0"/>
              </a:rPr>
              <a:t>2</a:t>
            </a:r>
            <a:r>
              <a:rPr lang="ja-JP" altLang="en-US" sz="4800" dirty="0" smtClean="0">
                <a:solidFill>
                  <a:srgbClr val="000000"/>
                </a:solidFill>
                <a:latin typeface="Century Gothic" pitchFamily="34" charset="0"/>
              </a:rPr>
              <a:t>の答え合わせ</a:t>
            </a:r>
            <a:r>
              <a:rPr lang="en-US" altLang="ja-JP" sz="4800" dirty="0" smtClean="0">
                <a:solidFill>
                  <a:srgbClr val="000000"/>
                </a:solidFill>
                <a:latin typeface="Century Gothic" pitchFamily="34" charset="0"/>
              </a:rPr>
              <a:t>2</a:t>
            </a:r>
            <a:endParaRPr lang="en-US" altLang="ja-JP" sz="4800" dirty="0">
              <a:solidFill>
                <a:srgbClr val="000000"/>
              </a:solidFill>
              <a:latin typeface="Century Gothic" pitchFamily="34" charset="0"/>
            </a:endParaRPr>
          </a:p>
        </p:txBody>
      </p:sp>
      <mc:AlternateContent xmlns:mc="http://schemas.openxmlformats.org/markup-compatibility/2006" xmlns:a14="http://schemas.microsoft.com/office/drawing/2010/main">
        <mc:Choice Requires="a14">
          <p:sp>
            <p:nvSpPr>
              <p:cNvPr id="14" name="正方形/長方形 13"/>
              <p:cNvSpPr/>
              <p:nvPr/>
            </p:nvSpPr>
            <p:spPr>
              <a:xfrm>
                <a:off x="2987824" y="2913752"/>
                <a:ext cx="5976664" cy="2756396"/>
              </a:xfrm>
              <a:prstGeom prst="rect">
                <a:avLst/>
              </a:prstGeom>
            </p:spPr>
            <p:txBody>
              <a:bodyPr wrap="square">
                <a:spAutoFit/>
              </a:bodyPr>
              <a:lstStyle/>
              <a:p>
                <a:r>
                  <a:rPr lang="en-US" altLang="ja-JP" dirty="0" smtClean="0"/>
                  <a:t>=</a:t>
                </a:r>
                <a14:m>
                  <m:oMath xmlns:m="http://schemas.openxmlformats.org/officeDocument/2006/math">
                    <m:sSup>
                      <m:sSupPr>
                        <m:ctrlPr>
                          <a:rPr lang="en-US" altLang="ja-JP" b="0" i="1" smtClean="0">
                            <a:latin typeface="Cambria Math"/>
                          </a:rPr>
                        </m:ctrlPr>
                      </m:sSupPr>
                      <m:e>
                        <m:d>
                          <m:dPr>
                            <m:ctrlPr>
                              <a:rPr lang="en-US" altLang="ja-JP" b="0" i="1" smtClean="0">
                                <a:latin typeface="Cambria Math"/>
                              </a:rPr>
                            </m:ctrlPr>
                          </m:dPr>
                          <m:e>
                            <m:r>
                              <a:rPr lang="en-US" altLang="ja-JP" b="0" i="1" smtClean="0">
                                <a:latin typeface="Cambria Math"/>
                              </a:rPr>
                              <m:t>2−7</m:t>
                            </m:r>
                          </m:e>
                        </m:d>
                      </m:e>
                      <m:sup>
                        <m:r>
                          <a:rPr lang="en-US" altLang="ja-JP" b="0" i="1" smtClean="0">
                            <a:latin typeface="Cambria Math"/>
                          </a:rPr>
                          <m:t>2</m:t>
                        </m:r>
                      </m:sup>
                    </m:sSup>
                    <m:f>
                      <m:fPr>
                        <m:ctrlPr>
                          <a:rPr lang="en-US" altLang="ja-JP" i="1" smtClean="0">
                            <a:latin typeface="Cambria Math"/>
                          </a:rPr>
                        </m:ctrlPr>
                      </m:fPr>
                      <m:num>
                        <m:r>
                          <a:rPr lang="en-US" altLang="ja-JP" b="0" i="1" smtClean="0">
                            <a:latin typeface="Cambria Math"/>
                          </a:rPr>
                          <m:t>1</m:t>
                        </m:r>
                      </m:num>
                      <m:den>
                        <m:r>
                          <a:rPr lang="en-US" altLang="ja-JP" b="0" i="1" smtClean="0">
                            <a:latin typeface="Cambria Math"/>
                          </a:rPr>
                          <m:t>36</m:t>
                        </m:r>
                      </m:den>
                    </m:f>
                    <m:r>
                      <a:rPr lang="en-US" altLang="ja-JP" b="0" i="0" smtClean="0">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3</m:t>
                            </m:r>
                            <m:r>
                              <a:rPr lang="en-US" altLang="ja-JP" i="1">
                                <a:latin typeface="Cambria Math"/>
                              </a:rPr>
                              <m:t>−7</m:t>
                            </m:r>
                          </m:e>
                        </m:d>
                      </m:e>
                      <m:sup>
                        <m:r>
                          <a:rPr lang="en-US" altLang="ja-JP" i="1">
                            <a:latin typeface="Cambria Math"/>
                          </a:rPr>
                          <m:t>2</m:t>
                        </m:r>
                      </m:sup>
                    </m:sSup>
                    <m:f>
                      <m:fPr>
                        <m:ctrlPr>
                          <a:rPr lang="en-US" altLang="ja-JP" i="1">
                            <a:latin typeface="Cambria Math"/>
                          </a:rPr>
                        </m:ctrlPr>
                      </m:fPr>
                      <m:num>
                        <m:r>
                          <a:rPr lang="en-US" altLang="ja-JP" i="1">
                            <a:latin typeface="Cambria Math"/>
                          </a:rPr>
                          <m:t>2</m:t>
                        </m:r>
                      </m:num>
                      <m:den>
                        <m:r>
                          <a:rPr lang="en-US" altLang="ja-JP" i="1">
                            <a:latin typeface="Cambria Math"/>
                          </a:rPr>
                          <m:t>36</m:t>
                        </m:r>
                      </m:den>
                    </m:f>
                    <m:r>
                      <a:rPr lang="en-US" altLang="ja-JP">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4</m:t>
                            </m:r>
                            <m:r>
                              <a:rPr lang="en-US" altLang="ja-JP" i="1">
                                <a:latin typeface="Cambria Math"/>
                              </a:rPr>
                              <m:t>−7</m:t>
                            </m:r>
                          </m:e>
                        </m:d>
                      </m:e>
                      <m:sup>
                        <m:r>
                          <a:rPr lang="en-US" altLang="ja-JP" i="1">
                            <a:latin typeface="Cambria Math"/>
                          </a:rPr>
                          <m:t>2</m:t>
                        </m:r>
                      </m:sup>
                    </m:sSup>
                    <m:f>
                      <m:fPr>
                        <m:ctrlPr>
                          <a:rPr lang="en-US" altLang="ja-JP" i="1">
                            <a:latin typeface="Cambria Math"/>
                          </a:rPr>
                        </m:ctrlPr>
                      </m:fPr>
                      <m:num>
                        <m:r>
                          <a:rPr lang="en-US" altLang="ja-JP" i="1">
                            <a:latin typeface="Cambria Math"/>
                          </a:rPr>
                          <m:t>3</m:t>
                        </m:r>
                      </m:num>
                      <m:den>
                        <m:r>
                          <a:rPr lang="en-US" altLang="ja-JP" i="1">
                            <a:latin typeface="Cambria Math"/>
                          </a:rPr>
                          <m:t>36</m:t>
                        </m:r>
                      </m:den>
                    </m:f>
                    <m:r>
                      <a:rPr lang="en-US" altLang="ja-JP">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5</m:t>
                            </m:r>
                            <m:r>
                              <a:rPr lang="en-US" altLang="ja-JP" i="1">
                                <a:latin typeface="Cambria Math"/>
                              </a:rPr>
                              <m:t>−7</m:t>
                            </m:r>
                          </m:e>
                        </m:d>
                      </m:e>
                      <m:sup>
                        <m:r>
                          <a:rPr lang="en-US" altLang="ja-JP" i="1">
                            <a:latin typeface="Cambria Math"/>
                          </a:rPr>
                          <m:t>2</m:t>
                        </m:r>
                      </m:sup>
                    </m:sSup>
                    <m:f>
                      <m:fPr>
                        <m:ctrlPr>
                          <a:rPr lang="en-US" altLang="ja-JP" i="1">
                            <a:latin typeface="Cambria Math"/>
                          </a:rPr>
                        </m:ctrlPr>
                      </m:fPr>
                      <m:num>
                        <m:r>
                          <a:rPr lang="en-US" altLang="ja-JP" i="1">
                            <a:latin typeface="Cambria Math"/>
                          </a:rPr>
                          <m:t>4</m:t>
                        </m:r>
                      </m:num>
                      <m:den>
                        <m:r>
                          <a:rPr lang="en-US" altLang="ja-JP" i="1">
                            <a:latin typeface="Cambria Math"/>
                          </a:rPr>
                          <m:t>36</m:t>
                        </m:r>
                      </m:den>
                    </m:f>
                    <m:r>
                      <a:rPr lang="en-US" altLang="ja-JP">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6</m:t>
                            </m:r>
                            <m:r>
                              <a:rPr lang="en-US" altLang="ja-JP" i="1">
                                <a:latin typeface="Cambria Math"/>
                              </a:rPr>
                              <m:t>−7</m:t>
                            </m:r>
                          </m:e>
                        </m:d>
                      </m:e>
                      <m:sup>
                        <m:r>
                          <a:rPr lang="en-US" altLang="ja-JP" i="1">
                            <a:latin typeface="Cambria Math"/>
                          </a:rPr>
                          <m:t>2</m:t>
                        </m:r>
                      </m:sup>
                    </m:sSup>
                    <m:f>
                      <m:fPr>
                        <m:ctrlPr>
                          <a:rPr lang="en-US" altLang="ja-JP" i="1">
                            <a:latin typeface="Cambria Math"/>
                          </a:rPr>
                        </m:ctrlPr>
                      </m:fPr>
                      <m:num>
                        <m:r>
                          <a:rPr lang="en-US" altLang="ja-JP" i="1">
                            <a:latin typeface="Cambria Math"/>
                          </a:rPr>
                          <m:t>5</m:t>
                        </m:r>
                      </m:num>
                      <m:den>
                        <m:r>
                          <a:rPr lang="en-US" altLang="ja-JP" i="1">
                            <a:latin typeface="Cambria Math"/>
                          </a:rPr>
                          <m:t>36</m:t>
                        </m:r>
                      </m:den>
                    </m:f>
                    <m:r>
                      <a:rPr lang="en-US" altLang="ja-JP">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7</m:t>
                            </m:r>
                            <m:r>
                              <a:rPr lang="en-US" altLang="ja-JP" i="1">
                                <a:latin typeface="Cambria Math"/>
                              </a:rPr>
                              <m:t>−7</m:t>
                            </m:r>
                          </m:e>
                        </m:d>
                      </m:e>
                      <m:sup>
                        <m:r>
                          <a:rPr lang="en-US" altLang="ja-JP" i="1">
                            <a:latin typeface="Cambria Math"/>
                          </a:rPr>
                          <m:t>2</m:t>
                        </m:r>
                      </m:sup>
                    </m:sSup>
                    <m:f>
                      <m:fPr>
                        <m:ctrlPr>
                          <a:rPr lang="en-US" altLang="ja-JP" i="1">
                            <a:latin typeface="Cambria Math"/>
                          </a:rPr>
                        </m:ctrlPr>
                      </m:fPr>
                      <m:num>
                        <m:r>
                          <a:rPr lang="en-US" altLang="ja-JP" i="1">
                            <a:latin typeface="Cambria Math"/>
                          </a:rPr>
                          <m:t>6</m:t>
                        </m:r>
                      </m:num>
                      <m:den>
                        <m:r>
                          <a:rPr lang="en-US" altLang="ja-JP" i="1">
                            <a:latin typeface="Cambria Math"/>
                          </a:rPr>
                          <m:t>36</m:t>
                        </m:r>
                      </m:den>
                    </m:f>
                    <m:r>
                      <a:rPr lang="en-US" altLang="ja-JP">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8</m:t>
                            </m:r>
                            <m:r>
                              <a:rPr lang="en-US" altLang="ja-JP" i="1">
                                <a:latin typeface="Cambria Math"/>
                              </a:rPr>
                              <m:t>−7</m:t>
                            </m:r>
                          </m:e>
                        </m:d>
                      </m:e>
                      <m:sup>
                        <m:r>
                          <a:rPr lang="en-US" altLang="ja-JP" i="1">
                            <a:latin typeface="Cambria Math"/>
                          </a:rPr>
                          <m:t>2</m:t>
                        </m:r>
                      </m:sup>
                    </m:sSup>
                    <m:f>
                      <m:fPr>
                        <m:ctrlPr>
                          <a:rPr lang="en-US" altLang="ja-JP" i="1">
                            <a:latin typeface="Cambria Math"/>
                          </a:rPr>
                        </m:ctrlPr>
                      </m:fPr>
                      <m:num>
                        <m:r>
                          <a:rPr lang="en-US" altLang="ja-JP" i="1">
                            <a:latin typeface="Cambria Math"/>
                          </a:rPr>
                          <m:t>5</m:t>
                        </m:r>
                      </m:num>
                      <m:den>
                        <m:r>
                          <a:rPr lang="en-US" altLang="ja-JP" i="1">
                            <a:latin typeface="Cambria Math"/>
                          </a:rPr>
                          <m:t>36</m:t>
                        </m:r>
                      </m:den>
                    </m:f>
                    <m:r>
                      <a:rPr lang="en-US" altLang="ja-JP">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9</m:t>
                            </m:r>
                            <m:r>
                              <a:rPr lang="en-US" altLang="ja-JP" i="1">
                                <a:latin typeface="Cambria Math"/>
                              </a:rPr>
                              <m:t>−7</m:t>
                            </m:r>
                          </m:e>
                        </m:d>
                      </m:e>
                      <m:sup>
                        <m:r>
                          <a:rPr lang="en-US" altLang="ja-JP" i="1">
                            <a:latin typeface="Cambria Math"/>
                          </a:rPr>
                          <m:t>2</m:t>
                        </m:r>
                      </m:sup>
                    </m:sSup>
                    <m:f>
                      <m:fPr>
                        <m:ctrlPr>
                          <a:rPr lang="en-US" altLang="ja-JP" i="1">
                            <a:latin typeface="Cambria Math"/>
                          </a:rPr>
                        </m:ctrlPr>
                      </m:fPr>
                      <m:num>
                        <m:r>
                          <a:rPr lang="en-US" altLang="ja-JP" i="1">
                            <a:latin typeface="Cambria Math"/>
                          </a:rPr>
                          <m:t>4</m:t>
                        </m:r>
                      </m:num>
                      <m:den>
                        <m:r>
                          <a:rPr lang="en-US" altLang="ja-JP" i="1">
                            <a:latin typeface="Cambria Math"/>
                          </a:rPr>
                          <m:t>36</m:t>
                        </m:r>
                      </m:den>
                    </m:f>
                    <m:r>
                      <a:rPr lang="en-US" altLang="ja-JP">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10</m:t>
                            </m:r>
                            <m:r>
                              <a:rPr lang="en-US" altLang="ja-JP" i="1">
                                <a:latin typeface="Cambria Math"/>
                              </a:rPr>
                              <m:t>−7</m:t>
                            </m:r>
                          </m:e>
                        </m:d>
                      </m:e>
                      <m:sup>
                        <m:r>
                          <a:rPr lang="en-US" altLang="ja-JP" i="1">
                            <a:latin typeface="Cambria Math"/>
                          </a:rPr>
                          <m:t>2</m:t>
                        </m:r>
                      </m:sup>
                    </m:sSup>
                    <m:f>
                      <m:fPr>
                        <m:ctrlPr>
                          <a:rPr lang="en-US" altLang="ja-JP" i="1">
                            <a:latin typeface="Cambria Math"/>
                          </a:rPr>
                        </m:ctrlPr>
                      </m:fPr>
                      <m:num>
                        <m:r>
                          <a:rPr lang="en-US" altLang="ja-JP" i="1">
                            <a:latin typeface="Cambria Math"/>
                          </a:rPr>
                          <m:t>3</m:t>
                        </m:r>
                      </m:num>
                      <m:den>
                        <m:r>
                          <a:rPr lang="en-US" altLang="ja-JP" i="1">
                            <a:latin typeface="Cambria Math"/>
                          </a:rPr>
                          <m:t>36</m:t>
                        </m:r>
                      </m:den>
                    </m:f>
                    <m:r>
                      <a:rPr lang="en-US" altLang="ja-JP">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11</m:t>
                            </m:r>
                            <m:r>
                              <a:rPr lang="en-US" altLang="ja-JP" i="1">
                                <a:latin typeface="Cambria Math"/>
                              </a:rPr>
                              <m:t>−7</m:t>
                            </m:r>
                          </m:e>
                        </m:d>
                      </m:e>
                      <m:sup>
                        <m:r>
                          <a:rPr lang="en-US" altLang="ja-JP" i="1">
                            <a:latin typeface="Cambria Math"/>
                          </a:rPr>
                          <m:t>2</m:t>
                        </m:r>
                      </m:sup>
                    </m:sSup>
                    <m:f>
                      <m:fPr>
                        <m:ctrlPr>
                          <a:rPr lang="en-US" altLang="ja-JP" i="1">
                            <a:latin typeface="Cambria Math"/>
                          </a:rPr>
                        </m:ctrlPr>
                      </m:fPr>
                      <m:num>
                        <m:r>
                          <a:rPr lang="en-US" altLang="ja-JP" i="1">
                            <a:latin typeface="Cambria Math"/>
                          </a:rPr>
                          <m:t>2</m:t>
                        </m:r>
                      </m:num>
                      <m:den>
                        <m:r>
                          <a:rPr lang="en-US" altLang="ja-JP" i="1">
                            <a:latin typeface="Cambria Math"/>
                          </a:rPr>
                          <m:t>36</m:t>
                        </m:r>
                      </m:den>
                    </m:f>
                    <m:r>
                      <a:rPr lang="en-US" altLang="ja-JP">
                        <a:latin typeface="Cambria Math"/>
                      </a:rPr>
                      <m:t>+</m:t>
                    </m:r>
                    <m:sSup>
                      <m:sSupPr>
                        <m:ctrlPr>
                          <a:rPr lang="en-US" altLang="ja-JP" i="1">
                            <a:latin typeface="Cambria Math"/>
                          </a:rPr>
                        </m:ctrlPr>
                      </m:sSupPr>
                      <m:e>
                        <m:d>
                          <m:dPr>
                            <m:ctrlPr>
                              <a:rPr lang="en-US" altLang="ja-JP" i="1">
                                <a:latin typeface="Cambria Math"/>
                              </a:rPr>
                            </m:ctrlPr>
                          </m:dPr>
                          <m:e>
                            <m:r>
                              <a:rPr lang="en-US" altLang="ja-JP" b="0" i="1" smtClean="0">
                                <a:latin typeface="Cambria Math"/>
                              </a:rPr>
                              <m:t>1</m:t>
                            </m:r>
                            <m:r>
                              <a:rPr lang="en-US" altLang="ja-JP" i="1">
                                <a:latin typeface="Cambria Math"/>
                              </a:rPr>
                              <m:t>2−7</m:t>
                            </m:r>
                          </m:e>
                        </m:d>
                      </m:e>
                      <m:sup>
                        <m:r>
                          <a:rPr lang="en-US" altLang="ja-JP" i="1">
                            <a:latin typeface="Cambria Math"/>
                          </a:rPr>
                          <m:t>2</m:t>
                        </m:r>
                      </m:sup>
                    </m:sSup>
                    <m:f>
                      <m:fPr>
                        <m:ctrlPr>
                          <a:rPr lang="en-US" altLang="ja-JP" i="1">
                            <a:latin typeface="Cambria Math"/>
                          </a:rPr>
                        </m:ctrlPr>
                      </m:fPr>
                      <m:num>
                        <m:r>
                          <a:rPr lang="en-US" altLang="ja-JP" i="1">
                            <a:latin typeface="Cambria Math"/>
                          </a:rPr>
                          <m:t>1</m:t>
                        </m:r>
                      </m:num>
                      <m:den>
                        <m:r>
                          <a:rPr lang="en-US" altLang="ja-JP" i="1">
                            <a:latin typeface="Cambria Math"/>
                          </a:rPr>
                          <m:t>36</m:t>
                        </m:r>
                      </m:den>
                    </m:f>
                  </m:oMath>
                </a14:m>
                <a:endParaRPr lang="en-US" altLang="ja-JP" dirty="0" smtClean="0"/>
              </a:p>
              <a:p>
                <a:r>
                  <a:rPr lang="en-US" altLang="ja-JP" dirty="0" smtClean="0"/>
                  <a:t>= </a:t>
                </a:r>
                <a14:m>
                  <m:oMath xmlns:m="http://schemas.openxmlformats.org/officeDocument/2006/math">
                    <m:f>
                      <m:fPr>
                        <m:ctrlPr>
                          <a:rPr lang="en-US" altLang="ja-JP" i="1" smtClean="0">
                            <a:latin typeface="Cambria Math"/>
                          </a:rPr>
                        </m:ctrlPr>
                      </m:fPr>
                      <m:num>
                        <m:r>
                          <a:rPr lang="en-US" altLang="ja-JP" b="0" i="1" smtClean="0">
                            <a:latin typeface="Cambria Math"/>
                          </a:rPr>
                          <m:t>35</m:t>
                        </m:r>
                      </m:num>
                      <m:den>
                        <m:r>
                          <a:rPr lang="en-US" altLang="ja-JP" b="0" i="1" smtClean="0">
                            <a:latin typeface="Cambria Math"/>
                          </a:rPr>
                          <m:t>6</m:t>
                        </m:r>
                      </m:den>
                    </m:f>
                  </m:oMath>
                </a14:m>
                <a:r>
                  <a:rPr lang="en-US" altLang="ja-JP" dirty="0" smtClean="0"/>
                  <a:t> </a:t>
                </a:r>
                <a14:m>
                  <m:oMath xmlns:m="http://schemas.openxmlformats.org/officeDocument/2006/math">
                    <m:r>
                      <a:rPr lang="en-US" altLang="ja-JP" i="1" dirty="0" smtClean="0">
                        <a:latin typeface="Cambria Math"/>
                        <a:ea typeface="Cambria Math"/>
                      </a:rPr>
                      <m:t>≅</m:t>
                    </m:r>
                  </m:oMath>
                </a14:m>
                <a:r>
                  <a:rPr lang="en-US" altLang="ja-JP" dirty="0" smtClean="0"/>
                  <a:t> 5.833</a:t>
                </a:r>
                <a:endParaRPr lang="ja-JP" altLang="en-US" dirty="0"/>
              </a:p>
            </p:txBody>
          </p:sp>
        </mc:Choice>
        <mc:Fallback xmlns="">
          <p:sp>
            <p:nvSpPr>
              <p:cNvPr id="14" name="正方形/長方形 13"/>
              <p:cNvSpPr>
                <a:spLocks noRot="1" noChangeAspect="1" noMove="1" noResize="1" noEditPoints="1" noAdjustHandles="1" noChangeArrowheads="1" noChangeShapeType="1" noTextEdit="1"/>
              </p:cNvSpPr>
              <p:nvPr/>
            </p:nvSpPr>
            <p:spPr>
              <a:xfrm>
                <a:off x="2987824" y="2913752"/>
                <a:ext cx="5976664" cy="2756396"/>
              </a:xfrm>
              <a:prstGeom prst="rect">
                <a:avLst/>
              </a:prstGeom>
              <a:blipFill rotWithShape="1">
                <a:blip r:embed="rId3"/>
                <a:stretch>
                  <a:fillRect l="-1529" b="-22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正方形/長方形 10"/>
              <p:cNvSpPr/>
              <p:nvPr/>
            </p:nvSpPr>
            <p:spPr>
              <a:xfrm>
                <a:off x="1331640" y="1988840"/>
                <a:ext cx="4166012" cy="113082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sSup>
                            <m:sSupPr>
                              <m:ctrlPr>
                                <a:rPr lang="en-US" altLang="ja-JP" i="1">
                                  <a:latin typeface="Cambria Math"/>
                                </a:rPr>
                              </m:ctrlPr>
                            </m:sSupPr>
                            <m:e>
                              <m:d>
                                <m:dPr>
                                  <m:ctrlPr>
                                    <a:rPr lang="en-US" altLang="ja-JP" i="1">
                                      <a:latin typeface="Cambria Math"/>
                                    </a:rPr>
                                  </m:ctrlPr>
                                </m:dPr>
                                <m:e>
                                  <m:r>
                                    <a:rPr lang="en-US" altLang="ja-JP" i="1">
                                      <a:latin typeface="Cambria Math"/>
                                    </a:rPr>
                                    <m:t>𝑋</m:t>
                                  </m:r>
                                  <m:r>
                                    <a:rPr lang="en-US" altLang="ja-JP" i="1">
                                      <a:latin typeface="Cambria Math"/>
                                    </a:rPr>
                                    <m:t>−</m:t>
                                  </m:r>
                                  <m:acc>
                                    <m:accPr>
                                      <m:chr m:val="̅"/>
                                      <m:ctrlPr>
                                        <a:rPr lang="en-US" altLang="ja-JP" i="1">
                                          <a:latin typeface="Cambria Math"/>
                                        </a:rPr>
                                      </m:ctrlPr>
                                    </m:accPr>
                                    <m:e>
                                      <m:r>
                                        <a:rPr lang="en-US" altLang="ja-JP" i="1">
                                          <a:latin typeface="Cambria Math"/>
                                        </a:rPr>
                                        <m:t>𝑥</m:t>
                                      </m:r>
                                    </m:e>
                                  </m:acc>
                                </m:e>
                              </m:d>
                            </m:e>
                            <m:sup>
                              <m:r>
                                <a:rPr lang="en-US" altLang="ja-JP" i="1">
                                  <a:latin typeface="Cambria Math"/>
                                </a:rPr>
                                <m:t>2</m:t>
                              </m:r>
                            </m:sup>
                          </m:sSup>
                        </m:e>
                      </m:d>
                      <m:r>
                        <a:rPr lang="en-US" altLang="ja-JP" b="0" i="1" smtClean="0">
                          <a:latin typeface="Cambria Math"/>
                        </a:rPr>
                        <m:t>=</m:t>
                      </m:r>
                      <m:nary>
                        <m:naryPr>
                          <m:chr m:val="∑"/>
                          <m:ctrlPr>
                            <a:rPr lang="en-US" altLang="ja-JP" i="1">
                              <a:latin typeface="Cambria Math"/>
                            </a:rPr>
                          </m:ctrlPr>
                        </m:naryPr>
                        <m:sub>
                          <m:r>
                            <a:rPr lang="en-US" altLang="ja-JP" i="1">
                              <a:latin typeface="Cambria Math"/>
                            </a:rPr>
                            <m:t>𝑖</m:t>
                          </m:r>
                        </m:sub>
                        <m:sup>
                          <m:r>
                            <a:rPr lang="en-US" altLang="ja-JP" b="0" i="1" smtClean="0">
                              <a:latin typeface="Cambria Math"/>
                            </a:rPr>
                            <m:t>𝑁</m:t>
                          </m:r>
                        </m:sup>
                        <m:e>
                          <m:sSup>
                            <m:sSupPr>
                              <m:ctrlPr>
                                <a:rPr lang="en-US" altLang="ja-JP" i="1">
                                  <a:latin typeface="Cambria Math"/>
                                </a:rPr>
                              </m:ctrlPr>
                            </m:sSupPr>
                            <m:e>
                              <m:d>
                                <m:dPr>
                                  <m:ctrlPr>
                                    <a:rPr lang="en-US" altLang="ja-JP" i="1">
                                      <a:latin typeface="Cambria Math"/>
                                    </a:rPr>
                                  </m:ctrlPr>
                                </m:dPr>
                                <m:e>
                                  <m:sSub>
                                    <m:sSubPr>
                                      <m:ctrlPr>
                                        <a:rPr lang="en-US" altLang="ja-JP" i="1">
                                          <a:latin typeface="Cambria Math"/>
                                        </a:rPr>
                                      </m:ctrlPr>
                                    </m:sSubPr>
                                    <m:e>
                                      <m:r>
                                        <a:rPr lang="en-US" altLang="ja-JP" i="1">
                                          <a:latin typeface="Cambria Math"/>
                                        </a:rPr>
                                        <m:t>𝑋</m:t>
                                      </m:r>
                                    </m:e>
                                    <m:sub>
                                      <m:r>
                                        <a:rPr lang="en-US" altLang="ja-JP" i="1">
                                          <a:latin typeface="Cambria Math"/>
                                        </a:rPr>
                                        <m:t>𝑖</m:t>
                                      </m:r>
                                    </m:sub>
                                  </m:sSub>
                                  <m:r>
                                    <a:rPr lang="en-US" altLang="ja-JP" i="1">
                                      <a:latin typeface="Cambria Math"/>
                                    </a:rPr>
                                    <m:t>−</m:t>
                                  </m:r>
                                  <m:acc>
                                    <m:accPr>
                                      <m:chr m:val="̅"/>
                                      <m:ctrlPr>
                                        <a:rPr lang="en-US" altLang="ja-JP" i="1">
                                          <a:latin typeface="Cambria Math"/>
                                        </a:rPr>
                                      </m:ctrlPr>
                                    </m:accPr>
                                    <m:e>
                                      <m:r>
                                        <a:rPr lang="en-US" altLang="ja-JP" i="1">
                                          <a:latin typeface="Cambria Math"/>
                                        </a:rPr>
                                        <m:t>𝑥</m:t>
                                      </m:r>
                                    </m:e>
                                  </m:acc>
                                </m:e>
                              </m:d>
                            </m:e>
                            <m:sup>
                              <m:r>
                                <a:rPr lang="en-US" altLang="ja-JP" i="1">
                                  <a:latin typeface="Cambria Math"/>
                                </a:rPr>
                                <m:t>2</m:t>
                              </m:r>
                            </m:sup>
                          </m:sSup>
                        </m:e>
                      </m:nary>
                      <m:sSub>
                        <m:sSubPr>
                          <m:ctrlPr>
                            <a:rPr lang="en-US" altLang="ja-JP" i="1">
                              <a:latin typeface="Cambria Math"/>
                            </a:rPr>
                          </m:ctrlPr>
                        </m:sSubPr>
                        <m:e>
                          <m:r>
                            <a:rPr lang="en-US" altLang="ja-JP" i="1">
                              <a:latin typeface="Cambria Math"/>
                            </a:rPr>
                            <m:t>𝑝</m:t>
                          </m:r>
                        </m:e>
                        <m:sub>
                          <m:r>
                            <a:rPr lang="en-US" altLang="ja-JP" i="1">
                              <a:latin typeface="Cambria Math"/>
                            </a:rPr>
                            <m:t>𝑖</m:t>
                          </m:r>
                        </m:sub>
                      </m:sSub>
                    </m:oMath>
                  </m:oMathPara>
                </a14:m>
                <a:endParaRPr lang="ja-JP" altLang="en-US" dirty="0"/>
              </a:p>
            </p:txBody>
          </p:sp>
        </mc:Choice>
        <mc:Fallback xmlns="">
          <p:sp>
            <p:nvSpPr>
              <p:cNvPr id="11" name="正方形/長方形 10"/>
              <p:cNvSpPr>
                <a:spLocks noRot="1" noChangeAspect="1" noMove="1" noResize="1" noEditPoints="1" noAdjustHandles="1" noChangeArrowheads="1" noChangeShapeType="1" noTextEdit="1"/>
              </p:cNvSpPr>
              <p:nvPr/>
            </p:nvSpPr>
            <p:spPr>
              <a:xfrm>
                <a:off x="1331640" y="1988840"/>
                <a:ext cx="4166012" cy="1130822"/>
              </a:xfrm>
              <a:prstGeom prst="rect">
                <a:avLst/>
              </a:prstGeom>
              <a:blipFill rotWithShape="1">
                <a:blip r:embed="rId4"/>
                <a:stretch>
                  <a:fillRect/>
                </a:stretch>
              </a:blipFill>
            </p:spPr>
            <p:txBody>
              <a:bodyPr/>
              <a:lstStyle/>
              <a:p>
                <a:r>
                  <a:rPr lang="ja-JP" altLang="en-US">
                    <a:noFill/>
                  </a:rPr>
                  <a:t> </a:t>
                </a:r>
              </a:p>
            </p:txBody>
          </p:sp>
        </mc:Fallback>
      </mc:AlternateContent>
      <p:sp>
        <p:nvSpPr>
          <p:cNvPr id="12" name="テキスト ボックス 11"/>
          <p:cNvSpPr txBox="1"/>
          <p:nvPr/>
        </p:nvSpPr>
        <p:spPr>
          <a:xfrm>
            <a:off x="227159" y="2138752"/>
            <a:ext cx="1248498" cy="830997"/>
          </a:xfrm>
          <a:prstGeom prst="rect">
            <a:avLst/>
          </a:prstGeom>
          <a:noFill/>
        </p:spPr>
        <p:txBody>
          <a:bodyPr wrap="square" rtlCol="0">
            <a:spAutoFit/>
          </a:bodyPr>
          <a:lstStyle/>
          <a:p>
            <a:r>
              <a:rPr kumimoji="1" lang="ja-JP" altLang="en-US" dirty="0" smtClean="0"/>
              <a:t>分散の期待値</a:t>
            </a:r>
            <a:endParaRPr kumimoji="1" lang="ja-JP" altLang="en-US" dirty="0"/>
          </a:p>
        </p:txBody>
      </p:sp>
      <mc:AlternateContent xmlns:mc="http://schemas.openxmlformats.org/markup-compatibility/2006" xmlns:a14="http://schemas.microsoft.com/office/drawing/2010/main">
        <mc:Choice Requires="a14">
          <p:sp>
            <p:nvSpPr>
              <p:cNvPr id="2" name="テキスト ボックス 1"/>
              <p:cNvSpPr txBox="1"/>
              <p:nvPr/>
            </p:nvSpPr>
            <p:spPr>
              <a:xfrm>
                <a:off x="4788024" y="5485478"/>
                <a:ext cx="4054443" cy="843885"/>
              </a:xfrm>
              <a:prstGeom prst="rect">
                <a:avLst/>
              </a:prstGeom>
              <a:noFill/>
            </p:spPr>
            <p:txBody>
              <a:bodyPr wrap="none" rtlCol="0">
                <a:spAutoFit/>
              </a:bodyPr>
              <a:lstStyle/>
              <a:p>
                <a:r>
                  <a:rPr kumimoji="1" lang="ja-JP" altLang="en-US" dirty="0" smtClean="0"/>
                  <a:t>なお、</a:t>
                </a:r>
                <a14:m>
                  <m:oMath xmlns:m="http://schemas.openxmlformats.org/officeDocument/2006/math">
                    <m:r>
                      <a:rPr lang="ja-JP" altLang="en-US" i="1">
                        <a:latin typeface="Cambria Math"/>
                      </a:rPr>
                      <m:t>標準偏差は</m:t>
                    </m:r>
                    <m:rad>
                      <m:radPr>
                        <m:degHide m:val="on"/>
                        <m:ctrlPr>
                          <a:rPr kumimoji="1" lang="ja-JP" altLang="en-US" i="1" smtClean="0">
                            <a:latin typeface="Cambria Math"/>
                          </a:rPr>
                        </m:ctrlPr>
                      </m:radPr>
                      <m:deg/>
                      <m:e>
                        <m:f>
                          <m:fPr>
                            <m:ctrlPr>
                              <a:rPr kumimoji="1" lang="en-US" altLang="ja-JP" i="1" smtClean="0">
                                <a:latin typeface="Cambria Math"/>
                              </a:rPr>
                            </m:ctrlPr>
                          </m:fPr>
                          <m:num>
                            <m:r>
                              <a:rPr kumimoji="1" lang="en-US" altLang="ja-JP" b="0" i="1" smtClean="0">
                                <a:latin typeface="Cambria Math"/>
                              </a:rPr>
                              <m:t>35</m:t>
                            </m:r>
                          </m:num>
                          <m:den>
                            <m:r>
                              <a:rPr kumimoji="1" lang="en-US" altLang="ja-JP" b="0" i="1" smtClean="0">
                                <a:latin typeface="Cambria Math"/>
                              </a:rPr>
                              <m:t>6</m:t>
                            </m:r>
                          </m:den>
                        </m:f>
                      </m:e>
                    </m:rad>
                  </m:oMath>
                </a14:m>
                <a:r>
                  <a:rPr lang="en-US" altLang="ja-JP" dirty="0">
                    <a:ea typeface="Cambria Math"/>
                  </a:rPr>
                  <a:t> </a:t>
                </a:r>
                <a14:m>
                  <m:oMath xmlns:m="http://schemas.openxmlformats.org/officeDocument/2006/math">
                    <m:r>
                      <a:rPr lang="en-US" altLang="ja-JP" i="1" dirty="0">
                        <a:latin typeface="Cambria Math"/>
                        <a:ea typeface="Cambria Math"/>
                      </a:rPr>
                      <m:t>≅ </m:t>
                    </m:r>
                  </m:oMath>
                </a14:m>
                <a:r>
                  <a:rPr kumimoji="1" lang="en-US" altLang="ja-JP" dirty="0" smtClean="0"/>
                  <a:t>2.415</a:t>
                </a:r>
                <a:endParaRPr kumimoji="1"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4788024" y="5485478"/>
                <a:ext cx="4054443" cy="843885"/>
              </a:xfrm>
              <a:prstGeom prst="rect">
                <a:avLst/>
              </a:prstGeom>
              <a:blipFill rotWithShape="1">
                <a:blip r:embed="rId5"/>
                <a:stretch>
                  <a:fillRect l="-2252" r="-135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61436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262" y="3859887"/>
            <a:ext cx="1995033" cy="1913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3610" y="4051150"/>
            <a:ext cx="1995033" cy="1722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8" name="Rectangle 2"/>
          <p:cNvSpPr>
            <a:spLocks noGrp="1" noChangeArrowheads="1"/>
          </p:cNvSpPr>
          <p:nvPr>
            <p:ph type="title" idx="4294967295"/>
          </p:nvPr>
        </p:nvSpPr>
        <p:spPr>
          <a:xfrm>
            <a:off x="1214437" y="0"/>
            <a:ext cx="6677025" cy="1143000"/>
          </a:xfrm>
        </p:spPr>
        <p:txBody>
          <a:bodyPr/>
          <a:lstStyle/>
          <a:p>
            <a:pPr eaLnBrk="1" hangingPunct="1"/>
            <a:r>
              <a:rPr lang="ja-JP" altLang="en-US" sz="4800" dirty="0" smtClean="0">
                <a:latin typeface="Century Gothic" pitchFamily="34" charset="0"/>
              </a:rPr>
              <a:t>推定量</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15</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Estimator</a:t>
            </a:r>
            <a:endParaRPr lang="en-US" altLang="ja-JP" sz="2400" dirty="0">
              <a:solidFill>
                <a:srgbClr val="000000"/>
              </a:solidFill>
              <a:latin typeface="Tahoma" pitchFamily="34" charset="0"/>
            </a:endParaRPr>
          </a:p>
        </p:txBody>
      </p:sp>
      <p:sp>
        <p:nvSpPr>
          <p:cNvPr id="8" name="テキスト ボックス 7"/>
          <p:cNvSpPr txBox="1"/>
          <p:nvPr/>
        </p:nvSpPr>
        <p:spPr>
          <a:xfrm>
            <a:off x="395536" y="980728"/>
            <a:ext cx="8424935" cy="830997"/>
          </a:xfrm>
          <a:prstGeom prst="rect">
            <a:avLst/>
          </a:prstGeom>
          <a:noFill/>
        </p:spPr>
        <p:txBody>
          <a:bodyPr wrap="square" rtlCol="0">
            <a:spAutoFit/>
          </a:bodyPr>
          <a:lstStyle/>
          <a:p>
            <a:r>
              <a:rPr lang="ja-JP" altLang="en-US" dirty="0" smtClean="0"/>
              <a:t>しかし、確率密度分布がわかっている問題はほとんど無いため、統計学に基づいて真値の情報を</a:t>
            </a:r>
            <a:r>
              <a:rPr lang="ja-JP" altLang="en-US" dirty="0" smtClean="0">
                <a:solidFill>
                  <a:srgbClr val="0000FF"/>
                </a:solidFill>
              </a:rPr>
              <a:t>推定</a:t>
            </a:r>
            <a:r>
              <a:rPr lang="ja-JP" altLang="en-US" dirty="0" smtClean="0"/>
              <a:t>する必要がある。</a:t>
            </a:r>
            <a:endParaRPr lang="en-US" altLang="ja-JP" dirty="0" smtClean="0"/>
          </a:p>
        </p:txBody>
      </p:sp>
      <mc:AlternateContent xmlns:mc="http://schemas.openxmlformats.org/markup-compatibility/2006" xmlns:a14="http://schemas.microsoft.com/office/drawing/2010/main">
        <mc:Choice Requires="a14">
          <p:sp>
            <p:nvSpPr>
              <p:cNvPr id="18" name="テキスト ボックス 17"/>
              <p:cNvSpPr txBox="1"/>
              <p:nvPr/>
            </p:nvSpPr>
            <p:spPr>
              <a:xfrm>
                <a:off x="1630921" y="3194392"/>
                <a:ext cx="5375008" cy="471539"/>
              </a:xfrm>
              <a:prstGeom prst="rect">
                <a:avLst/>
              </a:prstGeom>
              <a:noFill/>
              <a:ln w="19050">
                <a:solidFill>
                  <a:srgbClr val="FF0000"/>
                </a:solidFill>
              </a:ln>
            </p:spPr>
            <p:txBody>
              <a:bodyPr wrap="square" rtlCol="0">
                <a:spAutoFit/>
              </a:bodyPr>
              <a:lstStyle/>
              <a:p>
                <a14:m>
                  <m:oMath xmlns:m="http://schemas.openxmlformats.org/officeDocument/2006/math">
                    <m:acc>
                      <m:accPr>
                        <m:chr m:val="̂"/>
                        <m:ctrlPr>
                          <a:rPr lang="en-US" altLang="ja-JP" i="1">
                            <a:latin typeface="Cambria Math"/>
                          </a:rPr>
                        </m:ctrlPr>
                      </m:accPr>
                      <m:e>
                        <m:r>
                          <a:rPr lang="en-US" altLang="ja-JP" i="1">
                            <a:latin typeface="Cambria Math"/>
                          </a:rPr>
                          <m:t>𝑋</m:t>
                        </m:r>
                      </m:e>
                    </m:acc>
                  </m:oMath>
                </a14:m>
                <a:r>
                  <a:rPr lang="en-US" altLang="ja-JP" dirty="0" smtClean="0"/>
                  <a:t>: </a:t>
                </a:r>
                <a:r>
                  <a:rPr lang="ja-JP" altLang="en-US" dirty="0" smtClean="0"/>
                  <a:t>計算できる量　→　</a:t>
                </a:r>
                <a:r>
                  <a:rPr lang="en-US" altLang="ja-JP" dirty="0"/>
                  <a:t> </a:t>
                </a:r>
                <a:r>
                  <a:rPr lang="en-US" altLang="ja-JP" i="1" dirty="0" smtClean="0"/>
                  <a:t>X</a:t>
                </a:r>
                <a:r>
                  <a:rPr kumimoji="1" lang="en-US" altLang="ja-JP" dirty="0" smtClean="0"/>
                  <a:t>: </a:t>
                </a:r>
                <a:r>
                  <a:rPr kumimoji="1" lang="ja-JP" altLang="en-US" dirty="0" smtClean="0"/>
                  <a:t>求めたい真値</a:t>
                </a:r>
                <a:endParaRPr kumimoji="1" lang="ja-JP" altLang="en-US" dirty="0"/>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1630921" y="3194392"/>
                <a:ext cx="5375008" cy="471539"/>
              </a:xfrm>
              <a:prstGeom prst="rect">
                <a:avLst/>
              </a:prstGeom>
              <a:blipFill rotWithShape="1">
                <a:blip r:embed="rId5"/>
                <a:stretch>
                  <a:fillRect l="-226" t="-11250" b="-26250"/>
                </a:stretch>
              </a:blipFill>
              <a:ln w="19050">
                <a:solidFill>
                  <a:srgbClr val="FF0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p:cNvSpPr txBox="1"/>
              <p:nvPr/>
            </p:nvSpPr>
            <p:spPr>
              <a:xfrm>
                <a:off x="395535" y="1976619"/>
                <a:ext cx="8117433" cy="888385"/>
              </a:xfrm>
              <a:prstGeom prst="rect">
                <a:avLst/>
              </a:prstGeom>
              <a:noFill/>
            </p:spPr>
            <p:txBody>
              <a:bodyPr wrap="square" rtlCol="0">
                <a:spAutoFit/>
              </a:bodyPr>
              <a:lstStyle/>
              <a:p>
                <a:r>
                  <a:rPr lang="ja-JP" altLang="en-US" dirty="0" smtClean="0">
                    <a:solidFill>
                      <a:srgbClr val="0000FF"/>
                    </a:solidFill>
                  </a:rPr>
                  <a:t>推定量：</a:t>
                </a:r>
                <a:r>
                  <a:rPr lang="ja-JP" altLang="en-US" dirty="0" smtClean="0"/>
                  <a:t>ある量 </a:t>
                </a:r>
                <a:r>
                  <a:rPr lang="en-US" altLang="ja-JP" i="1" dirty="0" smtClean="0"/>
                  <a:t>X</a:t>
                </a:r>
                <a:r>
                  <a:rPr lang="ja-JP" altLang="en-US" dirty="0" smtClean="0"/>
                  <a:t>の期待値が</a:t>
                </a:r>
                <a14:m>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acc>
                          <m:accPr>
                            <m:chr m:val="̂"/>
                            <m:ctrlPr>
                              <a:rPr lang="en-US" altLang="ja-JP" i="1">
                                <a:latin typeface="Cambria Math"/>
                              </a:rPr>
                            </m:ctrlPr>
                          </m:accPr>
                          <m:e>
                            <m:r>
                              <a:rPr lang="en-US" altLang="ja-JP" i="1">
                                <a:latin typeface="Cambria Math"/>
                              </a:rPr>
                              <m:t>𝑋</m:t>
                            </m:r>
                          </m:e>
                        </m:acc>
                      </m:e>
                    </m:d>
                    <m:r>
                      <a:rPr lang="en-US" altLang="ja-JP" b="0" i="1" smtClean="0">
                        <a:latin typeface="Cambria Math"/>
                      </a:rPr>
                      <m:t>=</m:t>
                    </m:r>
                    <m:r>
                      <a:rPr lang="en-US" altLang="ja-JP" i="1">
                        <a:latin typeface="Cambria Math"/>
                      </a:rPr>
                      <m:t>𝑋</m:t>
                    </m:r>
                  </m:oMath>
                </a14:m>
                <a:r>
                  <a:rPr lang="ja-JP" altLang="en-US" dirty="0" smtClean="0"/>
                  <a:t>と書けるとき、</a:t>
                </a:r>
                <a:r>
                  <a:rPr lang="en-US" altLang="ja-JP" dirty="0"/>
                  <a:t> </a:t>
                </a:r>
                <a14:m>
                  <m:oMath xmlns:m="http://schemas.openxmlformats.org/officeDocument/2006/math">
                    <m:acc>
                      <m:accPr>
                        <m:chr m:val="̂"/>
                        <m:ctrlPr>
                          <a:rPr lang="en-US" altLang="ja-JP" i="1">
                            <a:latin typeface="Cambria Math"/>
                          </a:rPr>
                        </m:ctrlPr>
                      </m:accPr>
                      <m:e>
                        <m:r>
                          <a:rPr lang="en-US" altLang="ja-JP" i="1">
                            <a:latin typeface="Cambria Math"/>
                          </a:rPr>
                          <m:t>𝑋</m:t>
                        </m:r>
                      </m:e>
                    </m:acc>
                    <m:r>
                      <a:rPr lang="en-US" altLang="ja-JP" i="1">
                        <a:latin typeface="Cambria Math"/>
                      </a:rPr>
                      <m:t> </m:t>
                    </m:r>
                  </m:oMath>
                </a14:m>
                <a:r>
                  <a:rPr lang="ja-JP" altLang="en-US" dirty="0" smtClean="0"/>
                  <a:t>を</a:t>
                </a:r>
                <a:r>
                  <a:rPr lang="en-US" altLang="ja-JP" i="1" dirty="0" smtClean="0"/>
                  <a:t>X</a:t>
                </a:r>
                <a:r>
                  <a:rPr lang="ja-JP" altLang="en-US" dirty="0" smtClean="0"/>
                  <a:t>の（不偏）推定量と呼び、</a:t>
                </a:r>
                <a14:m>
                  <m:oMath xmlns:m="http://schemas.openxmlformats.org/officeDocument/2006/math">
                    <m:acc>
                      <m:accPr>
                        <m:chr m:val="̂"/>
                        <m:ctrlPr>
                          <a:rPr lang="en-US" altLang="ja-JP" i="1">
                            <a:latin typeface="Cambria Math"/>
                          </a:rPr>
                        </m:ctrlPr>
                      </m:accPr>
                      <m:e>
                        <m:r>
                          <a:rPr lang="en-US" altLang="ja-JP" i="1">
                            <a:latin typeface="Cambria Math"/>
                          </a:rPr>
                          <m:t>𝑋</m:t>
                        </m:r>
                      </m:e>
                    </m:acc>
                  </m:oMath>
                </a14:m>
                <a:r>
                  <a:rPr lang="ja-JP" altLang="en-US" dirty="0" smtClean="0"/>
                  <a:t>の計算から </a:t>
                </a:r>
                <a:r>
                  <a:rPr lang="en-US" altLang="ja-JP" i="1" dirty="0" smtClean="0"/>
                  <a:t>X</a:t>
                </a:r>
                <a:r>
                  <a:rPr lang="ja-JP" altLang="en-US" dirty="0" smtClean="0"/>
                  <a:t>の</a:t>
                </a:r>
                <a:r>
                  <a:rPr lang="ja-JP" altLang="en-US" dirty="0"/>
                  <a:t>真値を</a:t>
                </a:r>
                <a:r>
                  <a:rPr lang="ja-JP" altLang="en-US" dirty="0" smtClean="0"/>
                  <a:t>推定できる。</a:t>
                </a:r>
                <a:endParaRPr lang="en-US" altLang="ja-JP" dirty="0" smtClean="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395535" y="1976619"/>
                <a:ext cx="8117433" cy="888385"/>
              </a:xfrm>
              <a:prstGeom prst="rect">
                <a:avLst/>
              </a:prstGeom>
              <a:blipFill rotWithShape="1">
                <a:blip r:embed="rId6"/>
                <a:stretch>
                  <a:fillRect l="-1202" t="-5479" b="-15068"/>
                </a:stretch>
              </a:blipFill>
            </p:spPr>
            <p:txBody>
              <a:bodyPr/>
              <a:lstStyle/>
              <a:p>
                <a:r>
                  <a:rPr lang="ja-JP" altLang="en-US">
                    <a:noFill/>
                  </a:rPr>
                  <a:t> </a:t>
                </a:r>
              </a:p>
            </p:txBody>
          </p:sp>
        </mc:Fallback>
      </mc:AlternateContent>
      <p:sp>
        <p:nvSpPr>
          <p:cNvPr id="29" name="テキスト ボックス 28"/>
          <p:cNvSpPr txBox="1"/>
          <p:nvPr/>
        </p:nvSpPr>
        <p:spPr>
          <a:xfrm>
            <a:off x="6228184" y="5773808"/>
            <a:ext cx="697627" cy="400110"/>
          </a:xfrm>
          <a:prstGeom prst="rect">
            <a:avLst/>
          </a:prstGeom>
          <a:solidFill>
            <a:schemeClr val="bg1"/>
          </a:solidFill>
        </p:spPr>
        <p:txBody>
          <a:bodyPr wrap="none" rtlCol="0">
            <a:spAutoFit/>
          </a:bodyPr>
          <a:lstStyle/>
          <a:p>
            <a:r>
              <a:rPr lang="ja-JP" altLang="en-US" sz="2000" dirty="0" smtClean="0"/>
              <a:t>真値</a:t>
            </a:r>
            <a:endParaRPr kumimoji="1" lang="ja-JP" altLang="en-US" sz="2000" dirty="0"/>
          </a:p>
        </p:txBody>
      </p:sp>
      <p:sp>
        <p:nvSpPr>
          <p:cNvPr id="30" name="テキスト ボックス 29"/>
          <p:cNvSpPr txBox="1"/>
          <p:nvPr/>
        </p:nvSpPr>
        <p:spPr>
          <a:xfrm>
            <a:off x="1703484" y="5780290"/>
            <a:ext cx="1210588" cy="400110"/>
          </a:xfrm>
          <a:prstGeom prst="rect">
            <a:avLst/>
          </a:prstGeom>
          <a:solidFill>
            <a:schemeClr val="bg1"/>
          </a:solidFill>
        </p:spPr>
        <p:txBody>
          <a:bodyPr wrap="none" rtlCol="0">
            <a:spAutoFit/>
          </a:bodyPr>
          <a:lstStyle/>
          <a:p>
            <a:r>
              <a:rPr lang="ja-JP" altLang="en-US" sz="2000" dirty="0" smtClean="0"/>
              <a:t>計算結果</a:t>
            </a:r>
            <a:endParaRPr kumimoji="1" lang="ja-JP" altLang="en-US" sz="2000" dirty="0"/>
          </a:p>
        </p:txBody>
      </p:sp>
      <p:sp>
        <p:nvSpPr>
          <p:cNvPr id="31" name="右矢印 30"/>
          <p:cNvSpPr/>
          <p:nvPr/>
        </p:nvSpPr>
        <p:spPr>
          <a:xfrm>
            <a:off x="3886202" y="4734140"/>
            <a:ext cx="922349" cy="339853"/>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803615" y="4195203"/>
            <a:ext cx="1004936" cy="461665"/>
          </a:xfrm>
          <a:prstGeom prst="rect">
            <a:avLst/>
          </a:prstGeom>
          <a:noFill/>
        </p:spPr>
        <p:txBody>
          <a:bodyPr wrap="square" rtlCol="0">
            <a:spAutoFit/>
          </a:bodyPr>
          <a:lstStyle/>
          <a:p>
            <a:pPr algn="ctr"/>
            <a:r>
              <a:rPr kumimoji="1" lang="ja-JP" altLang="en-US" sz="2400" b="1" dirty="0" smtClean="0">
                <a:solidFill>
                  <a:srgbClr val="0000FF"/>
                </a:solidFill>
              </a:rPr>
              <a:t>推定</a:t>
            </a:r>
            <a:endParaRPr kumimoji="1" lang="ja-JP" altLang="en-US" sz="2000" b="1" dirty="0">
              <a:solidFill>
                <a:srgbClr val="0000FF"/>
              </a:solidFill>
            </a:endParaRPr>
          </a:p>
        </p:txBody>
      </p:sp>
    </p:spTree>
    <p:extLst>
      <p:ext uri="{BB962C8B-B14F-4D97-AF65-F5344CB8AC3E}">
        <p14:creationId xmlns:p14="http://schemas.microsoft.com/office/powerpoint/2010/main" val="1393527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pic>
        <p:nvPicPr>
          <p:cNvPr id="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262" y="4565269"/>
            <a:ext cx="1995033" cy="1913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3115" y="4660901"/>
            <a:ext cx="1995033" cy="1722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8" name="Rectangle 2"/>
          <p:cNvSpPr>
            <a:spLocks noGrp="1" noChangeArrowheads="1"/>
          </p:cNvSpPr>
          <p:nvPr>
            <p:ph type="title" idx="4294967295"/>
          </p:nvPr>
        </p:nvSpPr>
        <p:spPr>
          <a:xfrm>
            <a:off x="1214437" y="0"/>
            <a:ext cx="6677025" cy="1143000"/>
          </a:xfrm>
        </p:spPr>
        <p:txBody>
          <a:bodyPr/>
          <a:lstStyle/>
          <a:p>
            <a:pPr eaLnBrk="1" hangingPunct="1"/>
            <a:r>
              <a:rPr lang="ja-JP" altLang="en-US" sz="4800" dirty="0">
                <a:latin typeface="Century Gothic" pitchFamily="34" charset="0"/>
              </a:rPr>
              <a:t>平均値</a:t>
            </a:r>
            <a:r>
              <a:rPr lang="ja-JP" altLang="en-US" sz="4800" dirty="0" smtClean="0">
                <a:latin typeface="Century Gothic" pitchFamily="34" charset="0"/>
              </a:rPr>
              <a:t>の推定</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16</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Mean value</a:t>
            </a:r>
            <a:endParaRPr lang="en-US" altLang="ja-JP" sz="2400" dirty="0">
              <a:solidFill>
                <a:srgbClr val="000000"/>
              </a:solidFill>
              <a:latin typeface="Tahoma" pitchFamily="34" charset="0"/>
            </a:endParaRPr>
          </a:p>
        </p:txBody>
      </p:sp>
      <mc:AlternateContent xmlns:mc="http://schemas.openxmlformats.org/markup-compatibility/2006" xmlns:a14="http://schemas.microsoft.com/office/drawing/2010/main">
        <mc:Choice Requires="a14">
          <p:sp>
            <p:nvSpPr>
              <p:cNvPr id="28" name="正方形/長方形 27"/>
              <p:cNvSpPr/>
              <p:nvPr/>
            </p:nvSpPr>
            <p:spPr>
              <a:xfrm>
                <a:off x="2193869" y="3157990"/>
                <a:ext cx="2699887" cy="117827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altLang="ja-JP" b="0" i="1" smtClean="0">
                              <a:latin typeface="Cambria Math"/>
                            </a:rPr>
                          </m:ctrlPr>
                        </m:accPr>
                        <m:e>
                          <m:r>
                            <a:rPr lang="en-US" altLang="ja-JP" b="0" i="1" smtClean="0">
                              <a:latin typeface="Cambria Math"/>
                            </a:rPr>
                            <m:t>𝑥</m:t>
                          </m:r>
                        </m:e>
                      </m:acc>
                      <m:r>
                        <a:rPr lang="en-US" altLang="ja-JP" b="0" i="1" smtClean="0">
                          <a:latin typeface="Cambria Math"/>
                        </a:rPr>
                        <m:t>=</m:t>
                      </m:r>
                      <m:f>
                        <m:fPr>
                          <m:ctrlPr>
                            <a:rPr lang="en-US" altLang="ja-JP" i="1">
                              <a:latin typeface="Cambria Math"/>
                            </a:rPr>
                          </m:ctrlPr>
                        </m:fPr>
                        <m:num>
                          <m:r>
                            <a:rPr lang="en-US" altLang="ja-JP" i="1">
                              <a:latin typeface="Cambria Math"/>
                            </a:rPr>
                            <m:t>1</m:t>
                          </m:r>
                        </m:num>
                        <m:den>
                          <m:sSub>
                            <m:sSubPr>
                              <m:ctrlPr>
                                <a:rPr lang="en-US" altLang="ja-JP" i="1">
                                  <a:latin typeface="Cambria Math"/>
                                </a:rPr>
                              </m:ctrlPr>
                            </m:sSubPr>
                            <m:e>
                              <m:r>
                                <a:rPr lang="en-US" altLang="ja-JP" b="0" i="1" smtClean="0">
                                  <a:latin typeface="Cambria Math"/>
                                </a:rPr>
                                <m:t>𝑁</m:t>
                              </m:r>
                            </m:e>
                            <m:sub>
                              <m:r>
                                <m:rPr>
                                  <m:sty m:val="p"/>
                                </m:rPr>
                                <a:rPr lang="en-US" altLang="ja-JP">
                                  <a:latin typeface="Cambria Math"/>
                                </a:rPr>
                                <m:t>h</m:t>
                              </m:r>
                            </m:sub>
                          </m:sSub>
                        </m:den>
                      </m:f>
                      <m:nary>
                        <m:naryPr>
                          <m:chr m:val="∑"/>
                          <m:ctrlPr>
                            <a:rPr lang="en-US" altLang="ja-JP" i="1">
                              <a:latin typeface="Cambria Math"/>
                            </a:rPr>
                          </m:ctrlPr>
                        </m:naryPr>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up>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up>
                        <m:e>
                          <m:sSubSup>
                            <m:sSubSupPr>
                              <m:ctrlPr>
                                <a:rPr lang="ja-JP" altLang="ja-JP" i="1">
                                  <a:latin typeface="Cambria Math"/>
                                </a:rPr>
                              </m:ctrlPr>
                            </m:sSubSupPr>
                            <m:e>
                              <m:r>
                                <a:rPr lang="en-US" altLang="ja-JP" i="1">
                                  <a:latin typeface="Cambria Math"/>
                                </a:rPr>
                                <m:t>𝑥</m:t>
                              </m:r>
                            </m:e>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up/>
                          </m:sSubSup>
                        </m:e>
                      </m:nary>
                    </m:oMath>
                  </m:oMathPara>
                </a14:m>
                <a:endParaRPr lang="ja-JP" altLang="en-US" dirty="0"/>
              </a:p>
            </p:txBody>
          </p:sp>
        </mc:Choice>
        <mc:Fallback xmlns="">
          <p:sp>
            <p:nvSpPr>
              <p:cNvPr id="28" name="正方形/長方形 27"/>
              <p:cNvSpPr>
                <a:spLocks noRot="1" noChangeAspect="1" noMove="1" noResize="1" noEditPoints="1" noAdjustHandles="1" noChangeArrowheads="1" noChangeShapeType="1" noTextEdit="1"/>
              </p:cNvSpPr>
              <p:nvPr/>
            </p:nvSpPr>
            <p:spPr>
              <a:xfrm>
                <a:off x="2193869" y="3157990"/>
                <a:ext cx="2699887" cy="1178271"/>
              </a:xfrm>
              <a:prstGeom prst="rect">
                <a:avLst/>
              </a:prstGeom>
              <a:blipFill rotWithShape="1">
                <a:blip r:embed="rId5"/>
                <a:stretch>
                  <a:fillRect/>
                </a:stretch>
              </a:blipFill>
            </p:spPr>
            <p:txBody>
              <a:bodyPr/>
              <a:lstStyle/>
              <a:p>
                <a:r>
                  <a:rPr lang="ja-JP" altLang="en-US">
                    <a:noFill/>
                  </a:rPr>
                  <a:t> </a:t>
                </a:r>
              </a:p>
            </p:txBody>
          </p:sp>
        </mc:Fallback>
      </mc:AlternateContent>
      <p:sp>
        <p:nvSpPr>
          <p:cNvPr id="30" name="テキスト ボックス 29"/>
          <p:cNvSpPr txBox="1"/>
          <p:nvPr/>
        </p:nvSpPr>
        <p:spPr>
          <a:xfrm>
            <a:off x="5046109" y="3347560"/>
            <a:ext cx="4182582" cy="830997"/>
          </a:xfrm>
          <a:prstGeom prst="rect">
            <a:avLst/>
          </a:prstGeom>
          <a:noFill/>
        </p:spPr>
        <p:txBody>
          <a:bodyPr wrap="square" rtlCol="0">
            <a:spAutoFit/>
          </a:bodyPr>
          <a:lstStyle/>
          <a:p>
            <a:r>
              <a:rPr lang="en-US" altLang="ja-JP" i="1" dirty="0" err="1"/>
              <a:t>x</a:t>
            </a:r>
            <a:r>
              <a:rPr lang="en-US" altLang="ja-JP" i="1" baseline="-25000" dirty="0" err="1"/>
              <a:t>i</a:t>
            </a:r>
            <a:r>
              <a:rPr lang="en-US" altLang="ja-JP" baseline="-25000" dirty="0" err="1"/>
              <a:t>h</a:t>
            </a:r>
            <a:r>
              <a:rPr lang="en-US" altLang="ja-JP" baseline="-25000" dirty="0"/>
              <a:t> </a:t>
            </a:r>
            <a:r>
              <a:rPr lang="en-US" altLang="ja-JP" dirty="0" smtClean="0"/>
              <a:t>: </a:t>
            </a:r>
            <a:r>
              <a:rPr lang="en-US" altLang="ja-JP" i="1" dirty="0" err="1" smtClean="0"/>
              <a:t>i</a:t>
            </a:r>
            <a:r>
              <a:rPr lang="en-US" altLang="ja-JP" baseline="-25000" dirty="0" err="1" smtClean="0"/>
              <a:t>h</a:t>
            </a:r>
            <a:r>
              <a:rPr lang="ja-JP" altLang="en-US" dirty="0" smtClean="0"/>
              <a:t>回目のヒストリーの結果</a:t>
            </a:r>
            <a:endParaRPr lang="en-US" altLang="ja-JP" dirty="0" smtClean="0"/>
          </a:p>
          <a:p>
            <a:r>
              <a:rPr lang="en-US" altLang="ja-JP" i="1" dirty="0" err="1"/>
              <a:t>N</a:t>
            </a:r>
            <a:r>
              <a:rPr lang="en-US" altLang="ja-JP" baseline="-25000" dirty="0" err="1"/>
              <a:t>h</a:t>
            </a:r>
            <a:r>
              <a:rPr lang="en-US" altLang="ja-JP" dirty="0"/>
              <a:t>: </a:t>
            </a:r>
            <a:r>
              <a:rPr lang="ja-JP" altLang="en-US" dirty="0"/>
              <a:t>全ヒストリー数</a:t>
            </a:r>
            <a:endParaRPr lang="en-US" altLang="ja-JP" dirty="0" smtClean="0"/>
          </a:p>
        </p:txBody>
      </p:sp>
      <p:sp>
        <p:nvSpPr>
          <p:cNvPr id="31" name="テキスト ボックス 30"/>
          <p:cNvSpPr txBox="1"/>
          <p:nvPr/>
        </p:nvSpPr>
        <p:spPr>
          <a:xfrm>
            <a:off x="611560" y="3516294"/>
            <a:ext cx="2039341" cy="461665"/>
          </a:xfrm>
          <a:prstGeom prst="rect">
            <a:avLst/>
          </a:prstGeom>
          <a:noFill/>
        </p:spPr>
        <p:txBody>
          <a:bodyPr wrap="none" rtlCol="0">
            <a:spAutoFit/>
          </a:bodyPr>
          <a:lstStyle/>
          <a:p>
            <a:r>
              <a:rPr kumimoji="1" lang="ja-JP" altLang="en-US" dirty="0" smtClean="0"/>
              <a:t>サンプル平均</a:t>
            </a:r>
            <a:r>
              <a:rPr kumimoji="1" lang="en-US" altLang="ja-JP" dirty="0" smtClean="0"/>
              <a:t>:</a:t>
            </a:r>
            <a:endParaRPr kumimoji="1" lang="ja-JP" altLang="en-US" dirty="0"/>
          </a:p>
        </p:txBody>
      </p:sp>
      <mc:AlternateContent xmlns:mc="http://schemas.openxmlformats.org/markup-compatibility/2006" xmlns:a14="http://schemas.microsoft.com/office/drawing/2010/main">
        <mc:Choice Requires="a14">
          <p:sp>
            <p:nvSpPr>
              <p:cNvPr id="32" name="テキスト ボックス 31"/>
              <p:cNvSpPr txBox="1"/>
              <p:nvPr/>
            </p:nvSpPr>
            <p:spPr>
              <a:xfrm>
                <a:off x="788495" y="908720"/>
                <a:ext cx="7893934" cy="905184"/>
              </a:xfrm>
              <a:prstGeom prst="rect">
                <a:avLst/>
              </a:prstGeom>
              <a:noFill/>
            </p:spPr>
            <p:txBody>
              <a:bodyPr wrap="square" rtlCol="0">
                <a:spAutoFit/>
              </a:bodyPr>
              <a:lstStyle/>
              <a:p>
                <a:r>
                  <a:rPr lang="ja-JP" altLang="en-US" dirty="0"/>
                  <a:t>真の</a:t>
                </a:r>
                <a:r>
                  <a:rPr kumimoji="1" lang="ja-JP" altLang="en-US" dirty="0" smtClean="0"/>
                  <a:t>平均値</a:t>
                </a:r>
                <a:r>
                  <a:rPr lang="en-US" altLang="ja-JP" dirty="0" smtClean="0">
                    <a:latin typeface="Symbol" panose="05050102010706020507" pitchFamily="18" charset="2"/>
                  </a:rPr>
                  <a:t>m</a:t>
                </a:r>
                <a:r>
                  <a:rPr kumimoji="1" lang="ja-JP" altLang="en-US" dirty="0" smtClean="0"/>
                  <a:t>は</a:t>
                </a:r>
                <a14:m>
                  <m:oMath xmlns:m="http://schemas.openxmlformats.org/officeDocument/2006/math">
                    <m:r>
                      <a:rPr kumimoji="1" lang="en-US" altLang="ja-JP" b="0" i="1" smtClean="0">
                        <a:latin typeface="Cambria Math"/>
                      </a:rPr>
                      <m:t>𝐸</m:t>
                    </m:r>
                    <m:d>
                      <m:dPr>
                        <m:begChr m:val="["/>
                        <m:endChr m:val="]"/>
                        <m:ctrlPr>
                          <a:rPr kumimoji="1" lang="en-US" altLang="ja-JP" b="0" i="1" smtClean="0">
                            <a:latin typeface="Cambria Math"/>
                          </a:rPr>
                        </m:ctrlPr>
                      </m:dPr>
                      <m:e>
                        <m:sSubSup>
                          <m:sSubSupPr>
                            <m:ctrlPr>
                              <a:rPr lang="ja-JP" altLang="ja-JP" i="1">
                                <a:latin typeface="Cambria Math"/>
                              </a:rPr>
                            </m:ctrlPr>
                          </m:sSubSupPr>
                          <m:e>
                            <m:r>
                              <a:rPr lang="en-US" altLang="ja-JP" i="1">
                                <a:latin typeface="Cambria Math"/>
                              </a:rPr>
                              <m:t>𝑥</m:t>
                            </m:r>
                          </m:e>
                          <m:sub>
                            <m:sSub>
                              <m:sSubPr>
                                <m:ctrlPr>
                                  <a:rPr lang="en-US" altLang="ja-JP" i="1">
                                    <a:latin typeface="Cambria Math"/>
                                  </a:rPr>
                                </m:ctrlPr>
                              </m:sSubPr>
                              <m:e>
                                <m:r>
                                  <a:rPr lang="en-US" altLang="ja-JP" i="1">
                                    <a:latin typeface="Cambria Math"/>
                                  </a:rPr>
                                  <m:t>𝑖</m:t>
                                </m:r>
                              </m:e>
                              <m:sub>
                                <m:r>
                                  <m:rPr>
                                    <m:sty m:val="p"/>
                                  </m:rPr>
                                  <a:rPr lang="en-US" altLang="ja-JP">
                                    <a:latin typeface="Cambria Math"/>
                                  </a:rPr>
                                  <m:t>h</m:t>
                                </m:r>
                              </m:sub>
                            </m:sSub>
                          </m:sub>
                          <m:sup/>
                        </m:sSubSup>
                      </m:e>
                    </m:d>
                    <m:r>
                      <a:rPr lang="en-US" altLang="ja-JP" i="1">
                        <a:latin typeface="Cambria Math"/>
                        <a:ea typeface="Cambria Math"/>
                      </a:rPr>
                      <m:t>≡</m:t>
                    </m:r>
                    <m:r>
                      <a:rPr kumimoji="1" lang="en-US" altLang="ja-JP" b="0" i="1" smtClean="0">
                        <a:latin typeface="Cambria Math"/>
                      </a:rPr>
                      <m:t>𝜇</m:t>
                    </m:r>
                  </m:oMath>
                </a14:m>
                <a:r>
                  <a:rPr kumimoji="1" lang="ja-JP" altLang="en-US" dirty="0" smtClean="0"/>
                  <a:t>により定義され、次の式を満たすため、サンプル平均の値から推定できる。</a:t>
                </a:r>
                <a:endParaRPr kumimoji="1" lang="ja-JP" altLang="en-US" dirty="0"/>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788495" y="908720"/>
                <a:ext cx="7893934" cy="905184"/>
              </a:xfrm>
              <a:prstGeom prst="rect">
                <a:avLst/>
              </a:prstGeom>
              <a:blipFill rotWithShape="1">
                <a:blip r:embed="rId6"/>
                <a:stretch>
                  <a:fillRect l="-1158" t="-5369" b="-1208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 name="正方形/長方形 32"/>
              <p:cNvSpPr/>
              <p:nvPr/>
            </p:nvSpPr>
            <p:spPr>
              <a:xfrm>
                <a:off x="980859" y="1874788"/>
                <a:ext cx="6759493" cy="126618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acc>
                            <m:accPr>
                              <m:chr m:val="̅"/>
                              <m:ctrlPr>
                                <a:rPr lang="en-US" altLang="ja-JP" b="0" i="1" smtClean="0">
                                  <a:latin typeface="Cambria Math"/>
                                </a:rPr>
                              </m:ctrlPr>
                            </m:accPr>
                            <m:e>
                              <m:r>
                                <a:rPr lang="en-US" altLang="ja-JP" b="0" i="1" smtClean="0">
                                  <a:latin typeface="Cambria Math"/>
                                </a:rPr>
                                <m:t>𝑥</m:t>
                              </m:r>
                            </m:e>
                          </m:acc>
                        </m:e>
                      </m:d>
                      <m:r>
                        <a:rPr lang="en-US" altLang="ja-JP" b="0" i="1" smtClean="0">
                          <a:latin typeface="Cambria Math"/>
                        </a:rPr>
                        <m:t>=</m:t>
                      </m:r>
                      <m:r>
                        <a:rPr lang="en-US" altLang="ja-JP" b="0" i="1" smtClean="0">
                          <a:latin typeface="Cambria Math"/>
                        </a:rPr>
                        <m:t>𝐸</m:t>
                      </m:r>
                      <m:d>
                        <m:dPr>
                          <m:begChr m:val="["/>
                          <m:endChr m:val="]"/>
                          <m:ctrlPr>
                            <a:rPr lang="en-US" altLang="ja-JP" b="0" i="1" smtClean="0">
                              <a:latin typeface="Cambria Math"/>
                            </a:rPr>
                          </m:ctrlPr>
                        </m:dPr>
                        <m:e>
                          <m:f>
                            <m:fPr>
                              <m:ctrlPr>
                                <a:rPr lang="en-US" altLang="ja-JP" i="1">
                                  <a:latin typeface="Cambria Math"/>
                                </a:rPr>
                              </m:ctrlPr>
                            </m:fPr>
                            <m:num>
                              <m:r>
                                <a:rPr lang="en-US" altLang="ja-JP" i="1">
                                  <a:latin typeface="Cambria Math"/>
                                </a:rPr>
                                <m:t>1</m:t>
                              </m:r>
                            </m:num>
                            <m:den>
                              <m:sSub>
                                <m:sSubPr>
                                  <m:ctrlPr>
                                    <a:rPr lang="en-US" altLang="ja-JP" i="1">
                                      <a:latin typeface="Cambria Math"/>
                                    </a:rPr>
                                  </m:ctrlPr>
                                </m:sSubPr>
                                <m:e>
                                  <m:r>
                                    <a:rPr lang="en-US" altLang="ja-JP" b="0" i="1" smtClean="0">
                                      <a:latin typeface="Cambria Math"/>
                                    </a:rPr>
                                    <m:t>𝑁</m:t>
                                  </m:r>
                                </m:e>
                                <m:sub>
                                  <m:r>
                                    <m:rPr>
                                      <m:sty m:val="p"/>
                                    </m:rPr>
                                    <a:rPr lang="en-US" altLang="ja-JP">
                                      <a:latin typeface="Cambria Math"/>
                                    </a:rPr>
                                    <m:t>h</m:t>
                                  </m:r>
                                </m:sub>
                              </m:sSub>
                            </m:den>
                          </m:f>
                          <m:nary>
                            <m:naryPr>
                              <m:chr m:val="∑"/>
                              <m:ctrlPr>
                                <a:rPr lang="en-US" altLang="ja-JP" i="1" smtClean="0">
                                  <a:latin typeface="Cambria Math"/>
                                </a:rPr>
                              </m:ctrlPr>
                            </m:naryPr>
                            <m:sub>
                              <m:sSub>
                                <m:sSubPr>
                                  <m:ctrlPr>
                                    <a:rPr lang="en-US" altLang="ja-JP" i="1" smtClean="0">
                                      <a:latin typeface="Cambria Math"/>
                                    </a:rPr>
                                  </m:ctrlPr>
                                </m:sSubPr>
                                <m:e>
                                  <m:r>
                                    <a:rPr lang="en-US" altLang="ja-JP" b="0" i="1" smtClean="0">
                                      <a:latin typeface="Cambria Math"/>
                                    </a:rPr>
                                    <m:t>𝑖</m:t>
                                  </m:r>
                                </m:e>
                                <m:sub>
                                  <m:r>
                                    <m:rPr>
                                      <m:sty m:val="p"/>
                                    </m:rPr>
                                    <a:rPr lang="en-US" altLang="ja-JP" b="0" i="0" smtClean="0">
                                      <a:latin typeface="Cambria Math"/>
                                    </a:rPr>
                                    <m:t>h</m:t>
                                  </m:r>
                                </m:sub>
                              </m:sSub>
                            </m:sub>
                            <m:sup>
                              <m:sSub>
                                <m:sSubPr>
                                  <m:ctrlPr>
                                    <a:rPr lang="en-US" altLang="ja-JP" i="1" smtClean="0">
                                      <a:latin typeface="Cambria Math"/>
                                    </a:rPr>
                                  </m:ctrlPr>
                                </m:sSubPr>
                                <m:e>
                                  <m:r>
                                    <a:rPr lang="en-US" altLang="ja-JP" b="0" i="1" smtClean="0">
                                      <a:latin typeface="Cambria Math"/>
                                    </a:rPr>
                                    <m:t>𝑁</m:t>
                                  </m:r>
                                </m:e>
                                <m:sub>
                                  <m:r>
                                    <m:rPr>
                                      <m:sty m:val="p"/>
                                    </m:rPr>
                                    <a:rPr lang="en-US" altLang="ja-JP" b="0" i="0" smtClean="0">
                                      <a:latin typeface="Cambria Math"/>
                                    </a:rPr>
                                    <m:t>h</m:t>
                                  </m:r>
                                </m:sub>
                              </m:sSub>
                            </m:sup>
                            <m:e>
                              <m:sSubSup>
                                <m:sSubSupPr>
                                  <m:ctrlPr>
                                    <a:rPr lang="ja-JP" altLang="ja-JP" i="1">
                                      <a:latin typeface="Cambria Math"/>
                                    </a:rPr>
                                  </m:ctrlPr>
                                </m:sSubSupPr>
                                <m:e>
                                  <m:r>
                                    <a:rPr lang="en-US" altLang="ja-JP" i="1">
                                      <a:latin typeface="Cambria Math"/>
                                    </a:rPr>
                                    <m:t>𝑥</m:t>
                                  </m:r>
                                </m:e>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up/>
                              </m:sSubSup>
                            </m:e>
                          </m:nary>
                        </m:e>
                      </m:d>
                      <m:r>
                        <a:rPr lang="en-US" altLang="ja-JP" b="0" i="1" smtClean="0">
                          <a:latin typeface="Cambria Math"/>
                        </a:rPr>
                        <m:t>=</m:t>
                      </m:r>
                      <m:f>
                        <m:fPr>
                          <m:ctrlPr>
                            <a:rPr lang="en-US" altLang="ja-JP" i="1">
                              <a:latin typeface="Cambria Math"/>
                            </a:rPr>
                          </m:ctrlPr>
                        </m:fPr>
                        <m:num>
                          <m:r>
                            <a:rPr lang="en-US" altLang="ja-JP" i="1">
                              <a:latin typeface="Cambria Math"/>
                            </a:rPr>
                            <m:t>1</m:t>
                          </m:r>
                        </m:num>
                        <m:den>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den>
                      </m:f>
                      <m:nary>
                        <m:naryPr>
                          <m:chr m:val="∑"/>
                          <m:ctrlPr>
                            <a:rPr lang="en-US" altLang="ja-JP" i="1">
                              <a:latin typeface="Cambria Math"/>
                            </a:rPr>
                          </m:ctrlPr>
                        </m:naryPr>
                        <m:sub>
                          <m:sSub>
                            <m:sSubPr>
                              <m:ctrlPr>
                                <a:rPr lang="en-US" altLang="ja-JP" i="1">
                                  <a:latin typeface="Cambria Math"/>
                                </a:rPr>
                              </m:ctrlPr>
                            </m:sSubPr>
                            <m:e>
                              <m:r>
                                <a:rPr lang="en-US" altLang="ja-JP" i="1">
                                  <a:latin typeface="Cambria Math"/>
                                </a:rPr>
                                <m:t>𝑖</m:t>
                              </m:r>
                            </m:e>
                            <m:sub>
                              <m:r>
                                <m:rPr>
                                  <m:sty m:val="p"/>
                                </m:rPr>
                                <a:rPr lang="en-US" altLang="ja-JP">
                                  <a:latin typeface="Cambria Math"/>
                                </a:rPr>
                                <m:t>h</m:t>
                              </m:r>
                            </m:sub>
                          </m:sSub>
                        </m:sub>
                        <m:sup>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up>
                        <m:e>
                          <m:r>
                            <a:rPr lang="en-US" altLang="ja-JP" i="1">
                              <a:latin typeface="Cambria Math"/>
                            </a:rPr>
                            <m:t>𝐸</m:t>
                          </m:r>
                          <m:r>
                            <a:rPr lang="en-US" altLang="ja-JP" i="1">
                              <a:latin typeface="Cambria Math"/>
                            </a:rPr>
                            <m:t>[</m:t>
                          </m:r>
                          <m:sSubSup>
                            <m:sSubSupPr>
                              <m:ctrlPr>
                                <a:rPr lang="ja-JP" altLang="ja-JP" i="1">
                                  <a:latin typeface="Cambria Math"/>
                                </a:rPr>
                              </m:ctrlPr>
                            </m:sSubSupPr>
                            <m:e>
                              <m:r>
                                <a:rPr lang="en-US" altLang="ja-JP" i="1">
                                  <a:latin typeface="Cambria Math"/>
                                </a:rPr>
                                <m:t>𝑥</m:t>
                              </m:r>
                            </m:e>
                            <m:sub>
                              <m:sSub>
                                <m:sSubPr>
                                  <m:ctrlPr>
                                    <a:rPr lang="en-US" altLang="ja-JP" i="1">
                                      <a:latin typeface="Cambria Math"/>
                                    </a:rPr>
                                  </m:ctrlPr>
                                </m:sSubPr>
                                <m:e>
                                  <m:r>
                                    <a:rPr lang="en-US" altLang="ja-JP" i="1">
                                      <a:latin typeface="Cambria Math"/>
                                    </a:rPr>
                                    <m:t>𝑖</m:t>
                                  </m:r>
                                </m:e>
                                <m:sub>
                                  <m:r>
                                    <m:rPr>
                                      <m:sty m:val="p"/>
                                    </m:rPr>
                                    <a:rPr lang="en-US" altLang="ja-JP">
                                      <a:latin typeface="Cambria Math"/>
                                    </a:rPr>
                                    <m:t>h</m:t>
                                  </m:r>
                                </m:sub>
                              </m:sSub>
                            </m:sub>
                            <m:sup/>
                          </m:sSubSup>
                          <m:r>
                            <a:rPr lang="en-US" altLang="ja-JP" i="1">
                              <a:latin typeface="Cambria Math"/>
                            </a:rPr>
                            <m:t>]</m:t>
                          </m:r>
                        </m:e>
                      </m:nary>
                      <m:r>
                        <a:rPr lang="en-US" altLang="ja-JP" b="0" i="1" smtClean="0">
                          <a:latin typeface="Cambria Math"/>
                        </a:rPr>
                        <m:t>=</m:t>
                      </m:r>
                      <m:r>
                        <a:rPr lang="ja-JP" altLang="en-US" b="0" i="1" smtClean="0">
                          <a:latin typeface="Cambria Math"/>
                        </a:rPr>
                        <m:t>𝜇</m:t>
                      </m:r>
                    </m:oMath>
                  </m:oMathPara>
                </a14:m>
                <a:endParaRPr lang="ja-JP" altLang="en-US" dirty="0"/>
              </a:p>
            </p:txBody>
          </p:sp>
        </mc:Choice>
        <mc:Fallback xmlns="">
          <p:sp>
            <p:nvSpPr>
              <p:cNvPr id="33" name="正方形/長方形 32"/>
              <p:cNvSpPr>
                <a:spLocks noRot="1" noChangeAspect="1" noMove="1" noResize="1" noEditPoints="1" noAdjustHandles="1" noChangeArrowheads="1" noChangeShapeType="1" noTextEdit="1"/>
              </p:cNvSpPr>
              <p:nvPr/>
            </p:nvSpPr>
            <p:spPr>
              <a:xfrm>
                <a:off x="980859" y="1874788"/>
                <a:ext cx="6759493" cy="1266180"/>
              </a:xfrm>
              <a:prstGeom prst="rect">
                <a:avLst/>
              </a:prstGeom>
              <a:blipFill rotWithShape="1">
                <a:blip r:embed="rId7"/>
                <a:stretch>
                  <a:fillRect/>
                </a:stretch>
              </a:blipFill>
            </p:spPr>
            <p:txBody>
              <a:bodyPr/>
              <a:lstStyle/>
              <a:p>
                <a:r>
                  <a:rPr lang="ja-JP" altLang="en-US">
                    <a:noFill/>
                  </a:rPr>
                  <a:t> </a:t>
                </a:r>
              </a:p>
            </p:txBody>
          </p:sp>
        </mc:Fallback>
      </mc:AlternateContent>
      <p:sp>
        <p:nvSpPr>
          <p:cNvPr id="38" name="右矢印 37"/>
          <p:cNvSpPr/>
          <p:nvPr/>
        </p:nvSpPr>
        <p:spPr>
          <a:xfrm>
            <a:off x="3674788" y="4395130"/>
            <a:ext cx="2121348" cy="218812"/>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5864295" y="4179857"/>
            <a:ext cx="1273105" cy="461665"/>
          </a:xfrm>
          <a:prstGeom prst="rect">
            <a:avLst/>
          </a:prstGeom>
          <a:noFill/>
        </p:spPr>
        <p:txBody>
          <a:bodyPr wrap="none" rtlCol="0">
            <a:spAutoFit/>
          </a:bodyPr>
          <a:lstStyle/>
          <a:p>
            <a:r>
              <a:rPr kumimoji="1" lang="ja-JP" altLang="en-US" dirty="0" smtClean="0">
                <a:solidFill>
                  <a:srgbClr val="FF0000"/>
                </a:solidFill>
              </a:rPr>
              <a:t>平均値</a:t>
            </a:r>
            <a:r>
              <a:rPr kumimoji="1" lang="en-US" altLang="ja-JP" dirty="0" smtClean="0">
                <a:solidFill>
                  <a:srgbClr val="FF0000"/>
                </a:solidFill>
              </a:rPr>
              <a:t>μ</a:t>
            </a:r>
            <a:endParaRPr kumimoji="1" lang="ja-JP" altLang="en-US" dirty="0">
              <a:solidFill>
                <a:srgbClr val="FF0000"/>
              </a:solidFill>
            </a:endParaRPr>
          </a:p>
        </p:txBody>
      </p:sp>
      <p:sp>
        <p:nvSpPr>
          <p:cNvPr id="41" name="テキスト ボックス 40"/>
          <p:cNvSpPr txBox="1"/>
          <p:nvPr/>
        </p:nvSpPr>
        <p:spPr>
          <a:xfrm>
            <a:off x="1369771" y="4202441"/>
            <a:ext cx="1954381" cy="461665"/>
          </a:xfrm>
          <a:prstGeom prst="rect">
            <a:avLst/>
          </a:prstGeom>
          <a:noFill/>
          <a:ln>
            <a:noFill/>
          </a:ln>
        </p:spPr>
        <p:txBody>
          <a:bodyPr wrap="none" rtlCol="0">
            <a:spAutoFit/>
          </a:bodyPr>
          <a:lstStyle/>
          <a:p>
            <a:r>
              <a:rPr kumimoji="1" lang="ja-JP" altLang="en-US" dirty="0" smtClean="0">
                <a:solidFill>
                  <a:srgbClr val="00B050"/>
                </a:solidFill>
              </a:rPr>
              <a:t>サンプル平均</a:t>
            </a:r>
            <a:endParaRPr kumimoji="1" lang="ja-JP" altLang="en-US" dirty="0">
              <a:solidFill>
                <a:srgbClr val="00B050"/>
              </a:solidFill>
            </a:endParaRPr>
          </a:p>
        </p:txBody>
      </p:sp>
      <mc:AlternateContent xmlns:mc="http://schemas.openxmlformats.org/markup-compatibility/2006" xmlns:a14="http://schemas.microsoft.com/office/drawing/2010/main">
        <mc:Choice Requires="a14">
          <p:sp>
            <p:nvSpPr>
              <p:cNvPr id="43" name="正方形/長方形 42"/>
              <p:cNvSpPr/>
              <p:nvPr/>
            </p:nvSpPr>
            <p:spPr>
              <a:xfrm>
                <a:off x="2939916" y="4149080"/>
                <a:ext cx="768472"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altLang="ja-JP" sz="2800" b="0" i="1" smtClean="0">
                              <a:solidFill>
                                <a:srgbClr val="00B050"/>
                              </a:solidFill>
                              <a:latin typeface="Cambria Math"/>
                            </a:rPr>
                          </m:ctrlPr>
                        </m:accPr>
                        <m:e>
                          <m:r>
                            <a:rPr lang="en-US" altLang="ja-JP" sz="2800" b="0" i="1" smtClean="0">
                              <a:solidFill>
                                <a:srgbClr val="00B050"/>
                              </a:solidFill>
                              <a:latin typeface="Cambria Math"/>
                            </a:rPr>
                            <m:t>𝑥</m:t>
                          </m:r>
                        </m:e>
                      </m:acc>
                    </m:oMath>
                  </m:oMathPara>
                </a14:m>
                <a:endParaRPr lang="ja-JP" altLang="en-US" sz="2800" dirty="0">
                  <a:solidFill>
                    <a:srgbClr val="00B050"/>
                  </a:solidFill>
                </a:endParaRPr>
              </a:p>
            </p:txBody>
          </p:sp>
        </mc:Choice>
        <mc:Fallback xmlns="">
          <p:sp>
            <p:nvSpPr>
              <p:cNvPr id="43" name="正方形/長方形 42"/>
              <p:cNvSpPr>
                <a:spLocks noRot="1" noChangeAspect="1" noMove="1" noResize="1" noEditPoints="1" noAdjustHandles="1" noChangeArrowheads="1" noChangeShapeType="1" noTextEdit="1"/>
              </p:cNvSpPr>
              <p:nvPr/>
            </p:nvSpPr>
            <p:spPr>
              <a:xfrm>
                <a:off x="2939916" y="4149080"/>
                <a:ext cx="768472" cy="523220"/>
              </a:xfrm>
              <a:prstGeom prst="rect">
                <a:avLst/>
              </a:prstGeom>
              <a:blipFill rotWithShape="1">
                <a:blip r:embed="rId8"/>
                <a:stretch>
                  <a:fillRect/>
                </a:stretch>
              </a:blipFill>
            </p:spPr>
            <p:txBody>
              <a:bodyPr/>
              <a:lstStyle/>
              <a:p>
                <a:r>
                  <a:rPr lang="ja-JP" altLang="en-US">
                    <a:noFill/>
                  </a:rPr>
                  <a:t> </a:t>
                </a:r>
              </a:p>
            </p:txBody>
          </p:sp>
        </mc:Fallback>
      </mc:AlternateContent>
      <p:sp>
        <p:nvSpPr>
          <p:cNvPr id="44" name="テキスト ボックス 43"/>
          <p:cNvSpPr txBox="1"/>
          <p:nvPr/>
        </p:nvSpPr>
        <p:spPr>
          <a:xfrm>
            <a:off x="4072532" y="4603605"/>
            <a:ext cx="1004936" cy="461665"/>
          </a:xfrm>
          <a:prstGeom prst="rect">
            <a:avLst/>
          </a:prstGeom>
          <a:noFill/>
        </p:spPr>
        <p:txBody>
          <a:bodyPr wrap="square" rtlCol="0">
            <a:spAutoFit/>
          </a:bodyPr>
          <a:lstStyle/>
          <a:p>
            <a:pPr algn="ctr"/>
            <a:r>
              <a:rPr kumimoji="1" lang="ja-JP" altLang="en-US" sz="2400" b="1" dirty="0" smtClean="0">
                <a:solidFill>
                  <a:srgbClr val="0000FF"/>
                </a:solidFill>
              </a:rPr>
              <a:t>推定</a:t>
            </a:r>
            <a:endParaRPr kumimoji="1" lang="ja-JP" altLang="en-US" sz="2000" b="1" dirty="0">
              <a:solidFill>
                <a:srgbClr val="0000FF"/>
              </a:solidFill>
            </a:endParaRPr>
          </a:p>
        </p:txBody>
      </p:sp>
      <p:sp>
        <p:nvSpPr>
          <p:cNvPr id="25" name="テキスト ボックス 24"/>
          <p:cNvSpPr txBox="1"/>
          <p:nvPr/>
        </p:nvSpPr>
        <p:spPr>
          <a:xfrm>
            <a:off x="6141129" y="6329488"/>
            <a:ext cx="697627" cy="400110"/>
          </a:xfrm>
          <a:prstGeom prst="rect">
            <a:avLst/>
          </a:prstGeom>
          <a:solidFill>
            <a:schemeClr val="bg1"/>
          </a:solidFill>
        </p:spPr>
        <p:txBody>
          <a:bodyPr wrap="none" rtlCol="0">
            <a:spAutoFit/>
          </a:bodyPr>
          <a:lstStyle/>
          <a:p>
            <a:r>
              <a:rPr lang="ja-JP" altLang="en-US" sz="2000" dirty="0" smtClean="0"/>
              <a:t>真値</a:t>
            </a:r>
            <a:endParaRPr kumimoji="1" lang="ja-JP" altLang="en-US" sz="2000" dirty="0"/>
          </a:p>
        </p:txBody>
      </p:sp>
      <p:sp>
        <p:nvSpPr>
          <p:cNvPr id="26" name="テキスト ボックス 25"/>
          <p:cNvSpPr txBox="1"/>
          <p:nvPr/>
        </p:nvSpPr>
        <p:spPr>
          <a:xfrm>
            <a:off x="1703485" y="6383559"/>
            <a:ext cx="1210588" cy="400110"/>
          </a:xfrm>
          <a:prstGeom prst="rect">
            <a:avLst/>
          </a:prstGeom>
          <a:solidFill>
            <a:schemeClr val="bg1"/>
          </a:solidFill>
        </p:spPr>
        <p:txBody>
          <a:bodyPr wrap="none" rtlCol="0">
            <a:spAutoFit/>
          </a:bodyPr>
          <a:lstStyle/>
          <a:p>
            <a:r>
              <a:rPr lang="ja-JP" altLang="en-US" sz="2000" dirty="0" smtClean="0"/>
              <a:t>計算結果</a:t>
            </a:r>
            <a:endParaRPr kumimoji="1" lang="ja-JP" altLang="en-US" sz="2000" dirty="0"/>
          </a:p>
        </p:txBody>
      </p:sp>
      <p:cxnSp>
        <p:nvCxnSpPr>
          <p:cNvPr id="42" name="直線矢印コネクタ 41"/>
          <p:cNvCxnSpPr/>
          <p:nvPr/>
        </p:nvCxnSpPr>
        <p:spPr>
          <a:xfrm>
            <a:off x="2346961" y="4586189"/>
            <a:ext cx="0" cy="28774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6502526" y="4556633"/>
            <a:ext cx="0" cy="2877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924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17</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Mean value</a:t>
            </a:r>
            <a:endParaRPr lang="en-US" altLang="ja-JP" sz="2400" dirty="0">
              <a:solidFill>
                <a:srgbClr val="000000"/>
              </a:solidFill>
              <a:latin typeface="Tahoma" pitchFamily="34" charset="0"/>
            </a:endParaRPr>
          </a:p>
        </p:txBody>
      </p:sp>
      <p:sp>
        <p:nvSpPr>
          <p:cNvPr id="27" name="テキスト ボックス 32"/>
          <p:cNvSpPr txBox="1">
            <a:spLocks noChangeArrowheads="1"/>
          </p:cNvSpPr>
          <p:nvPr/>
        </p:nvSpPr>
        <p:spPr bwMode="auto">
          <a:xfrm>
            <a:off x="1694259" y="1052736"/>
            <a:ext cx="5872956"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a:solidFill>
                  <a:srgbClr val="000000"/>
                </a:solidFill>
              </a:rPr>
              <a:t>2</a:t>
            </a:r>
            <a:r>
              <a:rPr lang="ja-JP" altLang="en-US" sz="2400" dirty="0" smtClean="0">
                <a:solidFill>
                  <a:srgbClr val="000000"/>
                </a:solidFill>
              </a:rPr>
              <a:t>個のサイコロをふって出る目の和の平均値を推定しましょう。</a:t>
            </a:r>
            <a:endParaRPr lang="en-US" altLang="ja-JP" sz="2400" dirty="0">
              <a:solidFill>
                <a:srgbClr val="000000"/>
              </a:solidFill>
            </a:endParaRPr>
          </a:p>
        </p:txBody>
      </p:sp>
      <p:sp>
        <p:nvSpPr>
          <p:cNvPr id="29" name="Rectangle 2"/>
          <p:cNvSpPr txBox="1">
            <a:spLocks noChangeArrowheads="1"/>
          </p:cNvSpPr>
          <p:nvPr/>
        </p:nvSpPr>
        <p:spPr bwMode="auto">
          <a:xfrm>
            <a:off x="2570163" y="0"/>
            <a:ext cx="3743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課題</a:t>
            </a:r>
            <a:r>
              <a:rPr lang="en-US" altLang="ja-JP" sz="4800" dirty="0" smtClean="0">
                <a:solidFill>
                  <a:srgbClr val="000000"/>
                </a:solidFill>
                <a:latin typeface="Century Gothic" pitchFamily="34" charset="0"/>
              </a:rPr>
              <a:t>3</a:t>
            </a:r>
            <a:endParaRPr lang="en-US" altLang="ja-JP" sz="4800" dirty="0">
              <a:solidFill>
                <a:srgbClr val="000000"/>
              </a:solidFill>
              <a:latin typeface="Century Gothic" pitchFamily="34" charset="0"/>
            </a:endParaRPr>
          </a:p>
        </p:txBody>
      </p:sp>
      <p:sp>
        <p:nvSpPr>
          <p:cNvPr id="34" name="テキスト ボックス 8"/>
          <p:cNvSpPr txBox="1">
            <a:spLocks noChangeArrowheads="1"/>
          </p:cNvSpPr>
          <p:nvPr/>
        </p:nvSpPr>
        <p:spPr bwMode="auto">
          <a:xfrm>
            <a:off x="1291088" y="2060848"/>
            <a:ext cx="6521272" cy="1631216"/>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marL="0" indent="0" eaLnBrk="1" hangingPunct="1">
              <a:spcBef>
                <a:spcPct val="0"/>
              </a:spcBef>
              <a:buNone/>
            </a:pPr>
            <a:r>
              <a:rPr lang="ja-JP" altLang="en-US" sz="2000" dirty="0" smtClean="0">
                <a:solidFill>
                  <a:srgbClr val="FF0000"/>
                </a:solidFill>
              </a:rPr>
              <a:t>エクセルファイルの中身を確認してください。</a:t>
            </a:r>
            <a:endParaRPr lang="en-US" altLang="ja-JP" sz="2000" dirty="0" smtClean="0">
              <a:solidFill>
                <a:srgbClr val="FF0000"/>
              </a:solidFill>
            </a:endParaRPr>
          </a:p>
          <a:p>
            <a:pPr eaLnBrk="1" hangingPunct="1">
              <a:spcBef>
                <a:spcPct val="0"/>
              </a:spcBef>
            </a:pPr>
            <a:r>
              <a:rPr lang="en-US" altLang="ja-JP" sz="2000" dirty="0" smtClean="0">
                <a:solidFill>
                  <a:srgbClr val="000000"/>
                </a:solidFill>
              </a:rPr>
              <a:t>Ex.3</a:t>
            </a:r>
            <a:r>
              <a:rPr lang="ja-JP" altLang="en-US" sz="2000" dirty="0" smtClean="0">
                <a:solidFill>
                  <a:srgbClr val="000000"/>
                </a:solidFill>
              </a:rPr>
              <a:t>のシートを開く。</a:t>
            </a:r>
            <a:endParaRPr lang="en-US" altLang="ja-JP" sz="2000" dirty="0">
              <a:solidFill>
                <a:srgbClr val="000000"/>
              </a:solidFill>
            </a:endParaRPr>
          </a:p>
          <a:p>
            <a:pPr eaLnBrk="1" hangingPunct="1">
              <a:spcBef>
                <a:spcPct val="0"/>
              </a:spcBef>
            </a:pPr>
            <a:r>
              <a:rPr lang="en-US" altLang="ja-JP" sz="2000" dirty="0">
                <a:solidFill>
                  <a:srgbClr val="000000"/>
                </a:solidFill>
              </a:rPr>
              <a:t>i</a:t>
            </a:r>
            <a:r>
              <a:rPr lang="ja-JP" altLang="en-US" sz="2000" dirty="0" smtClean="0">
                <a:solidFill>
                  <a:srgbClr val="000000"/>
                </a:solidFill>
              </a:rPr>
              <a:t>の列：回数、</a:t>
            </a:r>
            <a:r>
              <a:rPr lang="en-US" altLang="ja-JP" sz="2000" dirty="0">
                <a:solidFill>
                  <a:srgbClr val="000000"/>
                </a:solidFill>
              </a:rPr>
              <a:t>d</a:t>
            </a:r>
            <a:r>
              <a:rPr lang="en-US" altLang="ja-JP" sz="2000" dirty="0" smtClean="0">
                <a:solidFill>
                  <a:srgbClr val="000000"/>
                </a:solidFill>
              </a:rPr>
              <a:t>1</a:t>
            </a:r>
            <a:r>
              <a:rPr lang="ja-JP" altLang="en-US" sz="2000" dirty="0" smtClean="0">
                <a:solidFill>
                  <a:srgbClr val="000000"/>
                </a:solidFill>
              </a:rPr>
              <a:t>と</a:t>
            </a:r>
            <a:r>
              <a:rPr lang="en-US" altLang="ja-JP" sz="2000" dirty="0" smtClean="0">
                <a:solidFill>
                  <a:srgbClr val="000000"/>
                </a:solidFill>
              </a:rPr>
              <a:t>d2</a:t>
            </a:r>
            <a:r>
              <a:rPr lang="ja-JP" altLang="en-US" sz="2000" dirty="0" smtClean="0">
                <a:solidFill>
                  <a:srgbClr val="000000"/>
                </a:solidFill>
              </a:rPr>
              <a:t>の列：</a:t>
            </a:r>
            <a:r>
              <a:rPr lang="en-US" altLang="ja-JP" sz="2000" dirty="0" smtClean="0">
                <a:solidFill>
                  <a:srgbClr val="000000"/>
                </a:solidFill>
              </a:rPr>
              <a:t>1</a:t>
            </a:r>
            <a:r>
              <a:rPr lang="ja-JP" altLang="en-US" sz="2000" dirty="0" smtClean="0">
                <a:solidFill>
                  <a:srgbClr val="000000"/>
                </a:solidFill>
              </a:rPr>
              <a:t>個目と</a:t>
            </a:r>
            <a:r>
              <a:rPr lang="en-US" altLang="ja-JP" sz="2000" dirty="0" smtClean="0">
                <a:solidFill>
                  <a:srgbClr val="000000"/>
                </a:solidFill>
              </a:rPr>
              <a:t>2</a:t>
            </a:r>
            <a:r>
              <a:rPr lang="ja-JP" altLang="en-US" sz="2000" dirty="0" smtClean="0">
                <a:solidFill>
                  <a:srgbClr val="000000"/>
                </a:solidFill>
              </a:rPr>
              <a:t>個目のサイコロの目、</a:t>
            </a:r>
            <a:r>
              <a:rPr lang="en-US" altLang="ja-JP" sz="2000" dirty="0" smtClean="0">
                <a:solidFill>
                  <a:srgbClr val="000000"/>
                </a:solidFill>
              </a:rPr>
              <a:t>xi</a:t>
            </a:r>
            <a:r>
              <a:rPr lang="ja-JP" altLang="en-US" sz="2000" dirty="0" smtClean="0">
                <a:solidFill>
                  <a:srgbClr val="000000"/>
                </a:solidFill>
              </a:rPr>
              <a:t>の列：出目の和</a:t>
            </a:r>
            <a:endParaRPr lang="en-US" altLang="ja-JP" sz="2000" dirty="0" smtClean="0">
              <a:solidFill>
                <a:srgbClr val="000000"/>
              </a:solidFill>
            </a:endParaRPr>
          </a:p>
          <a:p>
            <a:pPr eaLnBrk="1" hangingPunct="1">
              <a:spcBef>
                <a:spcPct val="0"/>
              </a:spcBef>
            </a:pPr>
            <a:r>
              <a:rPr lang="ja-JP" altLang="en-US" sz="2000" dirty="0">
                <a:solidFill>
                  <a:srgbClr val="000000"/>
                </a:solidFill>
              </a:rPr>
              <a:t>関数</a:t>
            </a:r>
            <a:r>
              <a:rPr lang="en-US" altLang="ja-JP" sz="2000" dirty="0" smtClean="0">
                <a:solidFill>
                  <a:srgbClr val="000000"/>
                </a:solidFill>
              </a:rPr>
              <a:t>AVERAGE</a:t>
            </a:r>
            <a:r>
              <a:rPr lang="ja-JP" altLang="en-US" sz="2000" dirty="0" smtClean="0">
                <a:solidFill>
                  <a:srgbClr val="000000"/>
                </a:solidFill>
              </a:rPr>
              <a:t>で計算しているサンプル平均の値を見る。</a:t>
            </a:r>
            <a:endParaRPr lang="en-US" altLang="ja-JP" sz="2000" dirty="0">
              <a:solidFill>
                <a:srgbClr val="000000"/>
              </a:solidFill>
            </a:endParaRPr>
          </a:p>
        </p:txBody>
      </p:sp>
    </p:spTree>
    <p:extLst>
      <p:ext uri="{BB962C8B-B14F-4D97-AF65-F5344CB8AC3E}">
        <p14:creationId xmlns:p14="http://schemas.microsoft.com/office/powerpoint/2010/main" val="30943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944860103"/>
              </p:ext>
            </p:extLst>
          </p:nvPr>
        </p:nvGraphicFramePr>
        <p:xfrm>
          <a:off x="782960" y="2060848"/>
          <a:ext cx="6858000" cy="2303145"/>
        </p:xfrm>
        <a:graphic>
          <a:graphicData uri="http://schemas.openxmlformats.org/drawingml/2006/table">
            <a:tbl>
              <a:tblPr>
                <a:tableStyleId>{5C22544A-7EE6-4342-B048-85BDC9FD1C3A}</a:tableStyleId>
              </a:tblPr>
              <a:tblGrid>
                <a:gridCol w="685800"/>
                <a:gridCol w="685800"/>
                <a:gridCol w="685800"/>
                <a:gridCol w="685800"/>
                <a:gridCol w="685800"/>
                <a:gridCol w="685800"/>
                <a:gridCol w="685800"/>
                <a:gridCol w="685800"/>
                <a:gridCol w="685800"/>
                <a:gridCol w="685800"/>
              </a:tblGrid>
              <a:tr h="171450">
                <a:tc>
                  <a:txBody>
                    <a:bodyPr/>
                    <a:lstStyle/>
                    <a:p>
                      <a:pPr algn="l" fontAlgn="ctr"/>
                      <a:r>
                        <a:rPr lang="en-US" sz="1100" u="none" strike="noStrike" dirty="0">
                          <a:effectLst/>
                        </a:rPr>
                        <a:t>Exercise 3</a:t>
                      </a:r>
                      <a:endParaRPr lang="en-US" sz="1100" b="0" i="0" u="none" strike="noStrike" dirty="0">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sz="1100" u="none" strike="noStrike">
                          <a:effectLst/>
                        </a:rPr>
                        <a:t>i</a:t>
                      </a:r>
                      <a:endParaRPr 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sz="1100" u="none" strike="noStrike">
                          <a:effectLst/>
                        </a:rPr>
                        <a:t>d1</a:t>
                      </a:r>
                      <a:endParaRPr 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sz="1100" u="none" strike="noStrike">
                          <a:effectLst/>
                        </a:rPr>
                        <a:t>d2</a:t>
                      </a:r>
                      <a:endParaRPr 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sz="1100" u="none" strike="noStrike">
                          <a:effectLst/>
                        </a:rPr>
                        <a:t>xi</a:t>
                      </a:r>
                      <a:endParaRPr lang="en-US" sz="1100" b="0" i="0" u="none" strike="noStrike">
                        <a:solidFill>
                          <a:srgbClr val="000000"/>
                        </a:solidFill>
                        <a:effectLst/>
                        <a:latin typeface="ＭＳ Ｐゴシック"/>
                      </a:endParaRPr>
                    </a:p>
                  </a:txBody>
                  <a:tcPr marL="9525" marR="9525" marT="9525" marB="0" anchor="ctr"/>
                </a:tc>
                <a:tc>
                  <a:txBody>
                    <a:bodyPr/>
                    <a:lstStyle/>
                    <a:p>
                      <a:pPr algn="r" fontAlgn="ctr"/>
                      <a:endParaRPr lang="ja-JP" altLang="en-US" sz="1100" b="0" i="0" u="none" strike="noStrike">
                        <a:solidFill>
                          <a:srgbClr val="000000"/>
                        </a:solidFill>
                        <a:effectLst/>
                        <a:latin typeface="ＭＳ Ｐゴシック"/>
                      </a:endParaRPr>
                    </a:p>
                  </a:txBody>
                  <a:tcPr marL="9525" marR="9525" marT="9525" marB="0" anchor="ctr"/>
                </a:tc>
                <a:tc gridSpan="2">
                  <a:txBody>
                    <a:bodyPr/>
                    <a:lstStyle/>
                    <a:p>
                      <a:pPr algn="l" fontAlgn="ctr"/>
                      <a:r>
                        <a:rPr lang="en-US" sz="1100" u="none" strike="noStrike">
                          <a:effectLst/>
                        </a:rPr>
                        <a:t>sample mean</a:t>
                      </a:r>
                      <a:endParaRPr lang="en-US" sz="11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7.015</a:t>
                      </a:r>
                      <a:endParaRPr lang="en-US" altLang="ja-JP"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gridSpan="2">
                  <a:txBody>
                    <a:bodyPr/>
                    <a:lstStyle/>
                    <a:p>
                      <a:pPr algn="l" fontAlgn="ctr"/>
                      <a:r>
                        <a:rPr lang="en-US" sz="1100" u="none" strike="noStrike">
                          <a:effectLst/>
                        </a:rPr>
                        <a:t>sample variance</a:t>
                      </a:r>
                      <a:endParaRPr lang="en-US" sz="11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5.990775</a:t>
                      </a:r>
                      <a:endParaRPr lang="en-US" altLang="ja-JP"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gridSpan="3">
                  <a:txBody>
                    <a:bodyPr/>
                    <a:lstStyle/>
                    <a:p>
                      <a:pPr algn="l" fontAlgn="ctr"/>
                      <a:r>
                        <a:rPr lang="en-US" sz="1100" u="none" strike="noStrike">
                          <a:effectLst/>
                        </a:rPr>
                        <a:t>sample standard deviation</a:t>
                      </a:r>
                      <a:endParaRPr lang="en-US" sz="1100" b="0" i="0" u="none" strike="noStrike">
                        <a:solidFill>
                          <a:srgbClr val="000000"/>
                        </a:solidFill>
                        <a:effectLst/>
                        <a:latin typeface="ＭＳ Ｐゴシック"/>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u="none" strike="noStrike">
                          <a:effectLst/>
                        </a:rPr>
                        <a:t>2.447606</a:t>
                      </a:r>
                      <a:endParaRPr lang="en-US" altLang="ja-JP"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8</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8</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7</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9</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2</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4</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r>
              <a:tr h="171450">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dirty="0">
                          <a:effectLst/>
                        </a:rPr>
                        <a:t>11</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a:endParaRPr>
                    </a:p>
                  </a:txBody>
                  <a:tcPr marL="9525" marR="9525" marT="9525" marB="0" anchor="ctr"/>
                </a:tc>
                <a:tc>
                  <a:txBody>
                    <a:bodyPr/>
                    <a:lstStyle/>
                    <a:p>
                      <a:pPr algn="l" fontAlgn="ctr"/>
                      <a:endParaRPr lang="ja-JP" altLang="en-US" sz="1100" b="0" i="0" u="none" strike="noStrike" dirty="0">
                        <a:solidFill>
                          <a:srgbClr val="000000"/>
                        </a:solidFill>
                        <a:effectLst/>
                        <a:latin typeface="ＭＳ Ｐゴシック"/>
                      </a:endParaRPr>
                    </a:p>
                  </a:txBody>
                  <a:tcPr marL="9525" marR="9525" marT="9525" marB="0" anchor="ctr"/>
                </a:tc>
              </a:tr>
            </a:tbl>
          </a:graphicData>
        </a:graphic>
      </p:graphicFrame>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18</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Mean value</a:t>
            </a:r>
            <a:endParaRPr lang="en-US" altLang="ja-JP" sz="2400" dirty="0">
              <a:solidFill>
                <a:srgbClr val="000000"/>
              </a:solidFill>
              <a:latin typeface="Tahoma" pitchFamily="34" charset="0"/>
            </a:endParaRPr>
          </a:p>
        </p:txBody>
      </p:sp>
      <p:sp>
        <p:nvSpPr>
          <p:cNvPr id="27" name="テキスト ボックス 32"/>
          <p:cNvSpPr txBox="1">
            <a:spLocks noChangeArrowheads="1"/>
          </p:cNvSpPr>
          <p:nvPr/>
        </p:nvSpPr>
        <p:spPr bwMode="auto">
          <a:xfrm>
            <a:off x="1694259" y="1052736"/>
            <a:ext cx="5872956"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a:solidFill>
                  <a:srgbClr val="000000"/>
                </a:solidFill>
              </a:rPr>
              <a:t>2</a:t>
            </a:r>
            <a:r>
              <a:rPr lang="ja-JP" altLang="en-US" sz="2400" dirty="0" smtClean="0">
                <a:solidFill>
                  <a:srgbClr val="000000"/>
                </a:solidFill>
              </a:rPr>
              <a:t>個のサイコロをふって出る目の和の平均値を推定しましょう。</a:t>
            </a:r>
            <a:endParaRPr lang="en-US" altLang="ja-JP" sz="2400" dirty="0">
              <a:solidFill>
                <a:srgbClr val="000000"/>
              </a:solidFill>
            </a:endParaRPr>
          </a:p>
        </p:txBody>
      </p:sp>
      <p:sp>
        <p:nvSpPr>
          <p:cNvPr id="29" name="Rectangle 2"/>
          <p:cNvSpPr txBox="1">
            <a:spLocks noChangeArrowheads="1"/>
          </p:cNvSpPr>
          <p:nvPr/>
        </p:nvSpPr>
        <p:spPr bwMode="auto">
          <a:xfrm>
            <a:off x="1816709" y="0"/>
            <a:ext cx="547003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課題</a:t>
            </a:r>
            <a:r>
              <a:rPr lang="en-US" altLang="ja-JP" sz="4800" dirty="0" smtClean="0">
                <a:solidFill>
                  <a:srgbClr val="000000"/>
                </a:solidFill>
                <a:latin typeface="Century Gothic" pitchFamily="34" charset="0"/>
              </a:rPr>
              <a:t>3</a:t>
            </a:r>
            <a:r>
              <a:rPr lang="ja-JP" altLang="en-US" sz="4800" dirty="0" smtClean="0">
                <a:solidFill>
                  <a:srgbClr val="000000"/>
                </a:solidFill>
                <a:latin typeface="Century Gothic" pitchFamily="34" charset="0"/>
              </a:rPr>
              <a:t>の答え合わせ</a:t>
            </a:r>
            <a:endParaRPr lang="en-US" altLang="ja-JP" sz="4800" dirty="0" smtClean="0">
              <a:solidFill>
                <a:srgbClr val="000000"/>
              </a:solidFill>
              <a:latin typeface="Century Gothic" pitchFamily="34" charset="0"/>
            </a:endParaRPr>
          </a:p>
        </p:txBody>
      </p:sp>
      <p:cxnSp>
        <p:nvCxnSpPr>
          <p:cNvPr id="10" name="直線矢印コネクタ 9"/>
          <p:cNvCxnSpPr/>
          <p:nvPr/>
        </p:nvCxnSpPr>
        <p:spPr>
          <a:xfrm flipV="1">
            <a:off x="2750989" y="4437112"/>
            <a:ext cx="0" cy="21602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421600" y="4666549"/>
            <a:ext cx="5966824" cy="400110"/>
          </a:xfrm>
          <a:prstGeom prst="rect">
            <a:avLst/>
          </a:prstGeom>
          <a:noFill/>
        </p:spPr>
        <p:txBody>
          <a:bodyPr wrap="square" rtlCol="0">
            <a:spAutoFit/>
          </a:bodyPr>
          <a:lstStyle/>
          <a:p>
            <a:r>
              <a:rPr kumimoji="1" lang="en-US" altLang="ja-JP" sz="2000" dirty="0" smtClean="0"/>
              <a:t>1</a:t>
            </a:r>
            <a:r>
              <a:rPr kumimoji="1" lang="ja-JP" altLang="en-US" sz="2000" dirty="0" smtClean="0"/>
              <a:t>個目、</a:t>
            </a:r>
            <a:r>
              <a:rPr kumimoji="1" lang="en-US" altLang="ja-JP" sz="2000" dirty="0" smtClean="0"/>
              <a:t>2</a:t>
            </a:r>
            <a:r>
              <a:rPr kumimoji="1" lang="ja-JP" altLang="en-US" sz="2000" dirty="0" smtClean="0"/>
              <a:t>個目のサイコロの目と和（</a:t>
            </a:r>
            <a:r>
              <a:rPr lang="en-US" altLang="ja-JP" sz="2000" dirty="0">
                <a:solidFill>
                  <a:srgbClr val="0000FF"/>
                </a:solidFill>
              </a:rPr>
              <a:t>F9</a:t>
            </a:r>
            <a:r>
              <a:rPr lang="ja-JP" altLang="en-US" sz="2000" dirty="0">
                <a:solidFill>
                  <a:srgbClr val="0000FF"/>
                </a:solidFill>
              </a:rPr>
              <a:t>キーで</a:t>
            </a:r>
            <a:r>
              <a:rPr lang="ja-JP" altLang="en-US" sz="2000" dirty="0" smtClean="0">
                <a:solidFill>
                  <a:srgbClr val="0000FF"/>
                </a:solidFill>
              </a:rPr>
              <a:t>再計算</a:t>
            </a:r>
            <a:r>
              <a:rPr kumimoji="1" lang="ja-JP" altLang="en-US" sz="2000" dirty="0" smtClean="0"/>
              <a:t>）</a:t>
            </a:r>
            <a:endParaRPr kumimoji="1" lang="ja-JP" altLang="en-US" sz="2000" dirty="0"/>
          </a:p>
        </p:txBody>
      </p:sp>
      <p:sp>
        <p:nvSpPr>
          <p:cNvPr id="12" name="テキスト ボックス 11"/>
          <p:cNvSpPr txBox="1"/>
          <p:nvPr/>
        </p:nvSpPr>
        <p:spPr>
          <a:xfrm>
            <a:off x="5256788" y="3060779"/>
            <a:ext cx="2170787" cy="1015663"/>
          </a:xfrm>
          <a:prstGeom prst="rect">
            <a:avLst/>
          </a:prstGeom>
          <a:solidFill>
            <a:schemeClr val="bg1"/>
          </a:solidFill>
        </p:spPr>
        <p:txBody>
          <a:bodyPr wrap="none" rtlCol="0">
            <a:spAutoFit/>
          </a:bodyPr>
          <a:lstStyle/>
          <a:p>
            <a:r>
              <a:rPr kumimoji="1" lang="ja-JP" altLang="en-US" sz="2000" dirty="0" smtClean="0"/>
              <a:t>サンプル平均</a:t>
            </a:r>
            <a:endParaRPr kumimoji="1" lang="en-US" altLang="ja-JP" sz="2000" dirty="0" smtClean="0"/>
          </a:p>
          <a:p>
            <a:r>
              <a:rPr kumimoji="1" lang="ja-JP" altLang="en-US" sz="2000" dirty="0" smtClean="0"/>
              <a:t>サンプル分散</a:t>
            </a:r>
            <a:endParaRPr kumimoji="1" lang="en-US" altLang="ja-JP" sz="2000" dirty="0" smtClean="0"/>
          </a:p>
          <a:p>
            <a:r>
              <a:rPr kumimoji="1" lang="ja-JP" altLang="en-US" sz="2000" dirty="0" smtClean="0"/>
              <a:t>サンプル標準偏差</a:t>
            </a:r>
            <a:endParaRPr kumimoji="1" lang="en-US" altLang="ja-JP" sz="2000" dirty="0" smtClean="0"/>
          </a:p>
        </p:txBody>
      </p:sp>
      <p:sp>
        <p:nvSpPr>
          <p:cNvPr id="13" name="角丸四角形 12"/>
          <p:cNvSpPr/>
          <p:nvPr/>
        </p:nvSpPr>
        <p:spPr>
          <a:xfrm>
            <a:off x="4788024" y="2196683"/>
            <a:ext cx="2938681" cy="6480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flipV="1">
            <a:off x="3419872" y="4437112"/>
            <a:ext cx="0" cy="21602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4139952" y="4437112"/>
            <a:ext cx="0" cy="21602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987328" y="5179964"/>
            <a:ext cx="7401096" cy="1200329"/>
          </a:xfrm>
          <a:prstGeom prst="rect">
            <a:avLst/>
          </a:prstGeom>
          <a:noFill/>
        </p:spPr>
        <p:txBody>
          <a:bodyPr wrap="square" rtlCol="0">
            <a:spAutoFit/>
          </a:bodyPr>
          <a:lstStyle/>
          <a:p>
            <a:r>
              <a:rPr kumimoji="1" lang="en-US" altLang="ja-JP" dirty="0" smtClean="0"/>
              <a:t>1000</a:t>
            </a:r>
            <a:r>
              <a:rPr kumimoji="1" lang="ja-JP" altLang="en-US" dirty="0" smtClean="0"/>
              <a:t>回ふった場合を表示。</a:t>
            </a:r>
            <a:endParaRPr kumimoji="1" lang="en-US" altLang="ja-JP" dirty="0" smtClean="0"/>
          </a:p>
          <a:p>
            <a:r>
              <a:rPr kumimoji="1" lang="ja-JP" altLang="en-US" dirty="0" smtClean="0"/>
              <a:t>（エクセルの操作がわかる人は）</a:t>
            </a:r>
            <a:r>
              <a:rPr kumimoji="1" lang="en-US" altLang="ja-JP" dirty="0" smtClean="0"/>
              <a:t>10, 100, 500</a:t>
            </a:r>
            <a:r>
              <a:rPr kumimoji="1" lang="ja-JP" altLang="en-US" dirty="0" smtClean="0"/>
              <a:t>回の場合を試してみましょう。</a:t>
            </a:r>
            <a:endParaRPr kumimoji="1" lang="ja-JP" altLang="en-US" dirty="0"/>
          </a:p>
        </p:txBody>
      </p:sp>
    </p:spTree>
    <p:extLst>
      <p:ext uri="{BB962C8B-B14F-4D97-AF65-F5344CB8AC3E}">
        <p14:creationId xmlns:p14="http://schemas.microsoft.com/office/powerpoint/2010/main" val="3739784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pic>
        <p:nvPicPr>
          <p:cNvPr id="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293096"/>
            <a:ext cx="1995033" cy="1913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8" name="Rectangle 2"/>
          <p:cNvSpPr>
            <a:spLocks noGrp="1" noChangeArrowheads="1"/>
          </p:cNvSpPr>
          <p:nvPr>
            <p:ph type="title" idx="4294967295"/>
          </p:nvPr>
        </p:nvSpPr>
        <p:spPr>
          <a:xfrm>
            <a:off x="1214437" y="0"/>
            <a:ext cx="6677025" cy="1143000"/>
          </a:xfrm>
        </p:spPr>
        <p:txBody>
          <a:bodyPr/>
          <a:lstStyle/>
          <a:p>
            <a:pPr eaLnBrk="1" hangingPunct="1"/>
            <a:r>
              <a:rPr lang="ja-JP" altLang="en-US" sz="4800" dirty="0">
                <a:latin typeface="Century Gothic" pitchFamily="34" charset="0"/>
              </a:rPr>
              <a:t>サンプル</a:t>
            </a:r>
            <a:r>
              <a:rPr lang="ja-JP" altLang="en-US" sz="4800" dirty="0" smtClean="0">
                <a:latin typeface="Century Gothic" pitchFamily="34" charset="0"/>
              </a:rPr>
              <a:t>分散と不偏分散</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19</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Sample variance</a:t>
            </a:r>
            <a:endParaRPr lang="en-US" altLang="ja-JP" sz="2400" dirty="0">
              <a:solidFill>
                <a:srgbClr val="000000"/>
              </a:solidFill>
              <a:latin typeface="Tahoma" pitchFamily="34" charset="0"/>
            </a:endParaRPr>
          </a:p>
        </p:txBody>
      </p:sp>
      <p:sp>
        <p:nvSpPr>
          <p:cNvPr id="8" name="テキスト ボックス 7"/>
          <p:cNvSpPr txBox="1"/>
          <p:nvPr/>
        </p:nvSpPr>
        <p:spPr>
          <a:xfrm>
            <a:off x="611561" y="980728"/>
            <a:ext cx="7776864" cy="2308324"/>
          </a:xfrm>
          <a:prstGeom prst="rect">
            <a:avLst/>
          </a:prstGeom>
          <a:noFill/>
        </p:spPr>
        <p:txBody>
          <a:bodyPr wrap="square" rtlCol="0">
            <a:spAutoFit/>
          </a:bodyPr>
          <a:lstStyle/>
          <a:p>
            <a:r>
              <a:rPr lang="en-US" altLang="ja-JP" i="1" dirty="0" err="1" smtClean="0"/>
              <a:t>x</a:t>
            </a:r>
            <a:r>
              <a:rPr lang="en-US" altLang="ja-JP" i="1" baseline="-25000" dirty="0" err="1" smtClean="0"/>
              <a:t>i</a:t>
            </a:r>
            <a:r>
              <a:rPr lang="en-US" altLang="ja-JP" baseline="-25000" dirty="0" err="1" smtClean="0"/>
              <a:t>h</a:t>
            </a:r>
            <a:r>
              <a:rPr lang="ja-JP" altLang="en-US" dirty="0" smtClean="0"/>
              <a:t>のサンプル平均　　からのずれを計算</a:t>
            </a:r>
            <a:r>
              <a:rPr lang="ja-JP" altLang="en-US" dirty="0"/>
              <a:t>したサンプル分散</a:t>
            </a:r>
            <a:endParaRPr lang="en-US" altLang="ja-JP" dirty="0" smtClean="0"/>
          </a:p>
          <a:p>
            <a:endParaRPr lang="en-US" altLang="ja-JP" dirty="0"/>
          </a:p>
          <a:p>
            <a:endParaRPr lang="en-US" altLang="ja-JP" dirty="0" smtClean="0"/>
          </a:p>
          <a:p>
            <a:endParaRPr lang="en-US" altLang="ja-JP" dirty="0"/>
          </a:p>
          <a:p>
            <a:r>
              <a:rPr lang="ja-JP" altLang="en-US" dirty="0" smtClean="0"/>
              <a:t>は、求めたい真の分散を推定できる計算量ではないため、次の</a:t>
            </a:r>
            <a:r>
              <a:rPr lang="ja-JP" altLang="en-US" dirty="0" smtClean="0">
                <a:solidFill>
                  <a:srgbClr val="FF0000"/>
                </a:solidFill>
              </a:rPr>
              <a:t>不偏</a:t>
            </a:r>
            <a:r>
              <a:rPr lang="ja-JP" altLang="en-US" dirty="0" smtClean="0"/>
              <a:t>分散を計算する必要</a:t>
            </a:r>
            <a:r>
              <a:rPr lang="ja-JP" altLang="en-US" dirty="0"/>
              <a:t>が</a:t>
            </a:r>
            <a:r>
              <a:rPr lang="ja-JP" altLang="en-US" dirty="0" smtClean="0"/>
              <a:t>ある</a:t>
            </a:r>
            <a:r>
              <a:rPr lang="ja-JP" altLang="en-US" dirty="0"/>
              <a:t>。</a:t>
            </a:r>
            <a:endParaRPr lang="en-US" altLang="ja-JP" dirty="0" smtClean="0"/>
          </a:p>
        </p:txBody>
      </p:sp>
      <mc:AlternateContent xmlns:mc="http://schemas.openxmlformats.org/markup-compatibility/2006" xmlns:a14="http://schemas.microsoft.com/office/drawing/2010/main">
        <mc:Choice Requires="a14">
          <p:sp>
            <p:nvSpPr>
              <p:cNvPr id="13" name="正方形/長方形 12"/>
              <p:cNvSpPr/>
              <p:nvPr/>
            </p:nvSpPr>
            <p:spPr>
              <a:xfrm>
                <a:off x="1980474" y="1361088"/>
                <a:ext cx="3868961" cy="117827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b="0" i="1" smtClean="0">
                              <a:latin typeface="Cambria Math"/>
                            </a:rPr>
                          </m:ctrlPr>
                        </m:sSupPr>
                        <m:e>
                          <m:r>
                            <a:rPr lang="en-US" altLang="ja-JP" b="0" i="1" smtClean="0">
                              <a:latin typeface="Cambria Math"/>
                            </a:rPr>
                            <m:t>𝑠</m:t>
                          </m:r>
                        </m:e>
                        <m:sup>
                          <m:r>
                            <a:rPr lang="en-US" altLang="ja-JP" b="0" i="1" smtClean="0">
                              <a:latin typeface="Cambria Math"/>
                            </a:rPr>
                            <m:t>2</m:t>
                          </m:r>
                        </m:sup>
                      </m:sSup>
                      <m:r>
                        <a:rPr lang="en-US" altLang="ja-JP" b="0" i="1" smtClean="0">
                          <a:latin typeface="Cambria Math"/>
                        </a:rPr>
                        <m:t>=</m:t>
                      </m:r>
                      <m:f>
                        <m:fPr>
                          <m:ctrlPr>
                            <a:rPr lang="en-US" altLang="ja-JP" i="1">
                              <a:latin typeface="Cambria Math"/>
                            </a:rPr>
                          </m:ctrlPr>
                        </m:fPr>
                        <m:num>
                          <m:r>
                            <a:rPr lang="en-US" altLang="ja-JP" i="1">
                              <a:latin typeface="Cambria Math"/>
                            </a:rPr>
                            <m:t>1</m:t>
                          </m:r>
                        </m:num>
                        <m:den>
                          <m:sSub>
                            <m:sSubPr>
                              <m:ctrlPr>
                                <a:rPr lang="en-US" altLang="ja-JP" i="1" smtClean="0">
                                  <a:solidFill>
                                    <a:schemeClr val="tx1"/>
                                  </a:solidFill>
                                  <a:latin typeface="Cambria Math"/>
                                </a:rPr>
                              </m:ctrlPr>
                            </m:sSubPr>
                            <m:e>
                              <m:r>
                                <a:rPr lang="en-US" altLang="ja-JP" b="0" i="1" smtClean="0">
                                  <a:solidFill>
                                    <a:schemeClr val="tx1"/>
                                  </a:solidFill>
                                  <a:latin typeface="Cambria Math"/>
                                </a:rPr>
                                <m:t>𝑁</m:t>
                              </m:r>
                            </m:e>
                            <m:sub>
                              <m:r>
                                <m:rPr>
                                  <m:sty m:val="p"/>
                                </m:rPr>
                                <a:rPr lang="en-US" altLang="ja-JP">
                                  <a:solidFill>
                                    <a:schemeClr val="tx1"/>
                                  </a:solidFill>
                                  <a:latin typeface="Cambria Math"/>
                                </a:rPr>
                                <m:t>h</m:t>
                              </m:r>
                            </m:sub>
                          </m:sSub>
                        </m:den>
                      </m:f>
                      <m:nary>
                        <m:naryPr>
                          <m:chr m:val="∑"/>
                          <m:ctrlPr>
                            <a:rPr lang="en-US" altLang="ja-JP" i="1">
                              <a:latin typeface="Cambria Math"/>
                            </a:rPr>
                          </m:ctrlPr>
                        </m:naryPr>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up>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up>
                        <m:e>
                          <m:sSup>
                            <m:sSupPr>
                              <m:ctrlPr>
                                <a:rPr lang="en-US" altLang="ja-JP" i="1">
                                  <a:latin typeface="Cambria Math"/>
                                </a:rPr>
                              </m:ctrlPr>
                            </m:sSupPr>
                            <m:e>
                              <m:d>
                                <m:dPr>
                                  <m:ctrlPr>
                                    <a:rPr lang="en-US" altLang="ja-JP" i="1">
                                      <a:latin typeface="Cambria Math"/>
                                    </a:rPr>
                                  </m:ctrlPr>
                                </m:dPr>
                                <m:e>
                                  <m:sSub>
                                    <m:sSubPr>
                                      <m:ctrlPr>
                                        <a:rPr lang="en-US" altLang="ja-JP" i="1">
                                          <a:latin typeface="Cambria Math"/>
                                        </a:rPr>
                                      </m:ctrlPr>
                                    </m:sSubPr>
                                    <m:e>
                                      <m:r>
                                        <a:rPr lang="en-US" altLang="ja-JP" i="1">
                                          <a:latin typeface="Cambria Math"/>
                                        </a:rPr>
                                        <m:t>𝑥</m:t>
                                      </m:r>
                                    </m:e>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Sub>
                                  <m:r>
                                    <a:rPr lang="en-US" altLang="ja-JP" i="1">
                                      <a:latin typeface="Cambria Math"/>
                                    </a:rPr>
                                    <m:t>−</m:t>
                                  </m:r>
                                  <m:acc>
                                    <m:accPr>
                                      <m:chr m:val="̅"/>
                                      <m:ctrlPr>
                                        <a:rPr lang="en-US" altLang="ja-JP" i="1">
                                          <a:latin typeface="Cambria Math"/>
                                        </a:rPr>
                                      </m:ctrlPr>
                                    </m:accPr>
                                    <m:e>
                                      <m:r>
                                        <a:rPr lang="en-US" altLang="ja-JP" i="1">
                                          <a:latin typeface="Cambria Math"/>
                                        </a:rPr>
                                        <m:t>𝑥</m:t>
                                      </m:r>
                                    </m:e>
                                  </m:acc>
                                </m:e>
                              </m:d>
                            </m:e>
                            <m:sup>
                              <m:r>
                                <a:rPr lang="en-US" altLang="ja-JP" i="1">
                                  <a:latin typeface="Cambria Math"/>
                                </a:rPr>
                                <m:t>2</m:t>
                              </m:r>
                            </m:sup>
                          </m:sSup>
                        </m:e>
                      </m:nary>
                    </m:oMath>
                  </m:oMathPara>
                </a14:m>
                <a:endParaRPr lang="ja-JP" altLang="en-US" dirty="0"/>
              </a:p>
            </p:txBody>
          </p:sp>
        </mc:Choice>
        <mc:Fallback xmlns="">
          <p:sp>
            <p:nvSpPr>
              <p:cNvPr id="13" name="正方形/長方形 12"/>
              <p:cNvSpPr>
                <a:spLocks noRot="1" noChangeAspect="1" noMove="1" noResize="1" noEditPoints="1" noAdjustHandles="1" noChangeArrowheads="1" noChangeShapeType="1" noTextEdit="1"/>
              </p:cNvSpPr>
              <p:nvPr/>
            </p:nvSpPr>
            <p:spPr>
              <a:xfrm>
                <a:off x="1980474" y="1361088"/>
                <a:ext cx="3868961" cy="1178271"/>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正方形/長方形 11"/>
              <p:cNvSpPr/>
              <p:nvPr/>
            </p:nvSpPr>
            <p:spPr>
              <a:xfrm>
                <a:off x="2843808" y="949950"/>
                <a:ext cx="768472"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altLang="ja-JP" sz="2800" b="0" i="1" smtClean="0">
                              <a:solidFill>
                                <a:schemeClr val="tx1"/>
                              </a:solidFill>
                              <a:latin typeface="Cambria Math"/>
                            </a:rPr>
                          </m:ctrlPr>
                        </m:accPr>
                        <m:e>
                          <m:r>
                            <a:rPr lang="en-US" altLang="ja-JP" sz="2800" b="0" i="1" smtClean="0">
                              <a:solidFill>
                                <a:schemeClr val="tx1"/>
                              </a:solidFill>
                              <a:latin typeface="Cambria Math"/>
                            </a:rPr>
                            <m:t>𝑥</m:t>
                          </m:r>
                        </m:e>
                      </m:acc>
                    </m:oMath>
                  </m:oMathPara>
                </a14:m>
                <a:endParaRPr lang="ja-JP" altLang="en-US" sz="2800" dirty="0">
                  <a:solidFill>
                    <a:schemeClr val="tx1"/>
                  </a:solidFill>
                </a:endParaRPr>
              </a:p>
            </p:txBody>
          </p:sp>
        </mc:Choice>
        <mc:Fallback xmlns="">
          <p:sp>
            <p:nvSpPr>
              <p:cNvPr id="12" name="正方形/長方形 11"/>
              <p:cNvSpPr>
                <a:spLocks noRot="1" noChangeAspect="1" noMove="1" noResize="1" noEditPoints="1" noAdjustHandles="1" noChangeArrowheads="1" noChangeShapeType="1" noTextEdit="1"/>
              </p:cNvSpPr>
              <p:nvPr/>
            </p:nvSpPr>
            <p:spPr>
              <a:xfrm>
                <a:off x="2843808" y="949950"/>
                <a:ext cx="768472" cy="523220"/>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p:cNvSpPr/>
              <p:nvPr/>
            </p:nvSpPr>
            <p:spPr>
              <a:xfrm>
                <a:off x="2288189" y="3356992"/>
                <a:ext cx="3868961" cy="117827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b="0" i="1" smtClean="0">
                              <a:latin typeface="Cambria Math"/>
                            </a:rPr>
                          </m:ctrlPr>
                        </m:sSupPr>
                        <m:e>
                          <m:acc>
                            <m:accPr>
                              <m:chr m:val="̂"/>
                              <m:ctrlPr>
                                <a:rPr lang="en-US" altLang="ja-JP" b="0" i="1" smtClean="0">
                                  <a:latin typeface="Cambria Math"/>
                                </a:rPr>
                              </m:ctrlPr>
                            </m:accPr>
                            <m:e>
                              <m:r>
                                <a:rPr lang="en-US" altLang="ja-JP" b="0" i="1" smtClean="0">
                                  <a:latin typeface="Cambria Math"/>
                                </a:rPr>
                                <m:t>𝑠</m:t>
                              </m:r>
                            </m:e>
                          </m:acc>
                        </m:e>
                        <m:sup>
                          <m:r>
                            <a:rPr lang="en-US" altLang="ja-JP" b="0" i="1" smtClean="0">
                              <a:latin typeface="Cambria Math"/>
                            </a:rPr>
                            <m:t>2</m:t>
                          </m:r>
                        </m:sup>
                      </m:sSup>
                      <m:r>
                        <a:rPr lang="en-US" altLang="ja-JP" b="0" i="1" smtClean="0">
                          <a:latin typeface="Cambria Math"/>
                        </a:rPr>
                        <m:t>=</m:t>
                      </m:r>
                      <m:f>
                        <m:fPr>
                          <m:ctrlPr>
                            <a:rPr lang="en-US" altLang="ja-JP" i="1">
                              <a:latin typeface="Cambria Math"/>
                            </a:rPr>
                          </m:ctrlPr>
                        </m:fPr>
                        <m:num>
                          <m:r>
                            <a:rPr lang="en-US" altLang="ja-JP" i="1">
                              <a:latin typeface="Cambria Math"/>
                            </a:rPr>
                            <m:t>1</m:t>
                          </m:r>
                        </m:num>
                        <m:den>
                          <m:sSub>
                            <m:sSubPr>
                              <m:ctrlPr>
                                <a:rPr lang="en-US" altLang="ja-JP" i="1" smtClean="0">
                                  <a:solidFill>
                                    <a:srgbClr val="FF0000"/>
                                  </a:solidFill>
                                  <a:latin typeface="Cambria Math"/>
                                </a:rPr>
                              </m:ctrlPr>
                            </m:sSubPr>
                            <m:e>
                              <m:r>
                                <a:rPr lang="en-US" altLang="ja-JP" b="0" i="1" smtClean="0">
                                  <a:solidFill>
                                    <a:srgbClr val="FF0000"/>
                                  </a:solidFill>
                                  <a:latin typeface="Cambria Math"/>
                                </a:rPr>
                                <m:t>𝑁</m:t>
                              </m:r>
                            </m:e>
                            <m:sub>
                              <m:r>
                                <m:rPr>
                                  <m:sty m:val="p"/>
                                </m:rPr>
                                <a:rPr lang="en-US" altLang="ja-JP">
                                  <a:solidFill>
                                    <a:srgbClr val="FF0000"/>
                                  </a:solidFill>
                                  <a:latin typeface="Cambria Math"/>
                                </a:rPr>
                                <m:t>h</m:t>
                              </m:r>
                            </m:sub>
                          </m:sSub>
                          <m:r>
                            <a:rPr lang="en-US" altLang="ja-JP" b="0" i="1" smtClean="0">
                              <a:solidFill>
                                <a:srgbClr val="FF0000"/>
                              </a:solidFill>
                              <a:latin typeface="Cambria Math"/>
                            </a:rPr>
                            <m:t>−1</m:t>
                          </m:r>
                        </m:den>
                      </m:f>
                      <m:nary>
                        <m:naryPr>
                          <m:chr m:val="∑"/>
                          <m:ctrlPr>
                            <a:rPr lang="en-US" altLang="ja-JP" i="1">
                              <a:latin typeface="Cambria Math"/>
                            </a:rPr>
                          </m:ctrlPr>
                        </m:naryPr>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up>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up>
                        <m:e>
                          <m:sSup>
                            <m:sSupPr>
                              <m:ctrlPr>
                                <a:rPr lang="en-US" altLang="ja-JP" i="1">
                                  <a:latin typeface="Cambria Math"/>
                                </a:rPr>
                              </m:ctrlPr>
                            </m:sSupPr>
                            <m:e>
                              <m:d>
                                <m:dPr>
                                  <m:ctrlPr>
                                    <a:rPr lang="en-US" altLang="ja-JP" i="1">
                                      <a:latin typeface="Cambria Math"/>
                                    </a:rPr>
                                  </m:ctrlPr>
                                </m:dPr>
                                <m:e>
                                  <m:sSub>
                                    <m:sSubPr>
                                      <m:ctrlPr>
                                        <a:rPr lang="en-US" altLang="ja-JP" i="1">
                                          <a:latin typeface="Cambria Math"/>
                                        </a:rPr>
                                      </m:ctrlPr>
                                    </m:sSubPr>
                                    <m:e>
                                      <m:r>
                                        <a:rPr lang="en-US" altLang="ja-JP" i="1">
                                          <a:latin typeface="Cambria Math"/>
                                        </a:rPr>
                                        <m:t>𝑥</m:t>
                                      </m:r>
                                    </m:e>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Sub>
                                  <m:r>
                                    <a:rPr lang="en-US" altLang="ja-JP" i="1">
                                      <a:latin typeface="Cambria Math"/>
                                    </a:rPr>
                                    <m:t>−</m:t>
                                  </m:r>
                                  <m:acc>
                                    <m:accPr>
                                      <m:chr m:val="̅"/>
                                      <m:ctrlPr>
                                        <a:rPr lang="en-US" altLang="ja-JP" i="1">
                                          <a:latin typeface="Cambria Math"/>
                                        </a:rPr>
                                      </m:ctrlPr>
                                    </m:accPr>
                                    <m:e>
                                      <m:r>
                                        <a:rPr lang="en-US" altLang="ja-JP" i="1">
                                          <a:latin typeface="Cambria Math"/>
                                        </a:rPr>
                                        <m:t>𝑥</m:t>
                                      </m:r>
                                    </m:e>
                                  </m:acc>
                                </m:e>
                              </m:d>
                            </m:e>
                            <m:sup>
                              <m:r>
                                <a:rPr lang="en-US" altLang="ja-JP" i="1">
                                  <a:latin typeface="Cambria Math"/>
                                </a:rPr>
                                <m:t>2</m:t>
                              </m:r>
                            </m:sup>
                          </m:sSup>
                        </m:e>
                      </m:nary>
                    </m:oMath>
                  </m:oMathPara>
                </a14:m>
                <a:endParaRPr lang="ja-JP" altLang="en-US" dirty="0"/>
              </a:p>
            </p:txBody>
          </p:sp>
        </mc:Choice>
        <mc:Fallback xmlns="">
          <p:sp>
            <p:nvSpPr>
              <p:cNvPr id="15" name="正方形/長方形 14"/>
              <p:cNvSpPr>
                <a:spLocks noRot="1" noChangeAspect="1" noMove="1" noResize="1" noEditPoints="1" noAdjustHandles="1" noChangeArrowheads="1" noChangeShapeType="1" noTextEdit="1"/>
              </p:cNvSpPr>
              <p:nvPr/>
            </p:nvSpPr>
            <p:spPr>
              <a:xfrm>
                <a:off x="2288189" y="3356992"/>
                <a:ext cx="3868961" cy="1178271"/>
              </a:xfrm>
              <a:prstGeom prst="rect">
                <a:avLst/>
              </a:prstGeom>
              <a:blipFill rotWithShape="1">
                <a:blip r:embed="rId6"/>
                <a:stretch>
                  <a:fillRect/>
                </a:stretch>
              </a:blipFill>
            </p:spPr>
            <p:txBody>
              <a:bodyPr/>
              <a:lstStyle/>
              <a:p>
                <a:r>
                  <a:rPr lang="ja-JP" altLang="en-US">
                    <a:noFill/>
                  </a:rPr>
                  <a:t> </a:t>
                </a:r>
              </a:p>
            </p:txBody>
          </p:sp>
        </mc:Fallback>
      </mc:AlternateContent>
      <p:sp>
        <p:nvSpPr>
          <p:cNvPr id="17" name="テキスト ボックス 16"/>
          <p:cNvSpPr txBox="1"/>
          <p:nvPr/>
        </p:nvSpPr>
        <p:spPr>
          <a:xfrm>
            <a:off x="5540286" y="6129308"/>
            <a:ext cx="1210588" cy="400110"/>
          </a:xfrm>
          <a:prstGeom prst="rect">
            <a:avLst/>
          </a:prstGeom>
          <a:solidFill>
            <a:schemeClr val="bg1"/>
          </a:solidFill>
        </p:spPr>
        <p:txBody>
          <a:bodyPr wrap="none" rtlCol="0">
            <a:spAutoFit/>
          </a:bodyPr>
          <a:lstStyle/>
          <a:p>
            <a:r>
              <a:rPr lang="ja-JP" altLang="en-US" sz="2000" dirty="0" smtClean="0"/>
              <a:t>計算結果</a:t>
            </a:r>
            <a:endParaRPr kumimoji="1" lang="ja-JP" altLang="en-US" sz="2000" dirty="0"/>
          </a:p>
        </p:txBody>
      </p:sp>
      <p:sp>
        <p:nvSpPr>
          <p:cNvPr id="18" name="テキスト ボックス 17"/>
          <p:cNvSpPr txBox="1"/>
          <p:nvPr/>
        </p:nvSpPr>
        <p:spPr>
          <a:xfrm>
            <a:off x="6683150" y="4836850"/>
            <a:ext cx="2430474" cy="400110"/>
          </a:xfrm>
          <a:prstGeom prst="rect">
            <a:avLst/>
          </a:prstGeom>
          <a:solidFill>
            <a:schemeClr val="bg1"/>
          </a:solidFill>
          <a:ln>
            <a:noFill/>
          </a:ln>
        </p:spPr>
        <p:txBody>
          <a:bodyPr wrap="none" rtlCol="0">
            <a:spAutoFit/>
          </a:bodyPr>
          <a:lstStyle/>
          <a:p>
            <a:r>
              <a:rPr lang="en-US" altLang="ja-JP" sz="2000" dirty="0" smtClean="0">
                <a:solidFill>
                  <a:srgbClr val="00B050"/>
                </a:solidFill>
              </a:rPr>
              <a:t>(</a:t>
            </a:r>
            <a:r>
              <a:rPr lang="ja-JP" altLang="en-US" sz="2000" dirty="0" smtClean="0">
                <a:solidFill>
                  <a:srgbClr val="00B050"/>
                </a:solidFill>
              </a:rPr>
              <a:t>サンプル分散</a:t>
            </a:r>
            <a:r>
              <a:rPr lang="en-US" altLang="ja-JP" sz="2000" dirty="0" smtClean="0">
                <a:solidFill>
                  <a:srgbClr val="00B050"/>
                </a:solidFill>
              </a:rPr>
              <a:t>)</a:t>
            </a:r>
            <a:r>
              <a:rPr lang="en-US" altLang="ja-JP" sz="2000" baseline="30000" dirty="0" smtClean="0">
                <a:solidFill>
                  <a:srgbClr val="00B050"/>
                </a:solidFill>
              </a:rPr>
              <a:t>1/2</a:t>
            </a:r>
            <a:r>
              <a:rPr lang="en-US" altLang="ja-JP" sz="2000" dirty="0" smtClean="0">
                <a:solidFill>
                  <a:srgbClr val="00B050"/>
                </a:solidFill>
              </a:rPr>
              <a:t>×2</a:t>
            </a:r>
            <a:endParaRPr kumimoji="1" lang="ja-JP" altLang="en-US" sz="2000" dirty="0">
              <a:solidFill>
                <a:srgbClr val="00B050"/>
              </a:solidFill>
            </a:endParaRPr>
          </a:p>
        </p:txBody>
      </p:sp>
      <p:cxnSp>
        <p:nvCxnSpPr>
          <p:cNvPr id="19" name="直線矢印コネクタ 18"/>
          <p:cNvCxnSpPr/>
          <p:nvPr/>
        </p:nvCxnSpPr>
        <p:spPr>
          <a:xfrm flipH="1">
            <a:off x="6044315" y="5157192"/>
            <a:ext cx="511973" cy="0"/>
          </a:xfrm>
          <a:prstGeom prst="straightConnector1">
            <a:avLst/>
          </a:prstGeom>
          <a:ln w="28575">
            <a:solidFill>
              <a:srgbClr val="00B05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597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27" t="4236" r="6108" b="4941"/>
          <a:stretch/>
        </p:blipFill>
        <p:spPr bwMode="auto">
          <a:xfrm>
            <a:off x="5536996" y="3986050"/>
            <a:ext cx="2540052" cy="1996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4" name="AutoShape 2051"/>
          <p:cNvSpPr>
            <a:spLocks noChangeArrowheads="1"/>
          </p:cNvSpPr>
          <p:nvPr/>
        </p:nvSpPr>
        <p:spPr bwMode="auto">
          <a:xfrm>
            <a:off x="241300" y="908050"/>
            <a:ext cx="8631238" cy="2592958"/>
          </a:xfrm>
          <a:prstGeom prst="roundRect">
            <a:avLst>
              <a:gd name="adj" fmla="val 5560"/>
            </a:avLst>
          </a:prstGeom>
          <a:solidFill>
            <a:srgbClr val="CCFFFF"/>
          </a:solidFill>
          <a:ln w="38100">
            <a:solidFill>
              <a:srgbClr val="0000FF"/>
            </a:solidFill>
            <a:round/>
            <a:headEnd/>
            <a:tailEnd/>
          </a:ln>
          <a:effectLst>
            <a:outerShdw dist="53882" dir="2700000" algn="ctr" rotWithShape="0">
              <a:schemeClr val="bg2"/>
            </a:outerShdw>
          </a:effec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kumimoji="0" lang="ja-JP" altLang="en-US" sz="2400">
              <a:solidFill>
                <a:srgbClr val="000000"/>
              </a:solidFill>
            </a:endParaRPr>
          </a:p>
        </p:txBody>
      </p:sp>
      <p:sp>
        <p:nvSpPr>
          <p:cNvPr id="3075" name="Rectangle 2"/>
          <p:cNvSpPr>
            <a:spLocks noGrp="1" noChangeArrowheads="1"/>
          </p:cNvSpPr>
          <p:nvPr>
            <p:ph type="title" idx="4294967295"/>
          </p:nvPr>
        </p:nvSpPr>
        <p:spPr>
          <a:xfrm>
            <a:off x="250825" y="-100013"/>
            <a:ext cx="8612188" cy="1143001"/>
          </a:xfrm>
        </p:spPr>
        <p:txBody>
          <a:bodyPr/>
          <a:lstStyle/>
          <a:p>
            <a:pPr eaLnBrk="1" hangingPunct="1"/>
            <a:r>
              <a:rPr lang="ja-JP" altLang="en-US" sz="4800" dirty="0" smtClean="0">
                <a:latin typeface="Century Gothic" pitchFamily="34" charset="0"/>
              </a:rPr>
              <a:t>不確かさ</a:t>
            </a:r>
            <a:endParaRPr lang="en-US" altLang="ja-JP" sz="4800" dirty="0" smtClean="0">
              <a:latin typeface="Century Gothic" pitchFamily="34" charset="0"/>
            </a:endParaRPr>
          </a:p>
        </p:txBody>
      </p:sp>
      <p:pic>
        <p:nvPicPr>
          <p:cNvPr id="307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3078"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FC3F2404-F0CE-4A2D-B196-A83A62F2A02F}" type="slidenum">
              <a:rPr lang="en-US" altLang="ja-JP" sz="2400">
                <a:solidFill>
                  <a:srgbClr val="000000"/>
                </a:solidFill>
                <a:latin typeface="Tahoma" pitchFamily="34" charset="0"/>
              </a:rPr>
              <a:pPr algn="ctr" eaLnBrk="1" hangingPunct="1">
                <a:spcBef>
                  <a:spcPct val="50000"/>
                </a:spcBef>
                <a:buFontTx/>
                <a:buNone/>
              </a:pPr>
              <a:t>2</a:t>
            </a:fld>
            <a:endParaRPr lang="en-US" altLang="ja-JP" sz="2400">
              <a:solidFill>
                <a:srgbClr val="000000"/>
              </a:solidFill>
              <a:latin typeface="Tahoma" pitchFamily="34" charset="0"/>
            </a:endParaRPr>
          </a:p>
        </p:txBody>
      </p:sp>
      <p:sp>
        <p:nvSpPr>
          <p:cNvPr id="3084" name="テキスト ボックス 1"/>
          <p:cNvSpPr txBox="1">
            <a:spLocks noChangeArrowheads="1"/>
          </p:cNvSpPr>
          <p:nvPr/>
        </p:nvSpPr>
        <p:spPr bwMode="auto">
          <a:xfrm>
            <a:off x="395536" y="1112451"/>
            <a:ext cx="847700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defRPr/>
            </a:pPr>
            <a:r>
              <a:rPr lang="en-US" altLang="ja-JP" sz="2400" dirty="0" smtClean="0">
                <a:solidFill>
                  <a:srgbClr val="000000"/>
                </a:solidFill>
              </a:rPr>
              <a:t>PHITS</a:t>
            </a:r>
            <a:r>
              <a:rPr lang="ja-JP" altLang="en-US" sz="2400" dirty="0" smtClean="0">
                <a:solidFill>
                  <a:srgbClr val="000000"/>
                </a:solidFill>
              </a:rPr>
              <a:t>をはじめとするモンテカルロ法に基づいた粒子輸送計算の結果には、統計的な不確かさと系統的な不確かさが含まれます。</a:t>
            </a:r>
            <a:endParaRPr lang="en-US" altLang="ja-JP" sz="2400" dirty="0" smtClean="0">
              <a:solidFill>
                <a:srgbClr val="000000"/>
              </a:solidFill>
            </a:endParaRPr>
          </a:p>
          <a:p>
            <a:pPr marL="342900" indent="-342900" eaLnBrk="1" hangingPunct="1">
              <a:spcBef>
                <a:spcPct val="0"/>
              </a:spcBef>
              <a:defRPr/>
            </a:pPr>
            <a:r>
              <a:rPr lang="ja-JP" altLang="en-US" sz="2400" dirty="0">
                <a:solidFill>
                  <a:srgbClr val="000000"/>
                </a:solidFill>
              </a:rPr>
              <a:t>統計的</a:t>
            </a:r>
            <a:r>
              <a:rPr lang="ja-JP" altLang="en-US" sz="2400" dirty="0" smtClean="0">
                <a:solidFill>
                  <a:srgbClr val="000000"/>
                </a:solidFill>
              </a:rPr>
              <a:t>不確かさ：　量子力学的な確率的事象など、統計的な揺らぎに起因する不確かさ</a:t>
            </a:r>
            <a:endParaRPr lang="en-US" altLang="ja-JP" sz="2400" dirty="0" smtClean="0">
              <a:solidFill>
                <a:srgbClr val="000000"/>
              </a:solidFill>
            </a:endParaRPr>
          </a:p>
          <a:p>
            <a:pPr marL="342900" lvl="1" indent="-342900" eaLnBrk="1" hangingPunct="1">
              <a:spcBef>
                <a:spcPct val="0"/>
              </a:spcBef>
              <a:buFontTx/>
              <a:buChar char="•"/>
              <a:defRPr/>
            </a:pPr>
            <a:r>
              <a:rPr lang="ja-JP" altLang="en-US" sz="2400" dirty="0" smtClean="0">
                <a:solidFill>
                  <a:srgbClr val="000000"/>
                </a:solidFill>
              </a:rPr>
              <a:t>系統的</a:t>
            </a:r>
            <a:r>
              <a:rPr lang="ja-JP" altLang="en-US" sz="2400" dirty="0">
                <a:solidFill>
                  <a:srgbClr val="000000"/>
                </a:solidFill>
              </a:rPr>
              <a:t>不確か</a:t>
            </a:r>
            <a:r>
              <a:rPr lang="ja-JP" altLang="en-US" sz="2400" dirty="0" smtClean="0">
                <a:solidFill>
                  <a:srgbClr val="000000"/>
                </a:solidFill>
              </a:rPr>
              <a:t>さ：　物質密度などの</a:t>
            </a:r>
            <a:r>
              <a:rPr lang="ja-JP" altLang="en-US" sz="2400" dirty="0" smtClean="0"/>
              <a:t>入力情報がもつ誤差</a:t>
            </a:r>
            <a:r>
              <a:rPr lang="ja-JP" altLang="en-US" sz="2400" dirty="0"/>
              <a:t>や物理モデルの精度</a:t>
            </a:r>
            <a:r>
              <a:rPr lang="ja-JP" altLang="en-US" sz="2400" dirty="0" smtClean="0"/>
              <a:t>が伝播し、輸送</a:t>
            </a:r>
            <a:r>
              <a:rPr lang="ja-JP" altLang="en-US" sz="2400" dirty="0"/>
              <a:t>計算の結果に与える</a:t>
            </a:r>
            <a:r>
              <a:rPr lang="ja-JP" altLang="en-US" sz="2400" dirty="0" smtClean="0"/>
              <a:t>影響</a:t>
            </a:r>
            <a:endParaRPr lang="en-US" altLang="ja-JP" sz="2400" dirty="0"/>
          </a:p>
        </p:txBody>
      </p:sp>
      <p:sp>
        <p:nvSpPr>
          <p:cNvPr id="3080" name="Text Box 5"/>
          <p:cNvSpPr txBox="1">
            <a:spLocks noChangeArrowheads="1"/>
          </p:cNvSpPr>
          <p:nvPr/>
        </p:nvSpPr>
        <p:spPr bwMode="auto">
          <a:xfrm>
            <a:off x="3205163" y="6400800"/>
            <a:ext cx="3167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a:solidFill>
                  <a:srgbClr val="000000"/>
                </a:solidFill>
                <a:latin typeface="Tahoma" pitchFamily="34" charset="0"/>
              </a:rPr>
              <a:t>What is uncertainty</a:t>
            </a:r>
          </a:p>
        </p:txBody>
      </p:sp>
      <p:pic>
        <p:nvPicPr>
          <p:cNvPr id="9"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8171" t="5153" r="7310" b="9172"/>
          <a:stretch/>
        </p:blipFill>
        <p:spPr bwMode="auto">
          <a:xfrm>
            <a:off x="1393775" y="4061920"/>
            <a:ext cx="2457250" cy="1845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テキスト ボックス 9"/>
          <p:cNvSpPr txBox="1"/>
          <p:nvPr/>
        </p:nvSpPr>
        <p:spPr>
          <a:xfrm>
            <a:off x="1358035" y="5902979"/>
            <a:ext cx="2492990" cy="400110"/>
          </a:xfrm>
          <a:prstGeom prst="rect">
            <a:avLst/>
          </a:prstGeom>
          <a:solidFill>
            <a:schemeClr val="bg1"/>
          </a:solidFill>
        </p:spPr>
        <p:txBody>
          <a:bodyPr wrap="none" rtlCol="0">
            <a:spAutoFit/>
          </a:bodyPr>
          <a:lstStyle/>
          <a:p>
            <a:r>
              <a:rPr lang="ja-JP" altLang="en-US" sz="2000" dirty="0" smtClean="0"/>
              <a:t>計算結果の頻度分布</a:t>
            </a:r>
            <a:endParaRPr kumimoji="1" lang="ja-JP" altLang="en-US" sz="2000" dirty="0"/>
          </a:p>
        </p:txBody>
      </p:sp>
      <p:sp>
        <p:nvSpPr>
          <p:cNvPr id="11" name="テキスト ボックス 10"/>
          <p:cNvSpPr txBox="1"/>
          <p:nvPr/>
        </p:nvSpPr>
        <p:spPr>
          <a:xfrm>
            <a:off x="1664987" y="3617571"/>
            <a:ext cx="1920719" cy="400110"/>
          </a:xfrm>
          <a:prstGeom prst="rect">
            <a:avLst/>
          </a:prstGeom>
          <a:solidFill>
            <a:schemeClr val="bg1"/>
          </a:solidFill>
          <a:ln>
            <a:noFill/>
          </a:ln>
        </p:spPr>
        <p:txBody>
          <a:bodyPr wrap="none" rtlCol="0">
            <a:spAutoFit/>
          </a:bodyPr>
          <a:lstStyle/>
          <a:p>
            <a:r>
              <a:rPr lang="ja-JP" altLang="en-US" sz="2000" dirty="0" smtClean="0">
                <a:solidFill>
                  <a:srgbClr val="FF0000"/>
                </a:solidFill>
              </a:rPr>
              <a:t>統計的不確かさ</a:t>
            </a:r>
            <a:endParaRPr kumimoji="1" lang="ja-JP" altLang="en-US" sz="2000" baseline="30000" dirty="0">
              <a:solidFill>
                <a:srgbClr val="FF0000"/>
              </a:solidFill>
            </a:endParaRPr>
          </a:p>
        </p:txBody>
      </p:sp>
      <p:cxnSp>
        <p:nvCxnSpPr>
          <p:cNvPr id="12" name="直線矢印コネクタ 11"/>
          <p:cNvCxnSpPr/>
          <p:nvPr/>
        </p:nvCxnSpPr>
        <p:spPr>
          <a:xfrm flipH="1">
            <a:off x="2414112" y="5043482"/>
            <a:ext cx="511973" cy="0"/>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103346" y="5929253"/>
            <a:ext cx="1467068" cy="400110"/>
          </a:xfrm>
          <a:prstGeom prst="rect">
            <a:avLst/>
          </a:prstGeom>
          <a:solidFill>
            <a:schemeClr val="bg1"/>
          </a:solidFill>
        </p:spPr>
        <p:txBody>
          <a:bodyPr wrap="none" rtlCol="0">
            <a:spAutoFit/>
          </a:bodyPr>
          <a:lstStyle/>
          <a:p>
            <a:r>
              <a:rPr lang="ja-JP" altLang="en-US" sz="2000" dirty="0"/>
              <a:t>誤差</a:t>
            </a:r>
            <a:r>
              <a:rPr lang="ja-JP" altLang="en-US" sz="2000" dirty="0" smtClean="0"/>
              <a:t>の伝播</a:t>
            </a:r>
            <a:endParaRPr kumimoji="1" lang="ja-JP" altLang="en-US" sz="2000" dirty="0"/>
          </a:p>
        </p:txBody>
      </p:sp>
      <p:sp>
        <p:nvSpPr>
          <p:cNvPr id="15" name="テキスト ボックス 14"/>
          <p:cNvSpPr txBox="1"/>
          <p:nvPr/>
        </p:nvSpPr>
        <p:spPr>
          <a:xfrm>
            <a:off x="5846663" y="3617571"/>
            <a:ext cx="1920719" cy="400110"/>
          </a:xfrm>
          <a:prstGeom prst="rect">
            <a:avLst/>
          </a:prstGeom>
          <a:solidFill>
            <a:schemeClr val="bg1"/>
          </a:solidFill>
          <a:ln>
            <a:noFill/>
          </a:ln>
        </p:spPr>
        <p:txBody>
          <a:bodyPr wrap="none" rtlCol="0">
            <a:spAutoFit/>
          </a:bodyPr>
          <a:lstStyle/>
          <a:p>
            <a:r>
              <a:rPr lang="ja-JP" altLang="en-US" sz="2000" dirty="0" smtClean="0">
                <a:solidFill>
                  <a:srgbClr val="FF0000"/>
                </a:solidFill>
              </a:rPr>
              <a:t>系統的不確かさ</a:t>
            </a:r>
            <a:endParaRPr kumimoji="1" lang="ja-JP" altLang="en-US" sz="2000" baseline="300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214437" y="0"/>
            <a:ext cx="6677025" cy="1143000"/>
          </a:xfrm>
        </p:spPr>
        <p:txBody>
          <a:bodyPr/>
          <a:lstStyle/>
          <a:p>
            <a:pPr eaLnBrk="1" hangingPunct="1"/>
            <a:r>
              <a:rPr lang="ja-JP" altLang="en-US" sz="4800" dirty="0" smtClean="0">
                <a:latin typeface="Century Gothic" pitchFamily="34" charset="0"/>
              </a:rPr>
              <a:t>分散</a:t>
            </a:r>
            <a:r>
              <a:rPr lang="ja-JP" altLang="en-US" sz="4800" dirty="0">
                <a:latin typeface="Century Gothic" pitchFamily="34" charset="0"/>
              </a:rPr>
              <a:t>の</a:t>
            </a:r>
            <a:r>
              <a:rPr lang="ja-JP" altLang="en-US" sz="4800" dirty="0" smtClean="0">
                <a:latin typeface="Century Gothic" pitchFamily="34" charset="0"/>
              </a:rPr>
              <a:t>推定</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20</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Variance</a:t>
            </a:r>
            <a:endParaRPr lang="en-US" altLang="ja-JP" sz="2400" dirty="0">
              <a:solidFill>
                <a:srgbClr val="000000"/>
              </a:solidFill>
              <a:latin typeface="Tahoma" pitchFamily="34" charset="0"/>
            </a:endParaRPr>
          </a:p>
        </p:txBody>
      </p:sp>
      <mc:AlternateContent xmlns:mc="http://schemas.openxmlformats.org/markup-compatibility/2006" xmlns:a14="http://schemas.microsoft.com/office/drawing/2010/main">
        <mc:Choice Requires="a14">
          <p:sp>
            <p:nvSpPr>
              <p:cNvPr id="7" name="正方形/長方形 6"/>
              <p:cNvSpPr/>
              <p:nvPr/>
            </p:nvSpPr>
            <p:spPr>
              <a:xfrm>
                <a:off x="1403648" y="1457046"/>
                <a:ext cx="4965923" cy="64876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a:rPr>
                        <m:t>𝑉</m:t>
                      </m:r>
                      <m:d>
                        <m:dPr>
                          <m:begChr m:val="["/>
                          <m:endChr m:val="]"/>
                          <m:ctrlPr>
                            <a:rPr lang="en-US" altLang="ja-JP" b="0" i="1" smtClean="0">
                              <a:latin typeface="Cambria Math"/>
                            </a:rPr>
                          </m:ctrlPr>
                        </m:dPr>
                        <m:e>
                          <m:sSub>
                            <m:sSubPr>
                              <m:ctrlPr>
                                <a:rPr lang="en-US" altLang="ja-JP" i="1">
                                  <a:latin typeface="Cambria Math"/>
                                </a:rPr>
                              </m:ctrlPr>
                            </m:sSubPr>
                            <m:e>
                              <m:r>
                                <a:rPr lang="en-US" altLang="ja-JP" i="1">
                                  <a:latin typeface="Cambria Math"/>
                                </a:rPr>
                                <m:t>𝑥</m:t>
                              </m:r>
                            </m:e>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Sub>
                        </m:e>
                      </m:d>
                      <m:r>
                        <a:rPr lang="en-US" altLang="ja-JP" b="0" i="1" smtClean="0">
                          <a:latin typeface="Cambria Math"/>
                          <a:ea typeface="Cambria Math"/>
                        </a:rPr>
                        <m:t>≡</m:t>
                      </m:r>
                      <m:r>
                        <a:rPr lang="en-US" altLang="ja-JP" b="0" i="1" smtClean="0">
                          <a:latin typeface="Cambria Math"/>
                        </a:rPr>
                        <m:t>𝐸</m:t>
                      </m:r>
                      <m:d>
                        <m:dPr>
                          <m:begChr m:val="["/>
                          <m:endChr m:val="]"/>
                          <m:ctrlPr>
                            <a:rPr lang="en-US" altLang="ja-JP" b="0" i="1" smtClean="0">
                              <a:latin typeface="Cambria Math"/>
                            </a:rPr>
                          </m:ctrlPr>
                        </m:dPr>
                        <m:e>
                          <m:sSup>
                            <m:sSupPr>
                              <m:ctrlPr>
                                <a:rPr lang="en-US" altLang="ja-JP" b="0" i="1" smtClean="0">
                                  <a:latin typeface="Cambria Math"/>
                                </a:rPr>
                              </m:ctrlPr>
                            </m:sSupPr>
                            <m:e>
                              <m:d>
                                <m:dPr>
                                  <m:ctrlPr>
                                    <a:rPr lang="en-US" altLang="ja-JP" i="1">
                                      <a:latin typeface="Cambria Math"/>
                                    </a:rPr>
                                  </m:ctrlPr>
                                </m:dPr>
                                <m:e>
                                  <m:sSub>
                                    <m:sSubPr>
                                      <m:ctrlPr>
                                        <a:rPr lang="en-US" altLang="ja-JP" i="1">
                                          <a:latin typeface="Cambria Math"/>
                                        </a:rPr>
                                      </m:ctrlPr>
                                    </m:sSubPr>
                                    <m:e>
                                      <m:r>
                                        <a:rPr lang="en-US" altLang="ja-JP" i="1">
                                          <a:latin typeface="Cambria Math"/>
                                        </a:rPr>
                                        <m:t>𝑥</m:t>
                                      </m:r>
                                    </m:e>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Sub>
                                  <m:r>
                                    <a:rPr lang="en-US" altLang="ja-JP" i="1">
                                      <a:latin typeface="Cambria Math"/>
                                    </a:rPr>
                                    <m:t>−</m:t>
                                  </m:r>
                                  <m:r>
                                    <a:rPr lang="ja-JP" altLang="en-US" i="1" smtClean="0">
                                      <a:latin typeface="Cambria Math"/>
                                    </a:rPr>
                                    <m:t>𝜇</m:t>
                                  </m:r>
                                </m:e>
                              </m:d>
                            </m:e>
                            <m:sup>
                              <m:r>
                                <a:rPr lang="en-US" altLang="ja-JP" b="0" i="1" smtClean="0">
                                  <a:latin typeface="Cambria Math"/>
                                </a:rPr>
                                <m:t>2</m:t>
                              </m:r>
                            </m:sup>
                          </m:sSup>
                        </m:e>
                      </m:d>
                      <m:sSubSup>
                        <m:sSubSupPr>
                          <m:ctrlPr>
                            <a:rPr lang="en-US" altLang="ja-JP" b="0" i="1" smtClean="0">
                              <a:latin typeface="Cambria Math"/>
                              <a:ea typeface="Cambria Math"/>
                            </a:rPr>
                          </m:ctrlPr>
                        </m:sSubSupPr>
                        <m:e>
                          <m:r>
                            <a:rPr lang="en-US" altLang="ja-JP" i="1">
                              <a:latin typeface="Cambria Math"/>
                              <a:ea typeface="Cambria Math"/>
                            </a:rPr>
                            <m:t>≡</m:t>
                          </m:r>
                          <m:d>
                            <m:dPr>
                              <m:ctrlPr>
                                <a:rPr lang="en-US" altLang="ja-JP" b="0" i="1" smtClean="0">
                                  <a:latin typeface="Cambria Math"/>
                                  <a:ea typeface="Cambria Math"/>
                                </a:rPr>
                              </m:ctrlPr>
                            </m:dPr>
                            <m:e>
                              <m:sSub>
                                <m:sSubPr>
                                  <m:ctrlPr>
                                    <a:rPr lang="en-US" altLang="ja-JP" b="0" i="1" smtClean="0">
                                      <a:latin typeface="Cambria Math"/>
                                      <a:ea typeface="Cambria Math"/>
                                    </a:rPr>
                                  </m:ctrlPr>
                                </m:sSubPr>
                                <m:e>
                                  <m:r>
                                    <a:rPr lang="en-US" altLang="ja-JP" b="0" i="1" smtClean="0">
                                      <a:latin typeface="Cambria Math"/>
                                      <a:ea typeface="Cambria Math"/>
                                    </a:rPr>
                                    <m:t>𝑢</m:t>
                                  </m:r>
                                </m:e>
                                <m:sub>
                                  <m:r>
                                    <m:rPr>
                                      <m:sty m:val="p"/>
                                    </m:rPr>
                                    <a:rPr lang="en-US" altLang="ja-JP" b="0" i="0" smtClean="0">
                                      <a:latin typeface="Cambria Math"/>
                                      <a:ea typeface="Cambria Math"/>
                                    </a:rPr>
                                    <m:t>stat</m:t>
                                  </m:r>
                                </m:sub>
                              </m:sSub>
                            </m:e>
                          </m:d>
                        </m:e>
                        <m:sub/>
                        <m:sup>
                          <m:r>
                            <a:rPr lang="en-US" altLang="ja-JP" b="0" i="1" smtClean="0">
                              <a:latin typeface="Cambria Math"/>
                              <a:ea typeface="Cambria Math"/>
                            </a:rPr>
                            <m:t>2</m:t>
                          </m:r>
                        </m:sup>
                      </m:sSubSup>
                    </m:oMath>
                  </m:oMathPara>
                </a14:m>
                <a:endParaRPr lang="ja-JP" altLang="en-US" dirty="0"/>
              </a:p>
            </p:txBody>
          </p:sp>
        </mc:Choice>
        <mc:Fallback xmlns="">
          <p:sp>
            <p:nvSpPr>
              <p:cNvPr id="7" name="正方形/長方形 6"/>
              <p:cNvSpPr>
                <a:spLocks noRot="1" noChangeAspect="1" noMove="1" noResize="1" noEditPoints="1" noAdjustHandles="1" noChangeArrowheads="1" noChangeShapeType="1" noTextEdit="1"/>
              </p:cNvSpPr>
              <p:nvPr/>
            </p:nvSpPr>
            <p:spPr>
              <a:xfrm>
                <a:off x="1403648" y="1457046"/>
                <a:ext cx="4965923" cy="648767"/>
              </a:xfrm>
              <a:prstGeom prst="rect">
                <a:avLst/>
              </a:prstGeom>
              <a:blipFill rotWithShape="1">
                <a:blip r:embed="rId3"/>
                <a:stretch>
                  <a:fillRect/>
                </a:stretch>
              </a:blipFill>
            </p:spPr>
            <p:txBody>
              <a:bodyPr/>
              <a:lstStyle/>
              <a:p>
                <a:r>
                  <a:rPr lang="ja-JP" altLang="en-US">
                    <a:noFill/>
                  </a:rPr>
                  <a:t> </a:t>
                </a:r>
              </a:p>
            </p:txBody>
          </p:sp>
        </mc:Fallback>
      </mc:AlternateContent>
      <p:sp>
        <p:nvSpPr>
          <p:cNvPr id="8" name="テキスト ボックス 7"/>
          <p:cNvSpPr txBox="1"/>
          <p:nvPr/>
        </p:nvSpPr>
        <p:spPr>
          <a:xfrm>
            <a:off x="611560" y="980728"/>
            <a:ext cx="8352928" cy="1569660"/>
          </a:xfrm>
          <a:prstGeom prst="rect">
            <a:avLst/>
          </a:prstGeom>
          <a:noFill/>
        </p:spPr>
        <p:txBody>
          <a:bodyPr wrap="square" rtlCol="0">
            <a:spAutoFit/>
          </a:bodyPr>
          <a:lstStyle/>
          <a:p>
            <a:r>
              <a:rPr lang="en-US" altLang="ja-JP" i="1" dirty="0" err="1" smtClean="0"/>
              <a:t>x</a:t>
            </a:r>
            <a:r>
              <a:rPr lang="en-US" altLang="ja-JP" i="1" baseline="-25000" dirty="0" err="1" smtClean="0"/>
              <a:t>i</a:t>
            </a:r>
            <a:r>
              <a:rPr lang="en-US" altLang="ja-JP" baseline="-25000" dirty="0" err="1" smtClean="0"/>
              <a:t>h</a:t>
            </a:r>
            <a:r>
              <a:rPr lang="ja-JP" altLang="en-US" dirty="0" smtClean="0"/>
              <a:t>の分散</a:t>
            </a:r>
            <a:r>
              <a:rPr lang="en-US" altLang="ja-JP" dirty="0" smtClean="0"/>
              <a:t>(variance)</a:t>
            </a:r>
            <a:r>
              <a:rPr lang="ja-JP" altLang="en-US" dirty="0" smtClean="0"/>
              <a:t>は次のように定義</a:t>
            </a:r>
            <a:r>
              <a:rPr lang="ja-JP" altLang="en-US" dirty="0"/>
              <a:t>される</a:t>
            </a:r>
            <a:r>
              <a:rPr lang="ja-JP" altLang="en-US" dirty="0" smtClean="0"/>
              <a:t>。</a:t>
            </a:r>
            <a:endParaRPr lang="en-US" altLang="ja-JP" dirty="0" smtClean="0"/>
          </a:p>
          <a:p>
            <a:endParaRPr lang="en-US" altLang="ja-JP" dirty="0"/>
          </a:p>
          <a:p>
            <a:endParaRPr lang="en-US" altLang="ja-JP" dirty="0" smtClean="0"/>
          </a:p>
          <a:p>
            <a:r>
              <a:rPr lang="ja-JP" altLang="en-US" dirty="0"/>
              <a:t>真の</a:t>
            </a:r>
            <a:r>
              <a:rPr lang="ja-JP" altLang="en-US" dirty="0" smtClean="0"/>
              <a:t>分散にあたる</a:t>
            </a:r>
            <a:r>
              <a:rPr lang="en-US" altLang="ja-JP" dirty="0" smtClean="0"/>
              <a:t>(</a:t>
            </a:r>
            <a:r>
              <a:rPr lang="en-US" altLang="ja-JP" i="1" dirty="0" err="1" smtClean="0"/>
              <a:t>u</a:t>
            </a:r>
            <a:r>
              <a:rPr lang="en-US" altLang="ja-JP" baseline="-25000" dirty="0" err="1" smtClean="0"/>
              <a:t>stat</a:t>
            </a:r>
            <a:r>
              <a:rPr lang="en-US" altLang="ja-JP" dirty="0" smtClean="0"/>
              <a:t>)</a:t>
            </a:r>
            <a:r>
              <a:rPr lang="en-US" altLang="ja-JP" baseline="30000" dirty="0" smtClean="0"/>
              <a:t>2</a:t>
            </a:r>
            <a:r>
              <a:rPr lang="ja-JP" altLang="en-US" dirty="0" smtClean="0"/>
              <a:t>は、</a:t>
            </a:r>
            <a:endParaRPr lang="en-US" altLang="ja-JP" dirty="0" smtClean="0"/>
          </a:p>
        </p:txBody>
      </p:sp>
      <mc:AlternateContent xmlns:mc="http://schemas.openxmlformats.org/markup-compatibility/2006" xmlns:a14="http://schemas.microsoft.com/office/drawing/2010/main">
        <mc:Choice Requires="a14">
          <p:sp>
            <p:nvSpPr>
              <p:cNvPr id="9" name="正方形/長方形 8"/>
              <p:cNvSpPr/>
              <p:nvPr/>
            </p:nvSpPr>
            <p:spPr>
              <a:xfrm>
                <a:off x="1619672" y="2408609"/>
                <a:ext cx="7177850" cy="210051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sSup>
                            <m:sSupPr>
                              <m:ctrlPr>
                                <a:rPr lang="en-US" altLang="ja-JP" b="0" i="1" smtClean="0">
                                  <a:latin typeface="Cambria Math"/>
                                </a:rPr>
                              </m:ctrlPr>
                            </m:sSupPr>
                            <m:e>
                              <m:acc>
                                <m:accPr>
                                  <m:chr m:val="̂"/>
                                  <m:ctrlPr>
                                    <a:rPr lang="en-US" altLang="ja-JP" b="0" i="1" smtClean="0">
                                      <a:latin typeface="Cambria Math"/>
                                    </a:rPr>
                                  </m:ctrlPr>
                                </m:accPr>
                                <m:e>
                                  <m:r>
                                    <a:rPr lang="en-US" altLang="ja-JP" b="0" i="1" smtClean="0">
                                      <a:latin typeface="Cambria Math"/>
                                    </a:rPr>
                                    <m:t>𝑠</m:t>
                                  </m:r>
                                </m:e>
                              </m:acc>
                            </m:e>
                            <m:sup>
                              <m:r>
                                <a:rPr lang="en-US" altLang="ja-JP" b="0" i="1" smtClean="0">
                                  <a:latin typeface="Cambria Math"/>
                                </a:rPr>
                                <m:t>2</m:t>
                              </m:r>
                            </m:sup>
                          </m:sSup>
                        </m:e>
                      </m:d>
                      <m:r>
                        <a:rPr lang="en-US" altLang="ja-JP" i="1">
                          <a:latin typeface="Cambria Math"/>
                        </a:rPr>
                        <m:t>=</m:t>
                      </m:r>
                      <m:f>
                        <m:fPr>
                          <m:ctrlPr>
                            <a:rPr lang="en-US" altLang="ja-JP" i="1">
                              <a:latin typeface="Cambria Math"/>
                            </a:rPr>
                          </m:ctrlPr>
                        </m:fPr>
                        <m:num>
                          <m:r>
                            <a:rPr lang="en-US" altLang="ja-JP" i="1">
                              <a:latin typeface="Cambria Math"/>
                            </a:rPr>
                            <m:t>1</m:t>
                          </m:r>
                        </m:num>
                        <m:den>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r>
                            <a:rPr lang="en-US" altLang="ja-JP" i="1">
                              <a:latin typeface="Cambria Math"/>
                            </a:rPr>
                            <m:t>−1</m:t>
                          </m:r>
                        </m:den>
                      </m:f>
                      <m:r>
                        <a:rPr lang="en-US" altLang="ja-JP" b="0" i="1" smtClean="0">
                          <a:latin typeface="Cambria Math"/>
                        </a:rPr>
                        <m:t>𝐸</m:t>
                      </m:r>
                      <m:d>
                        <m:dPr>
                          <m:begChr m:val="["/>
                          <m:endChr m:val="]"/>
                          <m:ctrlPr>
                            <a:rPr lang="en-US" altLang="ja-JP" b="0" i="1" smtClean="0">
                              <a:latin typeface="Cambria Math"/>
                            </a:rPr>
                          </m:ctrlPr>
                        </m:dPr>
                        <m:e>
                          <m:nary>
                            <m:naryPr>
                              <m:chr m:val="∑"/>
                              <m:ctrlPr>
                                <a:rPr lang="en-US" altLang="ja-JP" i="1" smtClean="0">
                                  <a:latin typeface="Cambria Math"/>
                                </a:rPr>
                              </m:ctrlPr>
                            </m:naryPr>
                            <m:sub>
                              <m:sSub>
                                <m:sSubPr>
                                  <m:ctrlPr>
                                    <a:rPr lang="en-US" altLang="ja-JP" i="1" smtClean="0">
                                      <a:latin typeface="Cambria Math"/>
                                    </a:rPr>
                                  </m:ctrlPr>
                                </m:sSubPr>
                                <m:e>
                                  <m:r>
                                    <a:rPr lang="en-US" altLang="ja-JP" b="0" i="1" smtClean="0">
                                      <a:latin typeface="Cambria Math"/>
                                    </a:rPr>
                                    <m:t>𝑖</m:t>
                                  </m:r>
                                </m:e>
                                <m:sub>
                                  <m:r>
                                    <m:rPr>
                                      <m:sty m:val="p"/>
                                    </m:rPr>
                                    <a:rPr lang="en-US" altLang="ja-JP" b="0" i="0" smtClean="0">
                                      <a:latin typeface="Cambria Math"/>
                                    </a:rPr>
                                    <m:t>h</m:t>
                                  </m:r>
                                </m:sub>
                              </m:sSub>
                            </m:sub>
                            <m:sup>
                              <m:sSub>
                                <m:sSubPr>
                                  <m:ctrlPr>
                                    <a:rPr lang="en-US" altLang="ja-JP" i="1" smtClean="0">
                                      <a:latin typeface="Cambria Math"/>
                                    </a:rPr>
                                  </m:ctrlPr>
                                </m:sSubPr>
                                <m:e>
                                  <m:r>
                                    <a:rPr lang="en-US" altLang="ja-JP" b="0" i="1" smtClean="0">
                                      <a:latin typeface="Cambria Math"/>
                                    </a:rPr>
                                    <m:t>𝑁</m:t>
                                  </m:r>
                                </m:e>
                                <m:sub>
                                  <m:r>
                                    <m:rPr>
                                      <m:sty m:val="p"/>
                                    </m:rPr>
                                    <a:rPr lang="en-US" altLang="ja-JP" b="0" i="0" smtClean="0">
                                      <a:latin typeface="Cambria Math"/>
                                    </a:rPr>
                                    <m:t>h</m:t>
                                  </m:r>
                                </m:sub>
                              </m:sSub>
                            </m:sup>
                            <m:e>
                              <m:sSup>
                                <m:sSupPr>
                                  <m:ctrlPr>
                                    <a:rPr lang="en-US" altLang="ja-JP" i="1" smtClean="0">
                                      <a:latin typeface="Cambria Math"/>
                                    </a:rPr>
                                  </m:ctrlPr>
                                </m:sSupPr>
                                <m:e>
                                  <m:d>
                                    <m:dPr>
                                      <m:ctrlPr>
                                        <a:rPr lang="en-US" altLang="ja-JP" i="1" smtClean="0">
                                          <a:latin typeface="Cambria Math"/>
                                        </a:rPr>
                                      </m:ctrlPr>
                                    </m:dPr>
                                    <m:e>
                                      <m:sSub>
                                        <m:sSubPr>
                                          <m:ctrlPr>
                                            <a:rPr lang="en-US" altLang="ja-JP" i="1" smtClean="0">
                                              <a:latin typeface="Cambria Math"/>
                                            </a:rPr>
                                          </m:ctrlPr>
                                        </m:sSubPr>
                                        <m:e>
                                          <m:r>
                                            <a:rPr lang="en-US" altLang="ja-JP" b="0" i="1" smtClean="0">
                                              <a:latin typeface="Cambria Math"/>
                                            </a:rPr>
                                            <m:t>𝑥</m:t>
                                          </m:r>
                                        </m:e>
                                        <m:sub>
                                          <m:sSub>
                                            <m:sSubPr>
                                              <m:ctrlPr>
                                                <a:rPr lang="en-US" altLang="ja-JP" i="1" smtClean="0">
                                                  <a:latin typeface="Cambria Math"/>
                                                </a:rPr>
                                              </m:ctrlPr>
                                            </m:sSubPr>
                                            <m:e>
                                              <m:r>
                                                <a:rPr lang="en-US" altLang="ja-JP" b="0" i="1" smtClean="0">
                                                  <a:latin typeface="Cambria Math"/>
                                                </a:rPr>
                                                <m:t>𝑖</m:t>
                                              </m:r>
                                            </m:e>
                                            <m:sub>
                                              <m:r>
                                                <m:rPr>
                                                  <m:sty m:val="p"/>
                                                </m:rPr>
                                                <a:rPr lang="en-US" altLang="ja-JP" b="0" i="0" smtClean="0">
                                                  <a:latin typeface="Cambria Math"/>
                                                </a:rPr>
                                                <m:t>h</m:t>
                                              </m:r>
                                            </m:sub>
                                          </m:sSub>
                                        </m:sub>
                                      </m:sSub>
                                      <m:r>
                                        <a:rPr lang="en-US" altLang="ja-JP" b="0" i="1" smtClean="0">
                                          <a:latin typeface="Cambria Math"/>
                                        </a:rPr>
                                        <m:t>−</m:t>
                                      </m:r>
                                      <m:r>
                                        <a:rPr lang="en-US" altLang="ja-JP" b="0" i="1" smtClean="0">
                                          <a:latin typeface="Cambria Math"/>
                                        </a:rPr>
                                        <m:t>𝜇</m:t>
                                      </m:r>
                                    </m:e>
                                  </m:d>
                                </m:e>
                                <m:sup>
                                  <m:r>
                                    <a:rPr lang="en-US" altLang="ja-JP" b="0" i="1" smtClean="0">
                                      <a:latin typeface="Cambria Math"/>
                                    </a:rPr>
                                    <m:t>2</m:t>
                                  </m:r>
                                </m:sup>
                              </m:sSup>
                              <m:r>
                                <a:rPr lang="en-US" altLang="ja-JP" b="0" i="1" smtClean="0">
                                  <a:latin typeface="Cambria Math"/>
                                </a:rPr>
                                <m:t>−</m:t>
                              </m:r>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Sup>
                                <m:sSupPr>
                                  <m:ctrlPr>
                                    <a:rPr lang="en-US" altLang="ja-JP" i="1">
                                      <a:latin typeface="Cambria Math"/>
                                    </a:rPr>
                                  </m:ctrlPr>
                                </m:sSupPr>
                                <m:e>
                                  <m:d>
                                    <m:dPr>
                                      <m:ctrlPr>
                                        <a:rPr lang="en-US" altLang="ja-JP" i="1">
                                          <a:latin typeface="Cambria Math"/>
                                        </a:rPr>
                                      </m:ctrlPr>
                                    </m:dPr>
                                    <m:e>
                                      <m:acc>
                                        <m:accPr>
                                          <m:chr m:val="̅"/>
                                          <m:ctrlPr>
                                            <a:rPr lang="en-US" altLang="ja-JP" i="1">
                                              <a:latin typeface="Cambria Math"/>
                                            </a:rPr>
                                          </m:ctrlPr>
                                        </m:accPr>
                                        <m:e>
                                          <m:r>
                                            <a:rPr lang="en-US" altLang="ja-JP" i="1">
                                              <a:latin typeface="Cambria Math"/>
                                            </a:rPr>
                                            <m:t>𝑥</m:t>
                                          </m:r>
                                        </m:e>
                                      </m:acc>
                                      <m:r>
                                        <a:rPr lang="en-US" altLang="ja-JP" i="1">
                                          <a:latin typeface="Cambria Math"/>
                                        </a:rPr>
                                        <m:t>−</m:t>
                                      </m:r>
                                      <m:r>
                                        <a:rPr lang="en-US" altLang="ja-JP" i="1">
                                          <a:latin typeface="Cambria Math"/>
                                        </a:rPr>
                                        <m:t>𝜇</m:t>
                                      </m:r>
                                    </m:e>
                                  </m:d>
                                </m:e>
                                <m:sup>
                                  <m:r>
                                    <a:rPr lang="en-US" altLang="ja-JP" i="1">
                                      <a:latin typeface="Cambria Math"/>
                                    </a:rPr>
                                    <m:t>2</m:t>
                                  </m:r>
                                </m:sup>
                              </m:sSup>
                            </m:e>
                          </m:nary>
                        </m:e>
                      </m:d>
                    </m:oMath>
                  </m:oMathPara>
                </a14:m>
                <a:endParaRPr lang="en-US" altLang="ja-JP" b="0" i="1" dirty="0" smtClean="0">
                  <a:latin typeface="Cambria Math"/>
                </a:endParaRPr>
              </a:p>
              <a:p>
                <a:pPr/>
                <a14:m>
                  <m:oMathPara xmlns:m="http://schemas.openxmlformats.org/officeDocument/2006/math">
                    <m:oMathParaPr>
                      <m:jc m:val="left"/>
                    </m:oMathParaPr>
                    <m:oMath xmlns:m="http://schemas.openxmlformats.org/officeDocument/2006/math">
                      <m:r>
                        <a:rPr lang="en-US" altLang="ja-JP" b="0" i="1" smtClean="0">
                          <a:latin typeface="Cambria Math"/>
                        </a:rPr>
                        <m:t>         =</m:t>
                      </m:r>
                      <m:f>
                        <m:fPr>
                          <m:ctrlPr>
                            <a:rPr lang="en-US" altLang="ja-JP" i="1">
                              <a:latin typeface="Cambria Math"/>
                            </a:rPr>
                          </m:ctrlPr>
                        </m:fPr>
                        <m:num>
                          <m:r>
                            <a:rPr lang="en-US" altLang="ja-JP" i="1">
                              <a:latin typeface="Cambria Math"/>
                            </a:rPr>
                            <m:t>1</m:t>
                          </m:r>
                        </m:num>
                        <m:den>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r>
                            <a:rPr lang="en-US" altLang="ja-JP" i="1">
                              <a:latin typeface="Cambria Math"/>
                            </a:rPr>
                            <m:t>−1</m:t>
                          </m:r>
                        </m:den>
                      </m:f>
                      <m:d>
                        <m:dPr>
                          <m:begChr m:val="{"/>
                          <m:endChr m:val="}"/>
                          <m:ctrlPr>
                            <a:rPr lang="en-US" altLang="ja-JP" i="1" smtClean="0">
                              <a:latin typeface="Cambria Math"/>
                            </a:rPr>
                          </m:ctrlPr>
                        </m:dPr>
                        <m:e>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SubSup>
                            <m:sSubSupPr>
                              <m:ctrlPr>
                                <a:rPr lang="en-US" altLang="ja-JP" i="1">
                                  <a:latin typeface="Cambria Math"/>
                                  <a:ea typeface="Cambria Math"/>
                                </a:rPr>
                              </m:ctrlPr>
                            </m:sSubSupPr>
                            <m:e>
                              <m:d>
                                <m:dPr>
                                  <m:ctrlPr>
                                    <a:rPr lang="en-US" altLang="ja-JP" i="1">
                                      <a:latin typeface="Cambria Math"/>
                                      <a:ea typeface="Cambria Math"/>
                                    </a:rPr>
                                  </m:ctrlPr>
                                </m:dPr>
                                <m:e>
                                  <m:sSub>
                                    <m:sSubPr>
                                      <m:ctrlPr>
                                        <a:rPr lang="en-US" altLang="ja-JP" i="1">
                                          <a:latin typeface="Cambria Math"/>
                                          <a:ea typeface="Cambria Math"/>
                                        </a:rPr>
                                      </m:ctrlPr>
                                    </m:sSubPr>
                                    <m:e>
                                      <m:r>
                                        <a:rPr lang="en-US" altLang="ja-JP" i="1">
                                          <a:latin typeface="Cambria Math"/>
                                          <a:ea typeface="Cambria Math"/>
                                        </a:rPr>
                                        <m:t>𝑢</m:t>
                                      </m:r>
                                    </m:e>
                                    <m:sub>
                                      <m:r>
                                        <m:rPr>
                                          <m:sty m:val="p"/>
                                        </m:rPr>
                                        <a:rPr lang="en-US" altLang="ja-JP">
                                          <a:latin typeface="Cambria Math"/>
                                          <a:ea typeface="Cambria Math"/>
                                        </a:rPr>
                                        <m:t>stat</m:t>
                                      </m:r>
                                    </m:sub>
                                  </m:sSub>
                                </m:e>
                              </m:d>
                            </m:e>
                            <m:sub/>
                            <m:sup>
                              <m:r>
                                <a:rPr lang="en-US" altLang="ja-JP" i="1">
                                  <a:latin typeface="Cambria Math"/>
                                  <a:ea typeface="Cambria Math"/>
                                </a:rPr>
                                <m:t>2</m:t>
                              </m:r>
                            </m:sup>
                          </m:sSubSup>
                          <m:r>
                            <a:rPr lang="en-US" altLang="ja-JP" b="0" i="1" smtClean="0">
                              <a:latin typeface="Cambria Math"/>
                              <a:ea typeface="Cambria Math"/>
                            </a:rPr>
                            <m:t>−</m:t>
                          </m:r>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f>
                            <m:fPr>
                              <m:ctrlPr>
                                <a:rPr lang="en-US" altLang="ja-JP" i="1" smtClean="0">
                                  <a:latin typeface="Cambria Math"/>
                                </a:rPr>
                              </m:ctrlPr>
                            </m:fPr>
                            <m:num>
                              <m:sSubSup>
                                <m:sSubSupPr>
                                  <m:ctrlPr>
                                    <a:rPr lang="en-US" altLang="ja-JP" i="1">
                                      <a:latin typeface="Cambria Math"/>
                                      <a:ea typeface="Cambria Math"/>
                                    </a:rPr>
                                  </m:ctrlPr>
                                </m:sSubSupPr>
                                <m:e>
                                  <m:d>
                                    <m:dPr>
                                      <m:ctrlPr>
                                        <a:rPr lang="en-US" altLang="ja-JP" i="1">
                                          <a:latin typeface="Cambria Math"/>
                                          <a:ea typeface="Cambria Math"/>
                                        </a:rPr>
                                      </m:ctrlPr>
                                    </m:dPr>
                                    <m:e>
                                      <m:sSub>
                                        <m:sSubPr>
                                          <m:ctrlPr>
                                            <a:rPr lang="en-US" altLang="ja-JP" i="1">
                                              <a:latin typeface="Cambria Math"/>
                                              <a:ea typeface="Cambria Math"/>
                                            </a:rPr>
                                          </m:ctrlPr>
                                        </m:sSubPr>
                                        <m:e>
                                          <m:r>
                                            <a:rPr lang="en-US" altLang="ja-JP" i="1">
                                              <a:latin typeface="Cambria Math"/>
                                              <a:ea typeface="Cambria Math"/>
                                            </a:rPr>
                                            <m:t>𝑢</m:t>
                                          </m:r>
                                        </m:e>
                                        <m:sub>
                                          <m:r>
                                            <m:rPr>
                                              <m:sty m:val="p"/>
                                            </m:rPr>
                                            <a:rPr lang="en-US" altLang="ja-JP">
                                              <a:latin typeface="Cambria Math"/>
                                              <a:ea typeface="Cambria Math"/>
                                            </a:rPr>
                                            <m:t>stat</m:t>
                                          </m:r>
                                        </m:sub>
                                      </m:sSub>
                                    </m:e>
                                  </m:d>
                                </m:e>
                                <m:sub/>
                                <m:sup>
                                  <m:r>
                                    <a:rPr lang="en-US" altLang="ja-JP" i="1">
                                      <a:latin typeface="Cambria Math"/>
                                      <a:ea typeface="Cambria Math"/>
                                    </a:rPr>
                                    <m:t>2</m:t>
                                  </m:r>
                                </m:sup>
                              </m:sSubSup>
                            </m:num>
                            <m:den>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den>
                          </m:f>
                        </m:e>
                      </m:d>
                      <m:r>
                        <a:rPr lang="en-US" altLang="ja-JP" b="0" i="1" smtClean="0">
                          <a:latin typeface="Cambria Math"/>
                        </a:rPr>
                        <m:t>=</m:t>
                      </m:r>
                      <m:sSubSup>
                        <m:sSubSupPr>
                          <m:ctrlPr>
                            <a:rPr lang="en-US" altLang="ja-JP" i="1">
                              <a:latin typeface="Cambria Math"/>
                              <a:ea typeface="Cambria Math"/>
                            </a:rPr>
                          </m:ctrlPr>
                        </m:sSubSupPr>
                        <m:e>
                          <m:d>
                            <m:dPr>
                              <m:ctrlPr>
                                <a:rPr lang="en-US" altLang="ja-JP" i="1">
                                  <a:latin typeface="Cambria Math"/>
                                  <a:ea typeface="Cambria Math"/>
                                </a:rPr>
                              </m:ctrlPr>
                            </m:dPr>
                            <m:e>
                              <m:sSub>
                                <m:sSubPr>
                                  <m:ctrlPr>
                                    <a:rPr lang="en-US" altLang="ja-JP" i="1">
                                      <a:latin typeface="Cambria Math"/>
                                      <a:ea typeface="Cambria Math"/>
                                    </a:rPr>
                                  </m:ctrlPr>
                                </m:sSubPr>
                                <m:e>
                                  <m:r>
                                    <a:rPr lang="en-US" altLang="ja-JP" i="1">
                                      <a:latin typeface="Cambria Math"/>
                                      <a:ea typeface="Cambria Math"/>
                                    </a:rPr>
                                    <m:t>𝑢</m:t>
                                  </m:r>
                                </m:e>
                                <m:sub>
                                  <m:r>
                                    <m:rPr>
                                      <m:sty m:val="p"/>
                                    </m:rPr>
                                    <a:rPr lang="en-US" altLang="ja-JP">
                                      <a:latin typeface="Cambria Math"/>
                                      <a:ea typeface="Cambria Math"/>
                                    </a:rPr>
                                    <m:t>stat</m:t>
                                  </m:r>
                                </m:sub>
                              </m:sSub>
                            </m:e>
                          </m:d>
                        </m:e>
                        <m:sub/>
                        <m:sup>
                          <m:r>
                            <a:rPr lang="en-US" altLang="ja-JP" i="1">
                              <a:latin typeface="Cambria Math"/>
                              <a:ea typeface="Cambria Math"/>
                            </a:rPr>
                            <m:t>2</m:t>
                          </m:r>
                        </m:sup>
                      </m:sSubSup>
                    </m:oMath>
                  </m:oMathPara>
                </a14:m>
                <a:endParaRPr lang="en-US" altLang="ja-JP" i="1" dirty="0">
                  <a:latin typeface="Cambria Math"/>
                </a:endParaRPr>
              </a:p>
            </p:txBody>
          </p:sp>
        </mc:Choice>
        <mc:Fallback xmlns="">
          <p:sp>
            <p:nvSpPr>
              <p:cNvPr id="9" name="正方形/長方形 8"/>
              <p:cNvSpPr>
                <a:spLocks noRot="1" noChangeAspect="1" noMove="1" noResize="1" noEditPoints="1" noAdjustHandles="1" noChangeArrowheads="1" noChangeShapeType="1" noTextEdit="1"/>
              </p:cNvSpPr>
              <p:nvPr/>
            </p:nvSpPr>
            <p:spPr>
              <a:xfrm>
                <a:off x="1619672" y="2408609"/>
                <a:ext cx="7177850" cy="2100511"/>
              </a:xfrm>
              <a:prstGeom prst="rect">
                <a:avLst/>
              </a:prstGeom>
              <a:blipFill rotWithShape="1">
                <a:blip r:embed="rId4"/>
                <a:stretch>
                  <a:fillRect/>
                </a:stretch>
              </a:blipFill>
            </p:spPr>
            <p:txBody>
              <a:bodyPr/>
              <a:lstStyle/>
              <a:p>
                <a:r>
                  <a:rPr lang="ja-JP" altLang="en-US">
                    <a:noFill/>
                  </a:rPr>
                  <a:t> </a:t>
                </a:r>
              </a:p>
            </p:txBody>
          </p:sp>
        </mc:Fallback>
      </mc:AlternateContent>
      <p:sp>
        <p:nvSpPr>
          <p:cNvPr id="2" name="テキスト ボックス 1"/>
          <p:cNvSpPr txBox="1"/>
          <p:nvPr/>
        </p:nvSpPr>
        <p:spPr>
          <a:xfrm>
            <a:off x="675709" y="4437112"/>
            <a:ext cx="7837260" cy="1938992"/>
          </a:xfrm>
          <a:prstGeom prst="rect">
            <a:avLst/>
          </a:prstGeom>
          <a:noFill/>
        </p:spPr>
        <p:txBody>
          <a:bodyPr wrap="square" rtlCol="0">
            <a:spAutoFit/>
          </a:bodyPr>
          <a:lstStyle/>
          <a:p>
            <a:r>
              <a:rPr lang="ja-JP" altLang="en-US" dirty="0" smtClean="0"/>
              <a:t>を満たすので、不偏推定量として、</a:t>
            </a:r>
            <a:r>
              <a:rPr lang="ja-JP" altLang="en-US" dirty="0" smtClean="0">
                <a:solidFill>
                  <a:srgbClr val="FF0000"/>
                </a:solidFill>
              </a:rPr>
              <a:t>不偏</a:t>
            </a:r>
            <a:r>
              <a:rPr lang="ja-JP" altLang="en-US" dirty="0" smtClean="0"/>
              <a:t>分散</a:t>
            </a:r>
            <a:endParaRPr lang="en-US" altLang="ja-JP" dirty="0" smtClean="0"/>
          </a:p>
          <a:p>
            <a:endParaRPr lang="en-US" altLang="ja-JP" dirty="0" smtClean="0"/>
          </a:p>
          <a:p>
            <a:endParaRPr lang="en-US" altLang="ja-JP" dirty="0"/>
          </a:p>
          <a:p>
            <a:endParaRPr lang="en-US" altLang="ja-JP" dirty="0" smtClean="0"/>
          </a:p>
          <a:p>
            <a:r>
              <a:rPr lang="ja-JP" altLang="en-US" dirty="0" smtClean="0"/>
              <a:t>より推定することができる。</a:t>
            </a:r>
            <a:endParaRPr kumimoji="1" lang="ja-JP" altLang="en-US" dirty="0"/>
          </a:p>
        </p:txBody>
      </p:sp>
      <mc:AlternateContent xmlns:mc="http://schemas.openxmlformats.org/markup-compatibility/2006" xmlns:a14="http://schemas.microsoft.com/office/drawing/2010/main">
        <mc:Choice Requires="a14">
          <p:sp>
            <p:nvSpPr>
              <p:cNvPr id="15" name="正方形/長方形 14"/>
              <p:cNvSpPr/>
              <p:nvPr/>
            </p:nvSpPr>
            <p:spPr>
              <a:xfrm>
                <a:off x="2195736" y="4817472"/>
                <a:ext cx="3868961" cy="117827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b="0" i="1" smtClean="0">
                              <a:latin typeface="Cambria Math"/>
                            </a:rPr>
                          </m:ctrlPr>
                        </m:sSupPr>
                        <m:e>
                          <m:acc>
                            <m:accPr>
                              <m:chr m:val="̂"/>
                              <m:ctrlPr>
                                <a:rPr lang="en-US" altLang="ja-JP" b="0" i="1" smtClean="0">
                                  <a:latin typeface="Cambria Math"/>
                                </a:rPr>
                              </m:ctrlPr>
                            </m:accPr>
                            <m:e>
                              <m:r>
                                <a:rPr lang="en-US" altLang="ja-JP" b="0" i="1" smtClean="0">
                                  <a:latin typeface="Cambria Math"/>
                                </a:rPr>
                                <m:t>𝑠</m:t>
                              </m:r>
                            </m:e>
                          </m:acc>
                        </m:e>
                        <m:sup>
                          <m:r>
                            <a:rPr lang="en-US" altLang="ja-JP" b="0" i="1" smtClean="0">
                              <a:latin typeface="Cambria Math"/>
                            </a:rPr>
                            <m:t>2</m:t>
                          </m:r>
                        </m:sup>
                      </m:sSup>
                      <m:r>
                        <a:rPr lang="en-US" altLang="ja-JP" b="0" i="1" smtClean="0">
                          <a:latin typeface="Cambria Math"/>
                        </a:rPr>
                        <m:t>=</m:t>
                      </m:r>
                      <m:f>
                        <m:fPr>
                          <m:ctrlPr>
                            <a:rPr lang="en-US" altLang="ja-JP" i="1">
                              <a:latin typeface="Cambria Math"/>
                            </a:rPr>
                          </m:ctrlPr>
                        </m:fPr>
                        <m:num>
                          <m:r>
                            <a:rPr lang="en-US" altLang="ja-JP" i="1">
                              <a:latin typeface="Cambria Math"/>
                            </a:rPr>
                            <m:t>1</m:t>
                          </m:r>
                        </m:num>
                        <m:den>
                          <m:sSub>
                            <m:sSubPr>
                              <m:ctrlPr>
                                <a:rPr lang="en-US" altLang="ja-JP" i="1" smtClean="0">
                                  <a:solidFill>
                                    <a:srgbClr val="FF0000"/>
                                  </a:solidFill>
                                  <a:latin typeface="Cambria Math"/>
                                </a:rPr>
                              </m:ctrlPr>
                            </m:sSubPr>
                            <m:e>
                              <m:r>
                                <a:rPr lang="en-US" altLang="ja-JP" b="0" i="1" smtClean="0">
                                  <a:solidFill>
                                    <a:srgbClr val="FF0000"/>
                                  </a:solidFill>
                                  <a:latin typeface="Cambria Math"/>
                                </a:rPr>
                                <m:t>𝑁</m:t>
                              </m:r>
                            </m:e>
                            <m:sub>
                              <m:r>
                                <m:rPr>
                                  <m:sty m:val="p"/>
                                </m:rPr>
                                <a:rPr lang="en-US" altLang="ja-JP">
                                  <a:solidFill>
                                    <a:srgbClr val="FF0000"/>
                                  </a:solidFill>
                                  <a:latin typeface="Cambria Math"/>
                                </a:rPr>
                                <m:t>h</m:t>
                              </m:r>
                            </m:sub>
                          </m:sSub>
                          <m:r>
                            <a:rPr lang="en-US" altLang="ja-JP" b="0" i="1" smtClean="0">
                              <a:solidFill>
                                <a:srgbClr val="FF0000"/>
                              </a:solidFill>
                              <a:latin typeface="Cambria Math"/>
                            </a:rPr>
                            <m:t>−1</m:t>
                          </m:r>
                        </m:den>
                      </m:f>
                      <m:nary>
                        <m:naryPr>
                          <m:chr m:val="∑"/>
                          <m:ctrlPr>
                            <a:rPr lang="en-US" altLang="ja-JP" i="1">
                              <a:latin typeface="Cambria Math"/>
                            </a:rPr>
                          </m:ctrlPr>
                        </m:naryPr>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up>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up>
                        <m:e>
                          <m:sSup>
                            <m:sSupPr>
                              <m:ctrlPr>
                                <a:rPr lang="en-US" altLang="ja-JP" i="1">
                                  <a:latin typeface="Cambria Math"/>
                                </a:rPr>
                              </m:ctrlPr>
                            </m:sSupPr>
                            <m:e>
                              <m:d>
                                <m:dPr>
                                  <m:ctrlPr>
                                    <a:rPr lang="en-US" altLang="ja-JP" i="1">
                                      <a:latin typeface="Cambria Math"/>
                                    </a:rPr>
                                  </m:ctrlPr>
                                </m:dPr>
                                <m:e>
                                  <m:sSub>
                                    <m:sSubPr>
                                      <m:ctrlPr>
                                        <a:rPr lang="en-US" altLang="ja-JP" i="1">
                                          <a:latin typeface="Cambria Math"/>
                                        </a:rPr>
                                      </m:ctrlPr>
                                    </m:sSubPr>
                                    <m:e>
                                      <m:r>
                                        <a:rPr lang="en-US" altLang="ja-JP" i="1">
                                          <a:latin typeface="Cambria Math"/>
                                        </a:rPr>
                                        <m:t>𝑥</m:t>
                                      </m:r>
                                    </m:e>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Sub>
                                  <m:r>
                                    <a:rPr lang="en-US" altLang="ja-JP" i="1">
                                      <a:latin typeface="Cambria Math"/>
                                    </a:rPr>
                                    <m:t>−</m:t>
                                  </m:r>
                                  <m:acc>
                                    <m:accPr>
                                      <m:chr m:val="̅"/>
                                      <m:ctrlPr>
                                        <a:rPr lang="en-US" altLang="ja-JP" i="1">
                                          <a:latin typeface="Cambria Math"/>
                                        </a:rPr>
                                      </m:ctrlPr>
                                    </m:accPr>
                                    <m:e>
                                      <m:r>
                                        <a:rPr lang="en-US" altLang="ja-JP" i="1">
                                          <a:latin typeface="Cambria Math"/>
                                        </a:rPr>
                                        <m:t>𝑥</m:t>
                                      </m:r>
                                    </m:e>
                                  </m:acc>
                                </m:e>
                              </m:d>
                            </m:e>
                            <m:sup>
                              <m:r>
                                <a:rPr lang="en-US" altLang="ja-JP" i="1">
                                  <a:latin typeface="Cambria Math"/>
                                </a:rPr>
                                <m:t>2</m:t>
                              </m:r>
                            </m:sup>
                          </m:sSup>
                        </m:e>
                      </m:nary>
                    </m:oMath>
                  </m:oMathPara>
                </a14:m>
                <a:endParaRPr lang="ja-JP" altLang="en-US" dirty="0"/>
              </a:p>
            </p:txBody>
          </p:sp>
        </mc:Choice>
        <mc:Fallback xmlns="">
          <p:sp>
            <p:nvSpPr>
              <p:cNvPr id="15" name="正方形/長方形 14"/>
              <p:cNvSpPr>
                <a:spLocks noRot="1" noChangeAspect="1" noMove="1" noResize="1" noEditPoints="1" noAdjustHandles="1" noChangeArrowheads="1" noChangeShapeType="1" noTextEdit="1"/>
              </p:cNvSpPr>
              <p:nvPr/>
            </p:nvSpPr>
            <p:spPr>
              <a:xfrm>
                <a:off x="2195736" y="4817472"/>
                <a:ext cx="3868961" cy="1178271"/>
              </a:xfrm>
              <a:prstGeom prst="rect">
                <a:avLst/>
              </a:prstGeom>
              <a:blipFill rotWithShape="1">
                <a:blip r:embed="rId5"/>
                <a:stretch>
                  <a:fillRect/>
                </a:stretch>
              </a:blipFill>
            </p:spPr>
            <p:txBody>
              <a:bodyPr/>
              <a:lstStyle/>
              <a:p>
                <a:r>
                  <a:rPr lang="ja-JP" altLang="en-US">
                    <a:noFill/>
                  </a:rPr>
                  <a:t> </a:t>
                </a:r>
              </a:p>
            </p:txBody>
          </p:sp>
        </mc:Fallback>
      </mc:AlternateContent>
      <p:sp>
        <p:nvSpPr>
          <p:cNvPr id="3" name="テキスト ボックス 2"/>
          <p:cNvSpPr txBox="1"/>
          <p:nvPr/>
        </p:nvSpPr>
        <p:spPr>
          <a:xfrm>
            <a:off x="6820968" y="1556792"/>
            <a:ext cx="2143519" cy="830997"/>
          </a:xfrm>
          <a:prstGeom prst="rect">
            <a:avLst/>
          </a:prstGeom>
          <a:noFill/>
        </p:spPr>
        <p:txBody>
          <a:bodyPr wrap="square" rtlCol="0">
            <a:spAutoFit/>
          </a:bodyPr>
          <a:lstStyle/>
          <a:p>
            <a:r>
              <a:rPr lang="en-US" altLang="ja-JP" i="1" dirty="0" smtClean="0"/>
              <a:t>*</a:t>
            </a:r>
            <a:r>
              <a:rPr lang="en-US" altLang="ja-JP" i="1" dirty="0" err="1" smtClean="0"/>
              <a:t>u</a:t>
            </a:r>
            <a:r>
              <a:rPr lang="en-US" altLang="ja-JP" baseline="-25000" dirty="0" err="1" smtClean="0"/>
              <a:t>stat</a:t>
            </a:r>
            <a:r>
              <a:rPr lang="en-US" altLang="ja-JP" baseline="-25000" dirty="0" smtClean="0"/>
              <a:t> </a:t>
            </a:r>
            <a:r>
              <a:rPr lang="en-US" altLang="ja-JP" dirty="0" smtClean="0"/>
              <a:t>: </a:t>
            </a:r>
            <a:r>
              <a:rPr lang="ja-JP" altLang="en-US" dirty="0" smtClean="0"/>
              <a:t>統計的不確かさ</a:t>
            </a:r>
            <a:endParaRPr kumimoji="1" lang="ja-JP" altLang="en-US" dirty="0"/>
          </a:p>
        </p:txBody>
      </p:sp>
    </p:spTree>
    <p:extLst>
      <p:ext uri="{BB962C8B-B14F-4D97-AF65-F5344CB8AC3E}">
        <p14:creationId xmlns:p14="http://schemas.microsoft.com/office/powerpoint/2010/main" val="736498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21</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Variance</a:t>
            </a:r>
            <a:endParaRPr lang="en-US" altLang="ja-JP" sz="2400" dirty="0">
              <a:solidFill>
                <a:srgbClr val="000000"/>
              </a:solidFill>
              <a:latin typeface="Tahoma" pitchFamily="34" charset="0"/>
            </a:endParaRPr>
          </a:p>
        </p:txBody>
      </p:sp>
      <p:sp>
        <p:nvSpPr>
          <p:cNvPr id="13" name="テキスト ボックス 32"/>
          <p:cNvSpPr txBox="1">
            <a:spLocks noChangeArrowheads="1"/>
          </p:cNvSpPr>
          <p:nvPr/>
        </p:nvSpPr>
        <p:spPr bwMode="auto">
          <a:xfrm>
            <a:off x="1694259" y="1052736"/>
            <a:ext cx="5872956"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a:solidFill>
                  <a:srgbClr val="000000"/>
                </a:solidFill>
              </a:rPr>
              <a:t>2</a:t>
            </a:r>
            <a:r>
              <a:rPr lang="ja-JP" altLang="en-US" sz="2400" dirty="0" smtClean="0">
                <a:solidFill>
                  <a:srgbClr val="000000"/>
                </a:solidFill>
              </a:rPr>
              <a:t>個のサイコロをふって出る目の和の分散を推定しましょう。</a:t>
            </a:r>
            <a:endParaRPr lang="en-US" altLang="ja-JP" sz="2400" dirty="0">
              <a:solidFill>
                <a:srgbClr val="000000"/>
              </a:solidFill>
            </a:endParaRPr>
          </a:p>
        </p:txBody>
      </p:sp>
      <p:sp>
        <p:nvSpPr>
          <p:cNvPr id="14" name="Rectangle 2"/>
          <p:cNvSpPr txBox="1">
            <a:spLocks noChangeArrowheads="1"/>
          </p:cNvSpPr>
          <p:nvPr/>
        </p:nvSpPr>
        <p:spPr bwMode="auto">
          <a:xfrm>
            <a:off x="2570163" y="0"/>
            <a:ext cx="3743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課題</a:t>
            </a:r>
            <a:r>
              <a:rPr lang="en-US" altLang="ja-JP" sz="4800" dirty="0" smtClean="0">
                <a:solidFill>
                  <a:srgbClr val="000000"/>
                </a:solidFill>
                <a:latin typeface="Century Gothic" pitchFamily="34" charset="0"/>
              </a:rPr>
              <a:t>4</a:t>
            </a:r>
            <a:endParaRPr lang="en-US" altLang="ja-JP" sz="4800" dirty="0">
              <a:solidFill>
                <a:srgbClr val="000000"/>
              </a:solidFill>
              <a:latin typeface="Century Gothic" pitchFamily="34" charset="0"/>
            </a:endParaRPr>
          </a:p>
        </p:txBody>
      </p:sp>
      <p:sp>
        <p:nvSpPr>
          <p:cNvPr id="16" name="テキスト ボックス 8"/>
          <p:cNvSpPr txBox="1">
            <a:spLocks noChangeArrowheads="1"/>
          </p:cNvSpPr>
          <p:nvPr/>
        </p:nvSpPr>
        <p:spPr bwMode="auto">
          <a:xfrm>
            <a:off x="1694259" y="2060848"/>
            <a:ext cx="6089224" cy="193899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marL="0" indent="0" eaLnBrk="1" hangingPunct="1">
              <a:spcBef>
                <a:spcPct val="0"/>
              </a:spcBef>
              <a:buNone/>
            </a:pPr>
            <a:r>
              <a:rPr lang="ja-JP" altLang="en-US" sz="2000" dirty="0" smtClean="0">
                <a:solidFill>
                  <a:srgbClr val="FF0000"/>
                </a:solidFill>
              </a:rPr>
              <a:t>エクセルファイルの中身を確認してください。</a:t>
            </a:r>
            <a:endParaRPr lang="en-US" altLang="ja-JP" sz="2000" dirty="0" smtClean="0">
              <a:solidFill>
                <a:srgbClr val="FF0000"/>
              </a:solidFill>
            </a:endParaRPr>
          </a:p>
          <a:p>
            <a:pPr eaLnBrk="1" hangingPunct="1">
              <a:spcBef>
                <a:spcPct val="0"/>
              </a:spcBef>
            </a:pPr>
            <a:r>
              <a:rPr lang="en-US" altLang="ja-JP" sz="2000" dirty="0" smtClean="0">
                <a:solidFill>
                  <a:srgbClr val="000000"/>
                </a:solidFill>
              </a:rPr>
              <a:t>Ex.4</a:t>
            </a:r>
            <a:r>
              <a:rPr lang="ja-JP" altLang="en-US" sz="2000" dirty="0" smtClean="0">
                <a:solidFill>
                  <a:srgbClr val="000000"/>
                </a:solidFill>
              </a:rPr>
              <a:t>のシートを開く。</a:t>
            </a:r>
            <a:endParaRPr lang="en-US" altLang="ja-JP" sz="2000" dirty="0">
              <a:solidFill>
                <a:srgbClr val="000000"/>
              </a:solidFill>
            </a:endParaRPr>
          </a:p>
          <a:p>
            <a:pPr eaLnBrk="1" hangingPunct="1">
              <a:spcBef>
                <a:spcPct val="0"/>
              </a:spcBef>
            </a:pPr>
            <a:r>
              <a:rPr lang="ja-JP" altLang="en-US" sz="2000" dirty="0" smtClean="0">
                <a:solidFill>
                  <a:srgbClr val="000000"/>
                </a:solidFill>
              </a:rPr>
              <a:t>不偏分散と不偏標</a:t>
            </a:r>
            <a:r>
              <a:rPr lang="ja-JP" altLang="en-US" sz="2000" dirty="0">
                <a:solidFill>
                  <a:srgbClr val="000000"/>
                </a:solidFill>
              </a:rPr>
              <a:t>準偏差は、それぞれ、</a:t>
            </a:r>
            <a:r>
              <a:rPr lang="ja-JP" altLang="en-US" sz="2000" dirty="0" smtClean="0">
                <a:solidFill>
                  <a:srgbClr val="000000"/>
                </a:solidFill>
              </a:rPr>
              <a:t>関数</a:t>
            </a:r>
            <a:r>
              <a:rPr lang="en-US" altLang="ja-JP" sz="2000" dirty="0" smtClean="0">
                <a:solidFill>
                  <a:srgbClr val="000000"/>
                </a:solidFill>
              </a:rPr>
              <a:t>VAR.S, STDEV.S</a:t>
            </a:r>
            <a:r>
              <a:rPr lang="ja-JP" altLang="en-US" sz="2000" dirty="0" smtClean="0">
                <a:solidFill>
                  <a:srgbClr val="000000"/>
                </a:solidFill>
              </a:rPr>
              <a:t>で</a:t>
            </a:r>
            <a:r>
              <a:rPr lang="ja-JP" altLang="en-US" sz="2000" dirty="0">
                <a:solidFill>
                  <a:srgbClr val="000000"/>
                </a:solidFill>
              </a:rPr>
              <a:t>計算する。</a:t>
            </a:r>
            <a:endParaRPr lang="en-US" altLang="ja-JP" sz="2000" dirty="0">
              <a:solidFill>
                <a:srgbClr val="000000"/>
              </a:solidFill>
            </a:endParaRPr>
          </a:p>
          <a:p>
            <a:pPr eaLnBrk="1" hangingPunct="1">
              <a:spcBef>
                <a:spcPct val="0"/>
              </a:spcBef>
            </a:pPr>
            <a:r>
              <a:rPr lang="en-US" altLang="ja-JP" sz="2000" dirty="0" smtClean="0">
                <a:solidFill>
                  <a:srgbClr val="000000"/>
                </a:solidFill>
              </a:rPr>
              <a:t>G11</a:t>
            </a:r>
            <a:r>
              <a:rPr lang="ja-JP" altLang="en-US" sz="2000" dirty="0" smtClean="0">
                <a:solidFill>
                  <a:srgbClr val="000000"/>
                </a:solidFill>
              </a:rPr>
              <a:t>と</a:t>
            </a:r>
            <a:r>
              <a:rPr lang="en-US" altLang="ja-JP" sz="2000" dirty="0" smtClean="0">
                <a:solidFill>
                  <a:srgbClr val="000000"/>
                </a:solidFill>
              </a:rPr>
              <a:t>H11</a:t>
            </a:r>
            <a:r>
              <a:rPr lang="ja-JP" altLang="en-US" sz="2000" dirty="0" smtClean="0">
                <a:solidFill>
                  <a:srgbClr val="000000"/>
                </a:solidFill>
              </a:rPr>
              <a:t>の下にある行列は</a:t>
            </a:r>
            <a:r>
              <a:rPr lang="en-US" altLang="ja-JP" sz="2000" dirty="0" smtClean="0">
                <a:solidFill>
                  <a:srgbClr val="000000"/>
                </a:solidFill>
              </a:rPr>
              <a:t>1000</a:t>
            </a:r>
            <a:r>
              <a:rPr lang="ja-JP" altLang="en-US" sz="2000" dirty="0" smtClean="0">
                <a:solidFill>
                  <a:srgbClr val="000000"/>
                </a:solidFill>
              </a:rPr>
              <a:t>回の結果から求めた頻度分布。</a:t>
            </a:r>
            <a:endParaRPr lang="en-US" altLang="ja-JP" sz="2000" dirty="0" smtClean="0">
              <a:solidFill>
                <a:srgbClr val="000000"/>
              </a:solidFill>
            </a:endParaRPr>
          </a:p>
        </p:txBody>
      </p:sp>
    </p:spTree>
    <p:extLst>
      <p:ext uri="{BB962C8B-B14F-4D97-AF65-F5344CB8AC3E}">
        <p14:creationId xmlns:p14="http://schemas.microsoft.com/office/powerpoint/2010/main" val="3402203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10805901"/>
              </p:ext>
            </p:extLst>
          </p:nvPr>
        </p:nvGraphicFramePr>
        <p:xfrm>
          <a:off x="740568" y="1988840"/>
          <a:ext cx="7772401" cy="3810000"/>
        </p:xfrm>
        <a:graphic>
          <a:graphicData uri="http://schemas.openxmlformats.org/drawingml/2006/table">
            <a:tbl>
              <a:tblPr>
                <a:tableStyleId>{5C22544A-7EE6-4342-B048-85BDC9FD1C3A}</a:tableStyleId>
              </a:tblPr>
              <a:tblGrid>
                <a:gridCol w="597877"/>
                <a:gridCol w="597877"/>
                <a:gridCol w="597877"/>
                <a:gridCol w="597877"/>
                <a:gridCol w="597877"/>
                <a:gridCol w="597877"/>
                <a:gridCol w="597877"/>
                <a:gridCol w="597877"/>
                <a:gridCol w="597877"/>
                <a:gridCol w="597877"/>
                <a:gridCol w="597877"/>
                <a:gridCol w="597877"/>
                <a:gridCol w="597877"/>
              </a:tblGrid>
              <a:tr h="149469">
                <a:tc>
                  <a:txBody>
                    <a:bodyPr/>
                    <a:lstStyle/>
                    <a:p>
                      <a:pPr algn="l" fontAlgn="ctr"/>
                      <a:r>
                        <a:rPr lang="en-US" sz="1000" u="none" strike="noStrike" dirty="0">
                          <a:effectLst/>
                        </a:rPr>
                        <a:t>Exercise 4</a:t>
                      </a:r>
                      <a:endParaRPr lang="en-US" sz="1000" b="0" i="0" u="none" strike="noStrike" dirty="0">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i</a:t>
                      </a:r>
                      <a:endParaRPr 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d1</a:t>
                      </a:r>
                      <a:endParaRPr 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d2</a:t>
                      </a:r>
                      <a:endParaRPr 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xi</a:t>
                      </a:r>
                      <a:endParaRPr lang="en-US" sz="1000" b="0" i="0" u="none" strike="noStrike">
                        <a:solidFill>
                          <a:srgbClr val="000000"/>
                        </a:solidFill>
                        <a:effectLst/>
                        <a:latin typeface="ＭＳ Ｐゴシック"/>
                      </a:endParaRPr>
                    </a:p>
                  </a:txBody>
                  <a:tcPr marL="0" marR="0" marT="0" marB="0" anchor="ctr"/>
                </a:tc>
                <a:tc>
                  <a:txBody>
                    <a:bodyPr/>
                    <a:lstStyle/>
                    <a:p>
                      <a:pPr algn="r" fontAlgn="ctr"/>
                      <a:endParaRPr lang="ja-JP" altLang="en-US" sz="1000" b="0" i="0" u="none" strike="noStrike">
                        <a:solidFill>
                          <a:srgbClr val="000000"/>
                        </a:solidFill>
                        <a:effectLst/>
                        <a:latin typeface="ＭＳ Ｐゴシック"/>
                      </a:endParaRPr>
                    </a:p>
                  </a:txBody>
                  <a:tcPr marL="0" marR="0" marT="0" marB="0" anchor="ctr"/>
                </a:tc>
                <a:tc gridSpan="2">
                  <a:txBody>
                    <a:bodyPr/>
                    <a:lstStyle/>
                    <a:p>
                      <a:pPr algn="l" fontAlgn="ctr"/>
                      <a:r>
                        <a:rPr lang="en-US" sz="1000" u="none" strike="noStrike">
                          <a:effectLst/>
                        </a:rPr>
                        <a:t>sample mean</a:t>
                      </a:r>
                      <a:endParaRPr lang="en-US" sz="1000" b="0" i="0" u="none" strike="noStrike">
                        <a:solidFill>
                          <a:srgbClr val="000000"/>
                        </a:solidFill>
                        <a:effectLst/>
                        <a:latin typeface="ＭＳ Ｐゴシック"/>
                      </a:endParaRPr>
                    </a:p>
                  </a:txBody>
                  <a:tcPr marL="0" marR="0" marT="0" marB="0" anchor="ct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7.057</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gridSpan="2">
                  <a:txBody>
                    <a:bodyPr/>
                    <a:lstStyle/>
                    <a:p>
                      <a:pPr algn="l" fontAlgn="ctr"/>
                      <a:r>
                        <a:rPr lang="en-US" sz="1000" u="none" strike="noStrike">
                          <a:effectLst/>
                        </a:rPr>
                        <a:t>sample variance</a:t>
                      </a:r>
                      <a:endParaRPr lang="en-US" sz="1000" b="0" i="0" u="none" strike="noStrike">
                        <a:solidFill>
                          <a:srgbClr val="000000"/>
                        </a:solidFill>
                        <a:effectLst/>
                        <a:latin typeface="ＭＳ Ｐゴシック"/>
                      </a:endParaRPr>
                    </a:p>
                  </a:txBody>
                  <a:tcPr marL="0" marR="0" marT="0" marB="0" anchor="ct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5.689751</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10</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gridSpan="3">
                  <a:txBody>
                    <a:bodyPr/>
                    <a:lstStyle/>
                    <a:p>
                      <a:pPr algn="l" fontAlgn="ctr"/>
                      <a:r>
                        <a:rPr lang="en-US" sz="1000" u="none" strike="noStrike">
                          <a:effectLst/>
                        </a:rPr>
                        <a:t>sample standard deviation</a:t>
                      </a:r>
                      <a:endParaRPr lang="en-US" sz="1000" b="0" i="0" u="none" strike="noStrike">
                        <a:solidFill>
                          <a:srgbClr val="000000"/>
                        </a:solidFill>
                        <a:effectLst/>
                        <a:latin typeface="ＭＳ Ｐゴシック"/>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000" u="none" strike="noStrike">
                          <a:effectLst/>
                        </a:rPr>
                        <a:t>2.38532</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11</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gridSpan="2">
                  <a:txBody>
                    <a:bodyPr/>
                    <a:lstStyle/>
                    <a:p>
                      <a:pPr algn="l" fontAlgn="ctr"/>
                      <a:r>
                        <a:rPr lang="en-US" sz="1000" u="none" strike="noStrike">
                          <a:effectLst/>
                        </a:rPr>
                        <a:t>unbiased variance</a:t>
                      </a:r>
                      <a:endParaRPr lang="en-US" sz="1000" b="0" i="0" u="none" strike="noStrike">
                        <a:solidFill>
                          <a:srgbClr val="000000"/>
                        </a:solidFill>
                        <a:effectLst/>
                        <a:latin typeface="ＭＳ Ｐゴシック"/>
                      </a:endParaRPr>
                    </a:p>
                  </a:txBody>
                  <a:tcPr marL="0" marR="0" marT="0" marB="0" anchor="ct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5.695446</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gridSpan="3">
                  <a:txBody>
                    <a:bodyPr/>
                    <a:lstStyle/>
                    <a:p>
                      <a:pPr algn="l" fontAlgn="ctr"/>
                      <a:r>
                        <a:rPr lang="en-US" sz="1000" u="none" strike="noStrike">
                          <a:effectLst/>
                        </a:rPr>
                        <a:t>unbiased standard deviation</a:t>
                      </a:r>
                      <a:endParaRPr lang="en-US" sz="1000" b="0" i="0" u="none" strike="noStrike">
                        <a:solidFill>
                          <a:srgbClr val="000000"/>
                        </a:solidFill>
                        <a:effectLst/>
                        <a:latin typeface="ＭＳ Ｐゴシック"/>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000" u="none" strike="noStrike">
                          <a:effectLst/>
                        </a:rPr>
                        <a:t>2.386513</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8</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11</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gridSpan="2">
                  <a:txBody>
                    <a:bodyPr/>
                    <a:lstStyle/>
                    <a:p>
                      <a:pPr algn="l" fontAlgn="ctr"/>
                      <a:r>
                        <a:rPr lang="en-US" sz="1000" u="none" strike="noStrike">
                          <a:effectLst/>
                        </a:rPr>
                        <a:t>probability distribution</a:t>
                      </a:r>
                      <a:endParaRPr lang="en-US" sz="1000" b="0" i="0" u="none" strike="noStrike">
                        <a:solidFill>
                          <a:srgbClr val="000000"/>
                        </a:solidFill>
                        <a:effectLst/>
                        <a:latin typeface="ＭＳ Ｐゴシック"/>
                      </a:endParaRPr>
                    </a:p>
                  </a:txBody>
                  <a:tcPr marL="0" marR="0" marT="0" marB="0" anchor="ct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9</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xi</a:t>
                      </a:r>
                      <a:endParaRPr 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pi</a:t>
                      </a:r>
                      <a:endParaRPr lang="en-US" sz="1000" b="0" i="0" u="none" strike="noStrike">
                        <a:solidFill>
                          <a:srgbClr val="000000"/>
                        </a:solidFill>
                        <a:effectLst/>
                        <a:latin typeface="ＭＳ Ｐゴシック"/>
                      </a:endParaRPr>
                    </a:p>
                  </a:txBody>
                  <a:tcPr marL="0" marR="0" marT="0" marB="0" anchor="ctr"/>
                </a:tc>
                <a:tc rowSpan="14" gridSpan="5">
                  <a:txBody>
                    <a:bodyPr/>
                    <a:lstStyle/>
                    <a:p>
                      <a:pPr algn="l" fontAlgn="ctr"/>
                      <a:endParaRPr lang="ja-JP" altLang="en-US" sz="1000" b="0" i="0" u="none" strike="noStrike" dirty="0">
                        <a:solidFill>
                          <a:srgbClr val="000000"/>
                        </a:solidFill>
                        <a:effectLst/>
                        <a:latin typeface="ＭＳ Ｐゴシック"/>
                      </a:endParaRPr>
                    </a:p>
                  </a:txBody>
                  <a:tcPr marL="0" marR="0" marT="0" marB="0" anchor="ctr"/>
                </a:tc>
                <a:tc rowSpan="14" hMerge="1">
                  <a:txBody>
                    <a:bodyPr/>
                    <a:lstStyle/>
                    <a:p>
                      <a:endParaRPr kumimoji="1" lang="ja-JP" altLang="en-US"/>
                    </a:p>
                  </a:txBody>
                  <a:tcPr/>
                </a:tc>
                <a:tc rowSpan="14" hMerge="1">
                  <a:txBody>
                    <a:bodyPr/>
                    <a:lstStyle/>
                    <a:p>
                      <a:endParaRPr kumimoji="1" lang="ja-JP" altLang="en-US"/>
                    </a:p>
                  </a:txBody>
                  <a:tcPr/>
                </a:tc>
                <a:tc rowSpan="14" hMerge="1">
                  <a:txBody>
                    <a:bodyPr/>
                    <a:lstStyle/>
                    <a:p>
                      <a:endParaRPr kumimoji="1" lang="ja-JP" altLang="en-US"/>
                    </a:p>
                  </a:txBody>
                  <a:tcPr/>
                </a:tc>
                <a:tc rowSpan="14" h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10</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0.034</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0.046</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0.088</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9</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0.088</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8</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0.132</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10</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0.172</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8</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0.158</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17</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9</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0.121</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18</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10</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10</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0.081</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19</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0.06</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20</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0.02</a:t>
                      </a:r>
                      <a:endParaRPr lang="en-US" altLang="ja-JP"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dirty="0">
                          <a:effectLst/>
                        </a:rPr>
                        <a:t>6</a:t>
                      </a:r>
                      <a:endParaRPr lang="en-US" altLang="ja-JP" sz="1000" b="0" i="0" u="none" strike="noStrike" dirty="0">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dirty="0">
                        <a:solidFill>
                          <a:srgbClr val="000000"/>
                        </a:solidFill>
                        <a:effectLst/>
                        <a:latin typeface="ＭＳ Ｐゴシック"/>
                      </a:endParaRPr>
                    </a:p>
                  </a:txBody>
                  <a:tcPr marL="0" marR="0" marT="0" marB="0" anchor="ct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149469">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10</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dirty="0">
                        <a:solidFill>
                          <a:srgbClr val="000000"/>
                        </a:solidFill>
                        <a:effectLst/>
                        <a:latin typeface="ＭＳ Ｐゴシック"/>
                      </a:endParaRPr>
                    </a:p>
                  </a:txBody>
                  <a:tcPr marL="0" marR="0" marT="0" marB="0" anchor="ctr"/>
                </a:tc>
              </a:tr>
            </a:tbl>
          </a:graphicData>
        </a:graphic>
      </p:graphicFrame>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22</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Variance</a:t>
            </a:r>
            <a:endParaRPr lang="en-US" altLang="ja-JP" sz="2400" dirty="0">
              <a:solidFill>
                <a:srgbClr val="000000"/>
              </a:solidFill>
              <a:latin typeface="Tahoma" pitchFamily="34" charset="0"/>
            </a:endParaRPr>
          </a:p>
        </p:txBody>
      </p:sp>
      <p:sp>
        <p:nvSpPr>
          <p:cNvPr id="13" name="テキスト ボックス 32"/>
          <p:cNvSpPr txBox="1">
            <a:spLocks noChangeArrowheads="1"/>
          </p:cNvSpPr>
          <p:nvPr/>
        </p:nvSpPr>
        <p:spPr bwMode="auto">
          <a:xfrm>
            <a:off x="1694259" y="1052736"/>
            <a:ext cx="5872956"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a:solidFill>
                  <a:srgbClr val="000000"/>
                </a:solidFill>
              </a:rPr>
              <a:t>2</a:t>
            </a:r>
            <a:r>
              <a:rPr lang="ja-JP" altLang="en-US" sz="2400" dirty="0" smtClean="0">
                <a:solidFill>
                  <a:srgbClr val="000000"/>
                </a:solidFill>
              </a:rPr>
              <a:t>個のサイコロをふって出る目の和の分散を推定しましょう。</a:t>
            </a:r>
            <a:endParaRPr lang="en-US" altLang="ja-JP" sz="2400" dirty="0">
              <a:solidFill>
                <a:srgbClr val="000000"/>
              </a:solidFill>
            </a:endParaRPr>
          </a:p>
        </p:txBody>
      </p:sp>
      <p:sp>
        <p:nvSpPr>
          <p:cNvPr id="14" name="Rectangle 2"/>
          <p:cNvSpPr txBox="1">
            <a:spLocks noChangeArrowheads="1"/>
          </p:cNvSpPr>
          <p:nvPr/>
        </p:nvSpPr>
        <p:spPr bwMode="auto">
          <a:xfrm>
            <a:off x="1980758" y="0"/>
            <a:ext cx="547226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課題</a:t>
            </a:r>
            <a:r>
              <a:rPr lang="en-US" altLang="ja-JP" sz="4800" dirty="0" smtClean="0">
                <a:solidFill>
                  <a:srgbClr val="000000"/>
                </a:solidFill>
                <a:latin typeface="Century Gothic" pitchFamily="34" charset="0"/>
              </a:rPr>
              <a:t>4</a:t>
            </a:r>
            <a:r>
              <a:rPr lang="ja-JP" altLang="en-US" sz="4800" dirty="0" smtClean="0">
                <a:solidFill>
                  <a:srgbClr val="000000"/>
                </a:solidFill>
                <a:latin typeface="Century Gothic" pitchFamily="34" charset="0"/>
              </a:rPr>
              <a:t>の答え合わせ</a:t>
            </a:r>
            <a:endParaRPr lang="en-US" altLang="ja-JP" sz="4800" dirty="0">
              <a:solidFill>
                <a:srgbClr val="000000"/>
              </a:solidFill>
              <a:latin typeface="Century Gothic" pitchFamily="34" charset="0"/>
            </a:endParaRPr>
          </a:p>
        </p:txBody>
      </p:sp>
      <p:sp>
        <p:nvSpPr>
          <p:cNvPr id="12" name="テキスト ボックス 11"/>
          <p:cNvSpPr txBox="1"/>
          <p:nvPr/>
        </p:nvSpPr>
        <p:spPr>
          <a:xfrm>
            <a:off x="6897858" y="2591282"/>
            <a:ext cx="1723549" cy="707886"/>
          </a:xfrm>
          <a:prstGeom prst="rect">
            <a:avLst/>
          </a:prstGeom>
          <a:solidFill>
            <a:schemeClr val="bg1"/>
          </a:solidFill>
        </p:spPr>
        <p:txBody>
          <a:bodyPr wrap="none" rtlCol="0">
            <a:spAutoFit/>
          </a:bodyPr>
          <a:lstStyle/>
          <a:p>
            <a:r>
              <a:rPr lang="ja-JP" altLang="en-US" sz="2000" dirty="0" smtClean="0"/>
              <a:t>不偏</a:t>
            </a:r>
            <a:r>
              <a:rPr kumimoji="1" lang="ja-JP" altLang="en-US" sz="2000" dirty="0" smtClean="0"/>
              <a:t>分散</a:t>
            </a:r>
            <a:endParaRPr kumimoji="1" lang="en-US" altLang="ja-JP" sz="2000" dirty="0" smtClean="0"/>
          </a:p>
          <a:p>
            <a:r>
              <a:rPr kumimoji="1" lang="ja-JP" altLang="en-US" sz="2000" dirty="0" smtClean="0"/>
              <a:t>不偏標準偏差</a:t>
            </a:r>
            <a:endParaRPr kumimoji="1" lang="en-US" altLang="ja-JP" sz="2000" dirty="0" smtClean="0"/>
          </a:p>
        </p:txBody>
      </p:sp>
      <p:sp>
        <p:nvSpPr>
          <p:cNvPr id="15" name="角丸四角形 14"/>
          <p:cNvSpPr/>
          <p:nvPr/>
        </p:nvSpPr>
        <p:spPr>
          <a:xfrm>
            <a:off x="4242675" y="2660748"/>
            <a:ext cx="2561573" cy="4802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004048" y="5805264"/>
            <a:ext cx="2236510" cy="400110"/>
          </a:xfrm>
          <a:prstGeom prst="rect">
            <a:avLst/>
          </a:prstGeom>
          <a:solidFill>
            <a:schemeClr val="bg1"/>
          </a:solidFill>
        </p:spPr>
        <p:txBody>
          <a:bodyPr wrap="none" rtlCol="0">
            <a:spAutoFit/>
          </a:bodyPr>
          <a:lstStyle/>
          <a:p>
            <a:r>
              <a:rPr lang="en-US" altLang="ja-JP" sz="2000" dirty="0" smtClean="0"/>
              <a:t>1000</a:t>
            </a:r>
            <a:r>
              <a:rPr lang="ja-JP" altLang="en-US" sz="2000" dirty="0" smtClean="0"/>
              <a:t>回の頻度分布</a:t>
            </a:r>
            <a:endParaRPr kumimoji="1" lang="ja-JP" altLang="en-US" sz="2000" dirty="0"/>
          </a:p>
        </p:txBody>
      </p: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7206" y="3422770"/>
            <a:ext cx="2925763"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3120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020639" y="0"/>
            <a:ext cx="7010870" cy="1143000"/>
          </a:xfrm>
        </p:spPr>
        <p:txBody>
          <a:bodyPr/>
          <a:lstStyle/>
          <a:p>
            <a:pPr eaLnBrk="1" hangingPunct="1"/>
            <a:r>
              <a:rPr lang="ja-JP" altLang="en-US" sz="4800" dirty="0">
                <a:latin typeface="Century Gothic" pitchFamily="34" charset="0"/>
              </a:rPr>
              <a:t>サンプル</a:t>
            </a:r>
            <a:r>
              <a:rPr lang="ja-JP" altLang="en-US" sz="4800" dirty="0" smtClean="0">
                <a:latin typeface="Century Gothic" pitchFamily="34" charset="0"/>
              </a:rPr>
              <a:t>平均の標準誤差</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23</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Standard error of the mean</a:t>
            </a:r>
            <a:endParaRPr lang="en-US" altLang="ja-JP" sz="2400" dirty="0">
              <a:solidFill>
                <a:srgbClr val="000000"/>
              </a:solidFill>
              <a:latin typeface="Tahoma" pitchFamily="34" charset="0"/>
            </a:endParaRPr>
          </a:p>
        </p:txBody>
      </p:sp>
      <p:sp>
        <p:nvSpPr>
          <p:cNvPr id="7" name="テキスト ボックス 6"/>
          <p:cNvSpPr txBox="1"/>
          <p:nvPr/>
        </p:nvSpPr>
        <p:spPr>
          <a:xfrm>
            <a:off x="610058" y="908720"/>
            <a:ext cx="8159368" cy="830997"/>
          </a:xfrm>
          <a:prstGeom prst="rect">
            <a:avLst/>
          </a:prstGeom>
          <a:noFill/>
        </p:spPr>
        <p:txBody>
          <a:bodyPr wrap="square" rtlCol="0">
            <a:spAutoFit/>
          </a:bodyPr>
          <a:lstStyle/>
          <a:p>
            <a:r>
              <a:rPr lang="ja-JP" altLang="en-US" dirty="0" smtClean="0"/>
              <a:t>通常、モンテカルロ法による粒子輸送計算では、サンプル平均の分散を計算して</a:t>
            </a:r>
            <a:r>
              <a:rPr lang="ja-JP" altLang="en-US" dirty="0"/>
              <a:t>おり</a:t>
            </a:r>
            <a:r>
              <a:rPr lang="ja-JP" altLang="en-US" dirty="0" smtClean="0"/>
              <a:t>、</a:t>
            </a:r>
            <a:endParaRPr lang="en-US" altLang="ja-JP" dirty="0" smtClean="0"/>
          </a:p>
        </p:txBody>
      </p:sp>
      <mc:AlternateContent xmlns:mc="http://schemas.openxmlformats.org/markup-compatibility/2006" xmlns:a14="http://schemas.microsoft.com/office/drawing/2010/main">
        <mc:Choice Requires="a14">
          <p:sp>
            <p:nvSpPr>
              <p:cNvPr id="8" name="正方形/長方形 7"/>
              <p:cNvSpPr/>
              <p:nvPr/>
            </p:nvSpPr>
            <p:spPr>
              <a:xfrm>
                <a:off x="899592" y="1700808"/>
                <a:ext cx="7272808" cy="126618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a:rPr>
                        <m:t>𝑉</m:t>
                      </m:r>
                      <m:d>
                        <m:dPr>
                          <m:begChr m:val="["/>
                          <m:endChr m:val="]"/>
                          <m:ctrlPr>
                            <a:rPr lang="en-US" altLang="ja-JP" b="0" i="1" smtClean="0">
                              <a:latin typeface="Cambria Math"/>
                            </a:rPr>
                          </m:ctrlPr>
                        </m:dPr>
                        <m:e>
                          <m:acc>
                            <m:accPr>
                              <m:chr m:val="̅"/>
                              <m:ctrlPr>
                                <a:rPr lang="en-US" altLang="ja-JP" b="0" i="1" smtClean="0">
                                  <a:latin typeface="Cambria Math"/>
                                </a:rPr>
                              </m:ctrlPr>
                            </m:accPr>
                            <m:e>
                              <m:r>
                                <a:rPr lang="en-US" altLang="ja-JP" b="0" i="1" smtClean="0">
                                  <a:latin typeface="Cambria Math"/>
                                </a:rPr>
                                <m:t>𝑥</m:t>
                              </m:r>
                            </m:e>
                          </m:acc>
                        </m:e>
                      </m:d>
                      <m:r>
                        <a:rPr lang="en-US" altLang="ja-JP" b="0" i="1" smtClean="0">
                          <a:latin typeface="Cambria Math"/>
                        </a:rPr>
                        <m:t>=</m:t>
                      </m:r>
                      <m:r>
                        <a:rPr lang="en-US" altLang="ja-JP" b="0" i="1" smtClean="0">
                          <a:latin typeface="Cambria Math"/>
                        </a:rPr>
                        <m:t>𝑉</m:t>
                      </m:r>
                      <m:d>
                        <m:dPr>
                          <m:begChr m:val="["/>
                          <m:endChr m:val="]"/>
                          <m:ctrlPr>
                            <a:rPr lang="en-US" altLang="ja-JP" b="0" i="1" smtClean="0">
                              <a:latin typeface="Cambria Math"/>
                            </a:rPr>
                          </m:ctrlPr>
                        </m:dPr>
                        <m:e>
                          <m:f>
                            <m:fPr>
                              <m:ctrlPr>
                                <a:rPr lang="en-US" altLang="ja-JP" i="1">
                                  <a:latin typeface="Cambria Math"/>
                                </a:rPr>
                              </m:ctrlPr>
                            </m:fPr>
                            <m:num>
                              <m:r>
                                <a:rPr lang="en-US" altLang="ja-JP" i="1">
                                  <a:latin typeface="Cambria Math"/>
                                </a:rPr>
                                <m:t>1</m:t>
                              </m:r>
                            </m:num>
                            <m:den>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den>
                          </m:f>
                          <m:nary>
                            <m:naryPr>
                              <m:chr m:val="∑"/>
                              <m:ctrlPr>
                                <a:rPr lang="en-US" altLang="ja-JP" i="1">
                                  <a:latin typeface="Cambria Math"/>
                                </a:rPr>
                              </m:ctrlPr>
                            </m:naryPr>
                            <m:sub>
                              <m:sSub>
                                <m:sSubPr>
                                  <m:ctrlPr>
                                    <a:rPr lang="en-US" altLang="ja-JP" i="1">
                                      <a:latin typeface="Cambria Math"/>
                                    </a:rPr>
                                  </m:ctrlPr>
                                </m:sSubPr>
                                <m:e>
                                  <m:r>
                                    <a:rPr lang="en-US" altLang="ja-JP" i="1">
                                      <a:latin typeface="Cambria Math"/>
                                    </a:rPr>
                                    <m:t>𝑖</m:t>
                                  </m:r>
                                </m:e>
                                <m:sub>
                                  <m:r>
                                    <m:rPr>
                                      <m:sty m:val="p"/>
                                    </m:rPr>
                                    <a:rPr lang="en-US" altLang="ja-JP">
                                      <a:latin typeface="Cambria Math"/>
                                    </a:rPr>
                                    <m:t>h</m:t>
                                  </m:r>
                                </m:sub>
                              </m:sSub>
                            </m:sub>
                            <m:sup>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up>
                            <m:e>
                              <m:sSubSup>
                                <m:sSubSupPr>
                                  <m:ctrlPr>
                                    <a:rPr lang="ja-JP" altLang="ja-JP" i="1">
                                      <a:latin typeface="Cambria Math"/>
                                    </a:rPr>
                                  </m:ctrlPr>
                                </m:sSubSupPr>
                                <m:e>
                                  <m:r>
                                    <a:rPr lang="en-US" altLang="ja-JP" i="1">
                                      <a:latin typeface="Cambria Math"/>
                                    </a:rPr>
                                    <m:t>𝑥</m:t>
                                  </m:r>
                                </m:e>
                                <m:sub>
                                  <m:sSub>
                                    <m:sSubPr>
                                      <m:ctrlPr>
                                        <a:rPr lang="en-US" altLang="ja-JP" i="1">
                                          <a:latin typeface="Cambria Math"/>
                                        </a:rPr>
                                      </m:ctrlPr>
                                    </m:sSubPr>
                                    <m:e>
                                      <m:r>
                                        <a:rPr lang="en-US" altLang="ja-JP" i="1">
                                          <a:latin typeface="Cambria Math"/>
                                        </a:rPr>
                                        <m:t>𝑖</m:t>
                                      </m:r>
                                    </m:e>
                                    <m:sub>
                                      <m:r>
                                        <m:rPr>
                                          <m:sty m:val="p"/>
                                        </m:rPr>
                                        <a:rPr lang="en-US" altLang="ja-JP">
                                          <a:latin typeface="Cambria Math"/>
                                        </a:rPr>
                                        <m:t>h</m:t>
                                      </m:r>
                                    </m:sub>
                                  </m:sSub>
                                </m:sub>
                                <m:sup/>
                              </m:sSubSup>
                            </m:e>
                          </m:nary>
                        </m:e>
                      </m:d>
                      <m:r>
                        <a:rPr lang="en-US" altLang="ja-JP" b="0" i="1" smtClean="0">
                          <a:latin typeface="Cambria Math"/>
                        </a:rPr>
                        <m:t>=</m:t>
                      </m:r>
                      <m:f>
                        <m:fPr>
                          <m:ctrlPr>
                            <a:rPr lang="en-US" altLang="ja-JP" b="0" i="1" smtClean="0">
                              <a:latin typeface="Cambria Math"/>
                            </a:rPr>
                          </m:ctrlPr>
                        </m:fPr>
                        <m:num>
                          <m:r>
                            <a:rPr lang="en-US" altLang="ja-JP" b="0" i="1" smtClean="0">
                              <a:latin typeface="Cambria Math"/>
                            </a:rPr>
                            <m:t>1</m:t>
                          </m:r>
                        </m:num>
                        <m:den>
                          <m:sSup>
                            <m:sSupPr>
                              <m:ctrlPr>
                                <a:rPr lang="en-US" altLang="ja-JP" b="0" i="1" smtClean="0">
                                  <a:latin typeface="Cambria Math"/>
                                </a:rPr>
                              </m:ctrlPr>
                            </m:sSupPr>
                            <m:e>
                              <m:sSub>
                                <m:sSubPr>
                                  <m:ctrlPr>
                                    <a:rPr lang="en-US" altLang="ja-JP" b="0" i="1" smtClean="0">
                                      <a:latin typeface="Cambria Math"/>
                                    </a:rPr>
                                  </m:ctrlPr>
                                </m:sSubPr>
                                <m:e>
                                  <m:r>
                                    <a:rPr lang="en-US" altLang="ja-JP" b="0" i="1" smtClean="0">
                                      <a:latin typeface="Cambria Math"/>
                                    </a:rPr>
                                    <m:t>𝑁</m:t>
                                  </m:r>
                                </m:e>
                                <m:sub>
                                  <m:r>
                                    <m:rPr>
                                      <m:sty m:val="p"/>
                                    </m:rPr>
                                    <a:rPr lang="en-US" altLang="ja-JP" b="0" i="0" smtClean="0">
                                      <a:latin typeface="Cambria Math"/>
                                    </a:rPr>
                                    <m:t>h</m:t>
                                  </m:r>
                                </m:sub>
                              </m:sSub>
                            </m:e>
                            <m:sup>
                              <m:r>
                                <a:rPr lang="en-US" altLang="ja-JP" b="0" i="1" smtClean="0">
                                  <a:latin typeface="Cambria Math"/>
                                </a:rPr>
                                <m:t>2</m:t>
                              </m:r>
                            </m:sup>
                          </m:sSup>
                        </m:den>
                      </m:f>
                      <m:nary>
                        <m:naryPr>
                          <m:chr m:val="∑"/>
                          <m:ctrlPr>
                            <a:rPr lang="en-US" altLang="ja-JP" i="1">
                              <a:latin typeface="Cambria Math"/>
                            </a:rPr>
                          </m:ctrlPr>
                        </m:naryPr>
                        <m:sub>
                          <m:sSub>
                            <m:sSubPr>
                              <m:ctrlPr>
                                <a:rPr lang="en-US" altLang="ja-JP" i="1">
                                  <a:latin typeface="Cambria Math"/>
                                </a:rPr>
                              </m:ctrlPr>
                            </m:sSubPr>
                            <m:e>
                              <m:r>
                                <a:rPr lang="en-US" altLang="ja-JP" i="1">
                                  <a:latin typeface="Cambria Math"/>
                                </a:rPr>
                                <m:t>𝑖</m:t>
                              </m:r>
                            </m:e>
                            <m:sub>
                              <m:r>
                                <m:rPr>
                                  <m:sty m:val="p"/>
                                </m:rPr>
                                <a:rPr lang="en-US" altLang="ja-JP">
                                  <a:latin typeface="Cambria Math"/>
                                </a:rPr>
                                <m:t>h</m:t>
                              </m:r>
                            </m:sub>
                          </m:sSub>
                        </m:sub>
                        <m:sup>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up>
                        <m:e>
                          <m:r>
                            <a:rPr lang="en-US" altLang="ja-JP" b="0" i="1" smtClean="0">
                              <a:latin typeface="Cambria Math"/>
                            </a:rPr>
                            <m:t>𝑉</m:t>
                          </m:r>
                          <m:d>
                            <m:dPr>
                              <m:begChr m:val="["/>
                              <m:endChr m:val="]"/>
                              <m:ctrlPr>
                                <a:rPr lang="en-US" altLang="ja-JP" b="0" i="1" smtClean="0">
                                  <a:latin typeface="Cambria Math"/>
                                </a:rPr>
                              </m:ctrlPr>
                            </m:dPr>
                            <m:e>
                              <m:sSubSup>
                                <m:sSubSupPr>
                                  <m:ctrlPr>
                                    <a:rPr lang="ja-JP" altLang="ja-JP" i="1">
                                      <a:latin typeface="Cambria Math"/>
                                    </a:rPr>
                                  </m:ctrlPr>
                                </m:sSubSupPr>
                                <m:e>
                                  <m:r>
                                    <a:rPr lang="en-US" altLang="ja-JP" i="1">
                                      <a:latin typeface="Cambria Math"/>
                                    </a:rPr>
                                    <m:t>𝑥</m:t>
                                  </m:r>
                                </m:e>
                                <m:sub>
                                  <m:sSub>
                                    <m:sSubPr>
                                      <m:ctrlPr>
                                        <a:rPr lang="en-US" altLang="ja-JP" i="1">
                                          <a:latin typeface="Cambria Math"/>
                                        </a:rPr>
                                      </m:ctrlPr>
                                    </m:sSubPr>
                                    <m:e>
                                      <m:r>
                                        <a:rPr lang="en-US" altLang="ja-JP" i="1">
                                          <a:latin typeface="Cambria Math"/>
                                        </a:rPr>
                                        <m:t>𝑖</m:t>
                                      </m:r>
                                    </m:e>
                                    <m:sub>
                                      <m:r>
                                        <m:rPr>
                                          <m:sty m:val="p"/>
                                        </m:rPr>
                                        <a:rPr lang="en-US" altLang="ja-JP">
                                          <a:latin typeface="Cambria Math"/>
                                        </a:rPr>
                                        <m:t>h</m:t>
                                      </m:r>
                                    </m:sub>
                                  </m:sSub>
                                </m:sub>
                                <m:sup/>
                              </m:sSubSup>
                            </m:e>
                          </m:d>
                        </m:e>
                      </m:nary>
                      <m:r>
                        <a:rPr lang="en-US" altLang="ja-JP" b="0" i="1" smtClean="0">
                          <a:latin typeface="Cambria Math"/>
                        </a:rPr>
                        <m:t>=</m:t>
                      </m:r>
                      <m:f>
                        <m:fPr>
                          <m:ctrlPr>
                            <a:rPr lang="en-US" altLang="ja-JP" i="1">
                              <a:latin typeface="Cambria Math"/>
                            </a:rPr>
                          </m:ctrlPr>
                        </m:fPr>
                        <m:num>
                          <m:r>
                            <a:rPr lang="en-US" altLang="ja-JP" i="1">
                              <a:latin typeface="Cambria Math"/>
                            </a:rPr>
                            <m:t>1</m:t>
                          </m:r>
                        </m:num>
                        <m:den>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den>
                      </m:f>
                      <m:sSubSup>
                        <m:sSubSupPr>
                          <m:ctrlPr>
                            <a:rPr lang="en-US" altLang="ja-JP" b="0" i="1" smtClean="0">
                              <a:latin typeface="Cambria Math"/>
                              <a:ea typeface="Cambria Math"/>
                            </a:rPr>
                          </m:ctrlPr>
                        </m:sSubSupPr>
                        <m:e>
                          <m:d>
                            <m:dPr>
                              <m:ctrlPr>
                                <a:rPr lang="en-US" altLang="ja-JP" b="0" i="1" smtClean="0">
                                  <a:latin typeface="Cambria Math"/>
                                  <a:ea typeface="Cambria Math"/>
                                </a:rPr>
                              </m:ctrlPr>
                            </m:dPr>
                            <m:e>
                              <m:sSub>
                                <m:sSubPr>
                                  <m:ctrlPr>
                                    <a:rPr lang="en-US" altLang="ja-JP" b="0" i="1" smtClean="0">
                                      <a:latin typeface="Cambria Math"/>
                                      <a:ea typeface="Cambria Math"/>
                                    </a:rPr>
                                  </m:ctrlPr>
                                </m:sSubPr>
                                <m:e>
                                  <m:r>
                                    <a:rPr lang="en-US" altLang="ja-JP" b="0" i="1" smtClean="0">
                                      <a:latin typeface="Cambria Math"/>
                                      <a:ea typeface="Cambria Math"/>
                                    </a:rPr>
                                    <m:t>𝑢</m:t>
                                  </m:r>
                                </m:e>
                                <m:sub>
                                  <m:r>
                                    <m:rPr>
                                      <m:sty m:val="p"/>
                                    </m:rPr>
                                    <a:rPr lang="en-US" altLang="ja-JP" b="0" i="0" smtClean="0">
                                      <a:latin typeface="Cambria Math"/>
                                      <a:ea typeface="Cambria Math"/>
                                    </a:rPr>
                                    <m:t>stat</m:t>
                                  </m:r>
                                </m:sub>
                              </m:sSub>
                            </m:e>
                          </m:d>
                        </m:e>
                        <m:sub/>
                        <m:sup>
                          <m:r>
                            <a:rPr lang="en-US" altLang="ja-JP" b="0" i="1" smtClean="0">
                              <a:latin typeface="Cambria Math"/>
                              <a:ea typeface="Cambria Math"/>
                            </a:rPr>
                            <m:t>2</m:t>
                          </m:r>
                        </m:sup>
                      </m:sSubSup>
                    </m:oMath>
                  </m:oMathPara>
                </a14:m>
                <a:endParaRPr lang="ja-JP" altLang="en-US" dirty="0"/>
              </a:p>
            </p:txBody>
          </p:sp>
        </mc:Choice>
        <mc:Fallback xmlns="">
          <p:sp>
            <p:nvSpPr>
              <p:cNvPr id="8" name="正方形/長方形 7"/>
              <p:cNvSpPr>
                <a:spLocks noRot="1" noChangeAspect="1" noMove="1" noResize="1" noEditPoints="1" noAdjustHandles="1" noChangeArrowheads="1" noChangeShapeType="1" noTextEdit="1"/>
              </p:cNvSpPr>
              <p:nvPr/>
            </p:nvSpPr>
            <p:spPr>
              <a:xfrm>
                <a:off x="899592" y="1700808"/>
                <a:ext cx="7272808" cy="1266180"/>
              </a:xfrm>
              <a:prstGeom prst="rect">
                <a:avLst/>
              </a:prstGeom>
              <a:blipFill rotWithShape="1">
                <a:blip r:embed="rId3"/>
                <a:stretch>
                  <a:fillRect/>
                </a:stretch>
              </a:blipFill>
            </p:spPr>
            <p:txBody>
              <a:bodyPr/>
              <a:lstStyle/>
              <a:p>
                <a:r>
                  <a:rPr lang="ja-JP" altLang="en-US">
                    <a:noFill/>
                  </a:rPr>
                  <a:t> </a:t>
                </a:r>
              </a:p>
            </p:txBody>
          </p:sp>
        </mc:Fallback>
      </mc:AlternateContent>
      <p:sp>
        <p:nvSpPr>
          <p:cNvPr id="9" name="テキスト ボックス 8"/>
          <p:cNvSpPr txBox="1"/>
          <p:nvPr/>
        </p:nvSpPr>
        <p:spPr>
          <a:xfrm>
            <a:off x="611560" y="3174067"/>
            <a:ext cx="8064896" cy="461665"/>
          </a:xfrm>
          <a:prstGeom prst="rect">
            <a:avLst/>
          </a:prstGeom>
          <a:noFill/>
        </p:spPr>
        <p:txBody>
          <a:bodyPr wrap="square" rtlCol="0">
            <a:spAutoFit/>
          </a:bodyPr>
          <a:lstStyle/>
          <a:p>
            <a:r>
              <a:rPr lang="ja-JP" altLang="en-US" dirty="0" smtClean="0"/>
              <a:t>平方根である　　　　　　　　　　を統計誤差として出力している。</a:t>
            </a:r>
            <a:endParaRPr lang="en-US" altLang="ja-JP" i="1" dirty="0" smtClean="0"/>
          </a:p>
        </p:txBody>
      </p:sp>
      <p:sp>
        <p:nvSpPr>
          <p:cNvPr id="10" name="テキスト ボックス 9"/>
          <p:cNvSpPr txBox="1"/>
          <p:nvPr/>
        </p:nvSpPr>
        <p:spPr>
          <a:xfrm>
            <a:off x="618929" y="4293539"/>
            <a:ext cx="4635339" cy="1938992"/>
          </a:xfrm>
          <a:prstGeom prst="rect">
            <a:avLst/>
          </a:prstGeom>
          <a:noFill/>
        </p:spPr>
        <p:txBody>
          <a:bodyPr wrap="square" rtlCol="0">
            <a:spAutoFit/>
          </a:bodyPr>
          <a:lstStyle/>
          <a:p>
            <a:r>
              <a:rPr lang="ja-JP" altLang="en-US" dirty="0" smtClean="0"/>
              <a:t>これは</a:t>
            </a:r>
            <a:r>
              <a:rPr lang="ja-JP" altLang="en-US" dirty="0" smtClean="0">
                <a:solidFill>
                  <a:srgbClr val="FF0000"/>
                </a:solidFill>
              </a:rPr>
              <a:t>サンプル平均の標準誤差</a:t>
            </a:r>
            <a:r>
              <a:rPr lang="en-US" altLang="ja-JP" dirty="0" smtClean="0"/>
              <a:t>(standard error of the mean)</a:t>
            </a:r>
            <a:r>
              <a:rPr lang="ja-JP" altLang="en-US" dirty="0"/>
              <a:t>である</a:t>
            </a:r>
            <a:r>
              <a:rPr lang="ja-JP" altLang="en-US" dirty="0" smtClean="0"/>
              <a:t>。計算したサンプル平均がどの程度ばらつくかを表しており、</a:t>
            </a:r>
            <a:r>
              <a:rPr lang="en-US" altLang="ja-JP" i="1" dirty="0" err="1" smtClean="0"/>
              <a:t>N</a:t>
            </a:r>
            <a:r>
              <a:rPr lang="en-US" altLang="ja-JP" baseline="-25000" dirty="0" err="1" smtClean="0"/>
              <a:t>h</a:t>
            </a:r>
            <a:r>
              <a:rPr lang="ja-JP" altLang="en-US" dirty="0" smtClean="0"/>
              <a:t>が大きくなるほど小さくなる。</a:t>
            </a:r>
            <a:endParaRPr lang="en-US" altLang="ja-JP" dirty="0" smtClean="0"/>
          </a:p>
        </p:txBody>
      </p:sp>
      <p:sp>
        <p:nvSpPr>
          <p:cNvPr id="11" name="正方形/長方形 10"/>
          <p:cNvSpPr/>
          <p:nvPr/>
        </p:nvSpPr>
        <p:spPr>
          <a:xfrm>
            <a:off x="4552950" y="3355008"/>
            <a:ext cx="2699887" cy="2336537"/>
          </a:xfrm>
          <a:prstGeom prst="rect">
            <a:avLst/>
          </a:prstGeom>
        </p:spPr>
        <p:txBody>
          <a:bodyPr wrap="square">
            <a:spAutoFit/>
          </a:bodyPr>
          <a:lstStyle/>
          <a:p>
            <a:endParaRPr lang="ja-JP" altLang="en-US" sz="2800" dirty="0"/>
          </a:p>
        </p:txBody>
      </p:sp>
      <mc:AlternateContent xmlns:mc="http://schemas.openxmlformats.org/markup-compatibility/2006" xmlns:a14="http://schemas.microsoft.com/office/drawing/2010/main">
        <mc:Choice Requires="a14">
          <p:sp>
            <p:nvSpPr>
              <p:cNvPr id="13" name="正方形/長方形 12"/>
              <p:cNvSpPr/>
              <p:nvPr/>
            </p:nvSpPr>
            <p:spPr>
              <a:xfrm>
                <a:off x="2483768" y="2922395"/>
                <a:ext cx="1944216" cy="108266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altLang="ja-JP" sz="2800" b="0" i="1" smtClean="0">
                              <a:latin typeface="Cambria Math"/>
                            </a:rPr>
                          </m:ctrlPr>
                        </m:fPr>
                        <m:num>
                          <m:r>
                            <a:rPr lang="en-US" altLang="ja-JP" sz="2800" b="0" i="1" smtClean="0">
                              <a:latin typeface="Cambria Math"/>
                            </a:rPr>
                            <m:t>1</m:t>
                          </m:r>
                        </m:num>
                        <m:den>
                          <m:rad>
                            <m:radPr>
                              <m:degHide m:val="on"/>
                              <m:ctrlPr>
                                <a:rPr lang="en-US" altLang="ja-JP" sz="2800" b="0" i="1" smtClean="0">
                                  <a:latin typeface="Cambria Math"/>
                                </a:rPr>
                              </m:ctrlPr>
                            </m:radPr>
                            <m:deg/>
                            <m:e>
                              <m:sSub>
                                <m:sSubPr>
                                  <m:ctrlPr>
                                    <a:rPr lang="en-US" altLang="ja-JP" sz="2800" b="0" i="1" smtClean="0">
                                      <a:latin typeface="Cambria Math"/>
                                    </a:rPr>
                                  </m:ctrlPr>
                                </m:sSubPr>
                                <m:e>
                                  <m:r>
                                    <a:rPr lang="en-US" altLang="ja-JP" sz="2800" b="0" i="1" smtClean="0">
                                      <a:latin typeface="Cambria Math"/>
                                    </a:rPr>
                                    <m:t>𝑁</m:t>
                                  </m:r>
                                </m:e>
                                <m:sub>
                                  <m:r>
                                    <m:rPr>
                                      <m:sty m:val="p"/>
                                    </m:rPr>
                                    <a:rPr lang="en-US" altLang="ja-JP" sz="2800" b="0" i="0" smtClean="0">
                                      <a:latin typeface="Cambria Math"/>
                                    </a:rPr>
                                    <m:t>h</m:t>
                                  </m:r>
                                </m:sub>
                              </m:sSub>
                            </m:e>
                          </m:rad>
                        </m:den>
                      </m:f>
                      <m:sSub>
                        <m:sSubPr>
                          <m:ctrlPr>
                            <a:rPr lang="en-US" altLang="ja-JP" sz="2800" b="0" i="1" smtClean="0">
                              <a:latin typeface="Cambria Math"/>
                            </a:rPr>
                          </m:ctrlPr>
                        </m:sSubPr>
                        <m:e>
                          <m:r>
                            <a:rPr lang="en-US" altLang="ja-JP" sz="2800" b="0" i="1" smtClean="0">
                              <a:latin typeface="Cambria Math"/>
                            </a:rPr>
                            <m:t>𝑢</m:t>
                          </m:r>
                        </m:e>
                        <m:sub>
                          <m:r>
                            <m:rPr>
                              <m:sty m:val="p"/>
                            </m:rPr>
                            <a:rPr lang="en-US" altLang="ja-JP" sz="2800" b="0" i="0" smtClean="0">
                              <a:latin typeface="Cambria Math"/>
                            </a:rPr>
                            <m:t>stat</m:t>
                          </m:r>
                        </m:sub>
                      </m:sSub>
                    </m:oMath>
                  </m:oMathPara>
                </a14:m>
                <a:endParaRPr lang="ja-JP" altLang="en-US" sz="2800" dirty="0"/>
              </a:p>
            </p:txBody>
          </p:sp>
        </mc:Choice>
        <mc:Fallback xmlns="">
          <p:sp>
            <p:nvSpPr>
              <p:cNvPr id="13" name="正方形/長方形 12"/>
              <p:cNvSpPr>
                <a:spLocks noRot="1" noChangeAspect="1" noMove="1" noResize="1" noEditPoints="1" noAdjustHandles="1" noChangeArrowheads="1" noChangeShapeType="1" noTextEdit="1"/>
              </p:cNvSpPr>
              <p:nvPr/>
            </p:nvSpPr>
            <p:spPr>
              <a:xfrm>
                <a:off x="2483768" y="2922395"/>
                <a:ext cx="1944216" cy="1082669"/>
              </a:xfrm>
              <a:prstGeom prst="rect">
                <a:avLst/>
              </a:prstGeom>
              <a:blipFill rotWithShape="1">
                <a:blip r:embed="rId4"/>
                <a:stretch>
                  <a:fillRect/>
                </a:stretch>
              </a:blipFill>
            </p:spPr>
            <p:txBody>
              <a:bodyPr/>
              <a:lstStyle/>
              <a:p>
                <a:r>
                  <a:rPr lang="ja-JP" altLang="en-US">
                    <a:noFill/>
                  </a:rPr>
                  <a:t> </a:t>
                </a:r>
              </a:p>
            </p:txBody>
          </p:sp>
        </mc:Fallback>
      </mc:AlternateContent>
      <p:grpSp>
        <p:nvGrpSpPr>
          <p:cNvPr id="14" name="グループ化 13"/>
          <p:cNvGrpSpPr/>
          <p:nvPr/>
        </p:nvGrpSpPr>
        <p:grpSpPr>
          <a:xfrm>
            <a:off x="6150343" y="3601814"/>
            <a:ext cx="2584844" cy="2713871"/>
            <a:chOff x="6150343" y="3601814"/>
            <a:chExt cx="2584844" cy="2713871"/>
          </a:xfrm>
        </p:grpSpPr>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0343" y="3933056"/>
              <a:ext cx="2584844" cy="202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テキスト ボックス 32"/>
            <p:cNvSpPr txBox="1"/>
            <p:nvPr/>
          </p:nvSpPr>
          <p:spPr>
            <a:xfrm>
              <a:off x="6155532" y="5915575"/>
              <a:ext cx="2571538" cy="400110"/>
            </a:xfrm>
            <a:prstGeom prst="rect">
              <a:avLst/>
            </a:prstGeom>
            <a:solidFill>
              <a:schemeClr val="bg1"/>
            </a:solidFill>
          </p:spPr>
          <p:txBody>
            <a:bodyPr wrap="none" rtlCol="0">
              <a:spAutoFit/>
            </a:bodyPr>
            <a:lstStyle/>
            <a:p>
              <a:r>
                <a:rPr lang="ja-JP" altLang="en-US" sz="2000" dirty="0" smtClean="0"/>
                <a:t>ある</a:t>
              </a:r>
              <a:r>
                <a:rPr lang="en-US" altLang="ja-JP" sz="2000" i="1" dirty="0" err="1"/>
                <a:t>N</a:t>
              </a:r>
              <a:r>
                <a:rPr lang="en-US" altLang="ja-JP" sz="2000" baseline="-25000" dirty="0" err="1"/>
                <a:t>h</a:t>
              </a:r>
              <a:r>
                <a:rPr lang="ja-JP" altLang="en-US" sz="2000" dirty="0" smtClean="0"/>
                <a:t>の場合の分布</a:t>
              </a:r>
              <a:r>
                <a:rPr lang="en-US" altLang="ja-JP" sz="2000" dirty="0" smtClean="0"/>
                <a:t>1</a:t>
              </a:r>
              <a:endParaRPr kumimoji="1" lang="ja-JP" altLang="en-US" sz="2000" dirty="0"/>
            </a:p>
          </p:txBody>
        </p:sp>
        <p:sp>
          <p:nvSpPr>
            <p:cNvPr id="34" name="テキスト ボックス 33"/>
            <p:cNvSpPr txBox="1"/>
            <p:nvPr/>
          </p:nvSpPr>
          <p:spPr>
            <a:xfrm>
              <a:off x="6548268" y="3601814"/>
              <a:ext cx="1786066" cy="400110"/>
            </a:xfrm>
            <a:prstGeom prst="rect">
              <a:avLst/>
            </a:prstGeom>
            <a:solidFill>
              <a:schemeClr val="bg1"/>
            </a:solidFill>
            <a:ln>
              <a:noFill/>
            </a:ln>
          </p:spPr>
          <p:txBody>
            <a:bodyPr wrap="none" rtlCol="0">
              <a:spAutoFit/>
            </a:bodyPr>
            <a:lstStyle/>
            <a:p>
              <a:r>
                <a:rPr kumimoji="1" lang="ja-JP" altLang="en-US" sz="2000" dirty="0" smtClean="0">
                  <a:solidFill>
                    <a:srgbClr val="00B050"/>
                  </a:solidFill>
                </a:rPr>
                <a:t>サンプル平均</a:t>
              </a:r>
              <a:r>
                <a:rPr kumimoji="1" lang="en-US" altLang="ja-JP" sz="2000" dirty="0" smtClean="0">
                  <a:solidFill>
                    <a:srgbClr val="00B050"/>
                  </a:solidFill>
                </a:rPr>
                <a:t>1</a:t>
              </a:r>
              <a:endParaRPr kumimoji="1" lang="ja-JP" altLang="en-US" sz="2000" dirty="0">
                <a:solidFill>
                  <a:srgbClr val="00B050"/>
                </a:solidFill>
              </a:endParaRPr>
            </a:p>
          </p:txBody>
        </p:sp>
        <p:cxnSp>
          <p:nvCxnSpPr>
            <p:cNvPr id="35" name="直線矢印コネクタ 34"/>
            <p:cNvCxnSpPr/>
            <p:nvPr/>
          </p:nvCxnSpPr>
          <p:spPr>
            <a:xfrm>
              <a:off x="7526722" y="3933056"/>
              <a:ext cx="0" cy="28774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グループ化 15"/>
          <p:cNvGrpSpPr/>
          <p:nvPr/>
        </p:nvGrpSpPr>
        <p:grpSpPr>
          <a:xfrm>
            <a:off x="6142227" y="3580029"/>
            <a:ext cx="2584843" cy="2713871"/>
            <a:chOff x="3965082" y="3616622"/>
            <a:chExt cx="2584843" cy="2713871"/>
          </a:xfrm>
        </p:grpSpPr>
        <p:pic>
          <p:nvPicPr>
            <p:cNvPr id="1229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5082" y="3955321"/>
              <a:ext cx="2584843" cy="202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テキスト ボックス 38"/>
            <p:cNvSpPr txBox="1"/>
            <p:nvPr/>
          </p:nvSpPr>
          <p:spPr>
            <a:xfrm>
              <a:off x="3965082" y="5930383"/>
              <a:ext cx="2571538" cy="400110"/>
            </a:xfrm>
            <a:prstGeom prst="rect">
              <a:avLst/>
            </a:prstGeom>
            <a:solidFill>
              <a:schemeClr val="bg1"/>
            </a:solidFill>
          </p:spPr>
          <p:txBody>
            <a:bodyPr wrap="none" rtlCol="0">
              <a:spAutoFit/>
            </a:bodyPr>
            <a:lstStyle/>
            <a:p>
              <a:r>
                <a:rPr lang="ja-JP" altLang="en-US" sz="2000" dirty="0" smtClean="0"/>
                <a:t>ある</a:t>
              </a:r>
              <a:r>
                <a:rPr lang="en-US" altLang="ja-JP" sz="2000" i="1" dirty="0" err="1"/>
                <a:t>N</a:t>
              </a:r>
              <a:r>
                <a:rPr lang="en-US" altLang="ja-JP" sz="2000" baseline="-25000" dirty="0" err="1"/>
                <a:t>h</a:t>
              </a:r>
              <a:r>
                <a:rPr lang="ja-JP" altLang="en-US" sz="2000" dirty="0" smtClean="0"/>
                <a:t>の場合の分布</a:t>
              </a:r>
              <a:r>
                <a:rPr lang="en-US" altLang="ja-JP" sz="2000" dirty="0" smtClean="0"/>
                <a:t>2</a:t>
              </a:r>
              <a:endParaRPr kumimoji="1" lang="ja-JP" altLang="en-US" sz="2000" dirty="0"/>
            </a:p>
          </p:txBody>
        </p:sp>
        <p:sp>
          <p:nvSpPr>
            <p:cNvPr id="40" name="テキスト ボックス 39"/>
            <p:cNvSpPr txBox="1"/>
            <p:nvPr/>
          </p:nvSpPr>
          <p:spPr>
            <a:xfrm>
              <a:off x="4357818" y="3616622"/>
              <a:ext cx="1786066" cy="400110"/>
            </a:xfrm>
            <a:prstGeom prst="rect">
              <a:avLst/>
            </a:prstGeom>
            <a:solidFill>
              <a:schemeClr val="bg1"/>
            </a:solidFill>
            <a:ln>
              <a:noFill/>
            </a:ln>
          </p:spPr>
          <p:txBody>
            <a:bodyPr wrap="none" rtlCol="0">
              <a:spAutoFit/>
            </a:bodyPr>
            <a:lstStyle/>
            <a:p>
              <a:r>
                <a:rPr kumimoji="1" lang="ja-JP" altLang="en-US" sz="2000" dirty="0" smtClean="0">
                  <a:solidFill>
                    <a:srgbClr val="00B050"/>
                  </a:solidFill>
                </a:rPr>
                <a:t>サンプル平均</a:t>
              </a:r>
              <a:r>
                <a:rPr kumimoji="1" lang="en-US" altLang="ja-JP" sz="2000" dirty="0" smtClean="0">
                  <a:solidFill>
                    <a:srgbClr val="00B050"/>
                  </a:solidFill>
                </a:rPr>
                <a:t>2</a:t>
              </a:r>
              <a:endParaRPr kumimoji="1" lang="ja-JP" altLang="en-US" sz="2000" dirty="0">
                <a:solidFill>
                  <a:srgbClr val="00B050"/>
                </a:solidFill>
              </a:endParaRPr>
            </a:p>
          </p:txBody>
        </p:sp>
        <p:cxnSp>
          <p:nvCxnSpPr>
            <p:cNvPr id="41" name="直線矢印コネクタ 40"/>
            <p:cNvCxnSpPr/>
            <p:nvPr/>
          </p:nvCxnSpPr>
          <p:spPr>
            <a:xfrm>
              <a:off x="5292080" y="3933056"/>
              <a:ext cx="0" cy="28774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17" name="グループ化 16"/>
          <p:cNvGrpSpPr/>
          <p:nvPr/>
        </p:nvGrpSpPr>
        <p:grpSpPr>
          <a:xfrm>
            <a:off x="6140033" y="3633454"/>
            <a:ext cx="2602536" cy="2713871"/>
            <a:chOff x="899592" y="3356992"/>
            <a:chExt cx="2602536" cy="2713871"/>
          </a:xfrm>
        </p:grpSpPr>
        <p:pic>
          <p:nvPicPr>
            <p:cNvPr id="1229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3937" y="3638247"/>
              <a:ext cx="2598191" cy="203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テキスト ボックス 43"/>
            <p:cNvSpPr txBox="1"/>
            <p:nvPr/>
          </p:nvSpPr>
          <p:spPr>
            <a:xfrm>
              <a:off x="899592" y="5670753"/>
              <a:ext cx="2571538" cy="400110"/>
            </a:xfrm>
            <a:prstGeom prst="rect">
              <a:avLst/>
            </a:prstGeom>
            <a:solidFill>
              <a:schemeClr val="bg1"/>
            </a:solidFill>
          </p:spPr>
          <p:txBody>
            <a:bodyPr wrap="none" rtlCol="0">
              <a:spAutoFit/>
            </a:bodyPr>
            <a:lstStyle/>
            <a:p>
              <a:r>
                <a:rPr lang="ja-JP" altLang="en-US" sz="2000" dirty="0" smtClean="0"/>
                <a:t>ある</a:t>
              </a:r>
              <a:r>
                <a:rPr lang="en-US" altLang="ja-JP" sz="2000" i="1" dirty="0" err="1"/>
                <a:t>N</a:t>
              </a:r>
              <a:r>
                <a:rPr lang="en-US" altLang="ja-JP" sz="2000" baseline="-25000" dirty="0" err="1"/>
                <a:t>h</a:t>
              </a:r>
              <a:r>
                <a:rPr lang="ja-JP" altLang="en-US" sz="2000" dirty="0" smtClean="0"/>
                <a:t>の場合の分布</a:t>
              </a:r>
              <a:r>
                <a:rPr lang="en-US" altLang="ja-JP" sz="2000" dirty="0" smtClean="0"/>
                <a:t>3</a:t>
              </a:r>
              <a:endParaRPr kumimoji="1" lang="ja-JP" altLang="en-US" sz="2000" dirty="0"/>
            </a:p>
          </p:txBody>
        </p:sp>
        <p:sp>
          <p:nvSpPr>
            <p:cNvPr id="45" name="テキスト ボックス 44"/>
            <p:cNvSpPr txBox="1"/>
            <p:nvPr/>
          </p:nvSpPr>
          <p:spPr>
            <a:xfrm>
              <a:off x="1292328" y="3356992"/>
              <a:ext cx="1786066" cy="400110"/>
            </a:xfrm>
            <a:prstGeom prst="rect">
              <a:avLst/>
            </a:prstGeom>
            <a:solidFill>
              <a:schemeClr val="bg1"/>
            </a:solidFill>
            <a:ln>
              <a:noFill/>
            </a:ln>
          </p:spPr>
          <p:txBody>
            <a:bodyPr wrap="none" rtlCol="0">
              <a:spAutoFit/>
            </a:bodyPr>
            <a:lstStyle/>
            <a:p>
              <a:r>
                <a:rPr kumimoji="1" lang="ja-JP" altLang="en-US" sz="2000" dirty="0" smtClean="0">
                  <a:solidFill>
                    <a:srgbClr val="00B050"/>
                  </a:solidFill>
                </a:rPr>
                <a:t>サンプル平均</a:t>
              </a:r>
              <a:r>
                <a:rPr kumimoji="1" lang="en-US" altLang="ja-JP" sz="2000" dirty="0" smtClean="0">
                  <a:solidFill>
                    <a:srgbClr val="00B050"/>
                  </a:solidFill>
                </a:rPr>
                <a:t>3</a:t>
              </a:r>
              <a:endParaRPr kumimoji="1" lang="ja-JP" altLang="en-US" sz="2000" dirty="0">
                <a:solidFill>
                  <a:srgbClr val="00B050"/>
                </a:solidFill>
              </a:endParaRPr>
            </a:p>
          </p:txBody>
        </p:sp>
        <p:cxnSp>
          <p:nvCxnSpPr>
            <p:cNvPr id="46" name="直線矢印コネクタ 45"/>
            <p:cNvCxnSpPr/>
            <p:nvPr/>
          </p:nvCxnSpPr>
          <p:spPr>
            <a:xfrm>
              <a:off x="2339752" y="3673426"/>
              <a:ext cx="0" cy="28774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グループ化 17"/>
          <p:cNvGrpSpPr/>
          <p:nvPr/>
        </p:nvGrpSpPr>
        <p:grpSpPr>
          <a:xfrm>
            <a:off x="5819543" y="3671863"/>
            <a:ext cx="3090754" cy="2728937"/>
            <a:chOff x="5819543" y="3671863"/>
            <a:chExt cx="3090754" cy="2728937"/>
          </a:xfrm>
        </p:grpSpPr>
        <p:pic>
          <p:nvPicPr>
            <p:cNvPr id="12293"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19543" y="3671863"/>
              <a:ext cx="3090754" cy="23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テキスト ボックス 48"/>
            <p:cNvSpPr txBox="1"/>
            <p:nvPr/>
          </p:nvSpPr>
          <p:spPr>
            <a:xfrm>
              <a:off x="6221014" y="6000690"/>
              <a:ext cx="2427268" cy="400110"/>
            </a:xfrm>
            <a:prstGeom prst="rect">
              <a:avLst/>
            </a:prstGeom>
            <a:solidFill>
              <a:schemeClr val="bg1"/>
            </a:solidFill>
          </p:spPr>
          <p:txBody>
            <a:bodyPr wrap="none" rtlCol="0">
              <a:spAutoFit/>
            </a:bodyPr>
            <a:lstStyle/>
            <a:p>
              <a:r>
                <a:rPr lang="ja-JP" altLang="en-US" sz="2000" dirty="0"/>
                <a:t>サンプル</a:t>
              </a:r>
              <a:r>
                <a:rPr lang="ja-JP" altLang="en-US" sz="2000" dirty="0" smtClean="0"/>
                <a:t>平均の分布</a:t>
              </a:r>
              <a:endParaRPr kumimoji="1" lang="ja-JP" altLang="en-US" sz="2000" dirty="0"/>
            </a:p>
          </p:txBody>
        </p:sp>
      </p:grpSp>
    </p:spTree>
    <p:extLst>
      <p:ext uri="{BB962C8B-B14F-4D97-AF65-F5344CB8AC3E}">
        <p14:creationId xmlns:p14="http://schemas.microsoft.com/office/powerpoint/2010/main" val="240113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24</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Standard error of the mean</a:t>
            </a:r>
            <a:endParaRPr lang="en-US" altLang="ja-JP" sz="2400" dirty="0">
              <a:solidFill>
                <a:srgbClr val="000000"/>
              </a:solidFill>
              <a:latin typeface="Tahoma" pitchFamily="34" charset="0"/>
            </a:endParaRPr>
          </a:p>
        </p:txBody>
      </p:sp>
      <p:sp>
        <p:nvSpPr>
          <p:cNvPr id="31" name="テキスト ボックス 32"/>
          <p:cNvSpPr txBox="1">
            <a:spLocks noChangeArrowheads="1"/>
          </p:cNvSpPr>
          <p:nvPr/>
        </p:nvSpPr>
        <p:spPr bwMode="auto">
          <a:xfrm>
            <a:off x="1043608" y="1052736"/>
            <a:ext cx="7056784"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a:solidFill>
                  <a:srgbClr val="000000"/>
                </a:solidFill>
              </a:rPr>
              <a:t>2</a:t>
            </a:r>
            <a:r>
              <a:rPr lang="ja-JP" altLang="en-US" sz="2400" dirty="0" smtClean="0">
                <a:solidFill>
                  <a:srgbClr val="000000"/>
                </a:solidFill>
              </a:rPr>
              <a:t>個のサイコロをふって出る目の和のサンプル平均がどのような分散をもつか確認しましょう。</a:t>
            </a:r>
            <a:endParaRPr lang="en-US" altLang="ja-JP" sz="2400" dirty="0">
              <a:solidFill>
                <a:srgbClr val="000000"/>
              </a:solidFill>
            </a:endParaRPr>
          </a:p>
        </p:txBody>
      </p:sp>
      <p:sp>
        <p:nvSpPr>
          <p:cNvPr id="32" name="Rectangle 2"/>
          <p:cNvSpPr txBox="1">
            <a:spLocks noChangeArrowheads="1"/>
          </p:cNvSpPr>
          <p:nvPr/>
        </p:nvSpPr>
        <p:spPr bwMode="auto">
          <a:xfrm>
            <a:off x="2570163" y="0"/>
            <a:ext cx="3743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課題</a:t>
            </a:r>
            <a:r>
              <a:rPr lang="en-US" altLang="ja-JP" sz="4800" dirty="0" smtClean="0">
                <a:solidFill>
                  <a:srgbClr val="000000"/>
                </a:solidFill>
                <a:latin typeface="Century Gothic" pitchFamily="34" charset="0"/>
              </a:rPr>
              <a:t>5</a:t>
            </a:r>
            <a:endParaRPr lang="en-US" altLang="ja-JP" sz="4800" dirty="0">
              <a:solidFill>
                <a:srgbClr val="000000"/>
              </a:solidFill>
              <a:latin typeface="Century Gothic" pitchFamily="34" charset="0"/>
            </a:endParaRPr>
          </a:p>
        </p:txBody>
      </p:sp>
      <p:sp>
        <p:nvSpPr>
          <p:cNvPr id="36" name="テキスト ボックス 8"/>
          <p:cNvSpPr txBox="1">
            <a:spLocks noChangeArrowheads="1"/>
          </p:cNvSpPr>
          <p:nvPr/>
        </p:nvSpPr>
        <p:spPr bwMode="auto">
          <a:xfrm>
            <a:off x="1598798" y="2060848"/>
            <a:ext cx="5686053" cy="193899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marL="0" indent="0" eaLnBrk="1" hangingPunct="1">
              <a:spcBef>
                <a:spcPct val="0"/>
              </a:spcBef>
              <a:buNone/>
            </a:pPr>
            <a:r>
              <a:rPr lang="ja-JP" altLang="en-US" sz="2000" dirty="0" smtClean="0">
                <a:solidFill>
                  <a:srgbClr val="FF0000"/>
                </a:solidFill>
              </a:rPr>
              <a:t>エクセルファイルの中身を確認してください。</a:t>
            </a:r>
            <a:endParaRPr lang="en-US" altLang="ja-JP" sz="2000" dirty="0" smtClean="0">
              <a:solidFill>
                <a:srgbClr val="FF0000"/>
              </a:solidFill>
            </a:endParaRPr>
          </a:p>
          <a:p>
            <a:pPr eaLnBrk="1" hangingPunct="1">
              <a:spcBef>
                <a:spcPct val="0"/>
              </a:spcBef>
            </a:pPr>
            <a:r>
              <a:rPr lang="en-US" altLang="ja-JP" sz="2000" dirty="0" smtClean="0">
                <a:solidFill>
                  <a:srgbClr val="000000"/>
                </a:solidFill>
              </a:rPr>
              <a:t>Ex.5</a:t>
            </a:r>
            <a:r>
              <a:rPr lang="ja-JP" altLang="en-US" sz="2000" dirty="0" smtClean="0">
                <a:solidFill>
                  <a:srgbClr val="000000"/>
                </a:solidFill>
              </a:rPr>
              <a:t>のシートを開く。</a:t>
            </a:r>
            <a:endParaRPr lang="en-US" altLang="ja-JP" sz="2000" dirty="0">
              <a:solidFill>
                <a:srgbClr val="000000"/>
              </a:solidFill>
            </a:endParaRPr>
          </a:p>
          <a:p>
            <a:pPr eaLnBrk="1" hangingPunct="1">
              <a:spcBef>
                <a:spcPct val="0"/>
              </a:spcBef>
            </a:pPr>
            <a:r>
              <a:rPr lang="en-US" altLang="ja-JP" sz="2000" dirty="0" smtClean="0">
                <a:solidFill>
                  <a:srgbClr val="000000"/>
                </a:solidFill>
              </a:rPr>
              <a:t>F</a:t>
            </a:r>
            <a:r>
              <a:rPr lang="ja-JP" altLang="en-US" sz="2000" dirty="0" smtClean="0">
                <a:solidFill>
                  <a:srgbClr val="000000"/>
                </a:solidFill>
              </a:rPr>
              <a:t>の列に</a:t>
            </a:r>
            <a:r>
              <a:rPr lang="en-US" altLang="ja-JP" sz="2000" dirty="0" smtClean="0">
                <a:solidFill>
                  <a:srgbClr val="000000"/>
                </a:solidFill>
              </a:rPr>
              <a:t>N=4</a:t>
            </a:r>
            <a:r>
              <a:rPr lang="ja-JP" altLang="en-US" sz="2000" dirty="0" smtClean="0">
                <a:solidFill>
                  <a:srgbClr val="000000"/>
                </a:solidFill>
              </a:rPr>
              <a:t>とした場合の平均値を並べており、</a:t>
            </a:r>
            <a:r>
              <a:rPr lang="en-US" altLang="ja-JP" sz="2000" dirty="0" smtClean="0">
                <a:solidFill>
                  <a:srgbClr val="000000"/>
                </a:solidFill>
              </a:rPr>
              <a:t>G</a:t>
            </a:r>
            <a:r>
              <a:rPr lang="ja-JP" altLang="en-US" sz="2000" dirty="0" smtClean="0">
                <a:solidFill>
                  <a:srgbClr val="000000"/>
                </a:solidFill>
              </a:rPr>
              <a:t>の列に</a:t>
            </a:r>
            <a:r>
              <a:rPr lang="en-US" altLang="ja-JP" sz="2000" dirty="0" smtClean="0">
                <a:solidFill>
                  <a:srgbClr val="000000"/>
                </a:solidFill>
              </a:rPr>
              <a:t>N=9</a:t>
            </a:r>
            <a:r>
              <a:rPr lang="ja-JP" altLang="en-US" sz="2000" dirty="0" smtClean="0">
                <a:solidFill>
                  <a:srgbClr val="000000"/>
                </a:solidFill>
              </a:rPr>
              <a:t>とした場合の平均値を並べている。</a:t>
            </a:r>
            <a:endParaRPr lang="en-US" altLang="ja-JP" sz="2000" dirty="0" smtClean="0">
              <a:solidFill>
                <a:srgbClr val="000000"/>
              </a:solidFill>
            </a:endParaRPr>
          </a:p>
          <a:p>
            <a:pPr eaLnBrk="1" hangingPunct="1">
              <a:spcBef>
                <a:spcPct val="0"/>
              </a:spcBef>
            </a:pPr>
            <a:r>
              <a:rPr lang="en-US" altLang="ja-JP" sz="2000" dirty="0" smtClean="0">
                <a:solidFill>
                  <a:srgbClr val="000000"/>
                </a:solidFill>
              </a:rPr>
              <a:t>I27-L27</a:t>
            </a:r>
            <a:r>
              <a:rPr lang="ja-JP" altLang="en-US" sz="2000" dirty="0" smtClean="0">
                <a:solidFill>
                  <a:srgbClr val="000000"/>
                </a:solidFill>
              </a:rPr>
              <a:t>の下にある行列は、それぞれ</a:t>
            </a:r>
            <a:r>
              <a:rPr lang="en-US" altLang="ja-JP" sz="2000" dirty="0" smtClean="0">
                <a:solidFill>
                  <a:srgbClr val="000000"/>
                </a:solidFill>
              </a:rPr>
              <a:t>N=1</a:t>
            </a:r>
            <a:r>
              <a:rPr lang="ja-JP" altLang="en-US" sz="2000" dirty="0" smtClean="0">
                <a:solidFill>
                  <a:srgbClr val="000000"/>
                </a:solidFill>
              </a:rPr>
              <a:t>（元の分布）、</a:t>
            </a:r>
            <a:r>
              <a:rPr lang="en-US" altLang="ja-JP" sz="2000" dirty="0" smtClean="0">
                <a:solidFill>
                  <a:srgbClr val="000000"/>
                </a:solidFill>
              </a:rPr>
              <a:t>N=4</a:t>
            </a:r>
            <a:r>
              <a:rPr lang="ja-JP" altLang="en-US" sz="2000" dirty="0" err="1" smtClean="0">
                <a:solidFill>
                  <a:srgbClr val="000000"/>
                </a:solidFill>
              </a:rPr>
              <a:t>、</a:t>
            </a:r>
            <a:r>
              <a:rPr lang="en-US" altLang="ja-JP" sz="2000" dirty="0" smtClean="0">
                <a:solidFill>
                  <a:srgbClr val="000000"/>
                </a:solidFill>
              </a:rPr>
              <a:t>N=9</a:t>
            </a:r>
            <a:r>
              <a:rPr lang="ja-JP" altLang="en-US" sz="2000" dirty="0" smtClean="0">
                <a:solidFill>
                  <a:srgbClr val="000000"/>
                </a:solidFill>
              </a:rPr>
              <a:t>の場合の頻度分布。</a:t>
            </a:r>
            <a:endParaRPr lang="en-US" altLang="ja-JP" sz="2000" dirty="0" smtClean="0">
              <a:solidFill>
                <a:srgbClr val="000000"/>
              </a:solidFill>
            </a:endParaRPr>
          </a:p>
        </p:txBody>
      </p:sp>
    </p:spTree>
    <p:extLst>
      <p:ext uri="{BB962C8B-B14F-4D97-AF65-F5344CB8AC3E}">
        <p14:creationId xmlns:p14="http://schemas.microsoft.com/office/powerpoint/2010/main" val="4262694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25</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Standard error of the mean</a:t>
            </a:r>
            <a:endParaRPr lang="en-US" altLang="ja-JP" sz="2400" dirty="0">
              <a:solidFill>
                <a:srgbClr val="000000"/>
              </a:solidFill>
              <a:latin typeface="Tahoma" pitchFamily="34" charset="0"/>
            </a:endParaRPr>
          </a:p>
        </p:txBody>
      </p:sp>
      <p:sp>
        <p:nvSpPr>
          <p:cNvPr id="31" name="テキスト ボックス 32"/>
          <p:cNvSpPr txBox="1">
            <a:spLocks noChangeArrowheads="1"/>
          </p:cNvSpPr>
          <p:nvPr/>
        </p:nvSpPr>
        <p:spPr bwMode="auto">
          <a:xfrm>
            <a:off x="1043608" y="1052736"/>
            <a:ext cx="7056784"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a:solidFill>
                  <a:srgbClr val="000000"/>
                </a:solidFill>
              </a:rPr>
              <a:t>2</a:t>
            </a:r>
            <a:r>
              <a:rPr lang="ja-JP" altLang="en-US" sz="2400" dirty="0" smtClean="0">
                <a:solidFill>
                  <a:srgbClr val="000000"/>
                </a:solidFill>
              </a:rPr>
              <a:t>個のサイコロをふって出る目の和のサンプル平均がどのような分散をもつか確認しましょう。</a:t>
            </a:r>
            <a:endParaRPr lang="en-US" altLang="ja-JP" sz="2400" dirty="0">
              <a:solidFill>
                <a:srgbClr val="000000"/>
              </a:solidFill>
            </a:endParaRPr>
          </a:p>
        </p:txBody>
      </p:sp>
      <p:sp>
        <p:nvSpPr>
          <p:cNvPr id="32" name="Rectangle 2"/>
          <p:cNvSpPr txBox="1">
            <a:spLocks noChangeArrowheads="1"/>
          </p:cNvSpPr>
          <p:nvPr/>
        </p:nvSpPr>
        <p:spPr bwMode="auto">
          <a:xfrm>
            <a:off x="1835697" y="0"/>
            <a:ext cx="547260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課題</a:t>
            </a:r>
            <a:r>
              <a:rPr lang="en-US" altLang="ja-JP" sz="4800" dirty="0" smtClean="0">
                <a:solidFill>
                  <a:srgbClr val="000000"/>
                </a:solidFill>
                <a:latin typeface="Century Gothic" pitchFamily="34" charset="0"/>
              </a:rPr>
              <a:t>5</a:t>
            </a:r>
            <a:r>
              <a:rPr lang="ja-JP" altLang="en-US" sz="4800" dirty="0" smtClean="0">
                <a:solidFill>
                  <a:srgbClr val="000000"/>
                </a:solidFill>
                <a:latin typeface="Century Gothic" pitchFamily="34" charset="0"/>
              </a:rPr>
              <a:t>の答え合わせ</a:t>
            </a:r>
            <a:endParaRPr lang="en-US" altLang="ja-JP" sz="4800" dirty="0">
              <a:solidFill>
                <a:srgbClr val="000000"/>
              </a:solidFill>
              <a:latin typeface="Century Gothic" pitchFamily="34" charset="0"/>
            </a:endParaRPr>
          </a:p>
        </p:txBody>
      </p:sp>
      <p:graphicFrame>
        <p:nvGraphicFramePr>
          <p:cNvPr id="11" name="表 10"/>
          <p:cNvGraphicFramePr>
            <a:graphicFrameLocks noGrp="1"/>
          </p:cNvGraphicFramePr>
          <p:nvPr>
            <p:extLst>
              <p:ext uri="{D42A27DB-BD31-4B8C-83A1-F6EECF244321}">
                <p14:modId xmlns:p14="http://schemas.microsoft.com/office/powerpoint/2010/main" val="3660669365"/>
              </p:ext>
            </p:extLst>
          </p:nvPr>
        </p:nvGraphicFramePr>
        <p:xfrm>
          <a:off x="111494" y="2253917"/>
          <a:ext cx="3816421" cy="2010060"/>
        </p:xfrm>
        <a:graphic>
          <a:graphicData uri="http://schemas.openxmlformats.org/drawingml/2006/table">
            <a:tbl>
              <a:tblPr>
                <a:tableStyleId>{5C22544A-7EE6-4342-B048-85BDC9FD1C3A}</a:tableStyleId>
              </a:tblPr>
              <a:tblGrid>
                <a:gridCol w="545203"/>
                <a:gridCol w="545203"/>
                <a:gridCol w="545203"/>
                <a:gridCol w="545203"/>
                <a:gridCol w="545203"/>
                <a:gridCol w="545203"/>
                <a:gridCol w="545203"/>
              </a:tblGrid>
              <a:tr h="154620">
                <a:tc>
                  <a:txBody>
                    <a:bodyPr/>
                    <a:lstStyle/>
                    <a:p>
                      <a:pPr algn="l" fontAlgn="ctr"/>
                      <a:r>
                        <a:rPr lang="en-US" sz="1000" u="none" strike="noStrike" dirty="0">
                          <a:effectLst/>
                        </a:rPr>
                        <a:t>Exercise 4</a:t>
                      </a:r>
                      <a:endParaRPr lang="en-US" sz="1000" b="0" i="0" u="none" strike="noStrike" dirty="0">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i</a:t>
                      </a:r>
                      <a:endParaRPr 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d1</a:t>
                      </a:r>
                      <a:endParaRPr 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d2</a:t>
                      </a:r>
                      <a:endParaRPr 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xi</a:t>
                      </a:r>
                      <a:endParaRPr 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N=4</a:t>
                      </a:r>
                      <a:endParaRPr lang="en-US" sz="1000" b="0" i="0" u="none" strike="noStrike">
                        <a:solidFill>
                          <a:srgbClr val="000000"/>
                        </a:solidFill>
                        <a:effectLst/>
                        <a:latin typeface="ＭＳ Ｐゴシック"/>
                      </a:endParaRPr>
                    </a:p>
                  </a:txBody>
                  <a:tcPr marL="0" marR="0" marT="0" marB="0" anchor="ctr"/>
                </a:tc>
                <a:tc>
                  <a:txBody>
                    <a:bodyPr/>
                    <a:lstStyle/>
                    <a:p>
                      <a:pPr algn="r" fontAlgn="ctr"/>
                      <a:r>
                        <a:rPr lang="en-US" sz="1000" u="none" strike="noStrike">
                          <a:effectLst/>
                        </a:rPr>
                        <a:t>N-9</a:t>
                      </a:r>
                      <a:endParaRPr lang="en-US"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11</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6.25</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dirty="0">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8</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dirty="0">
                          <a:effectLst/>
                        </a:rPr>
                        <a:t>6</a:t>
                      </a:r>
                      <a:endParaRPr lang="en-US" altLang="ja-JP" sz="10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000" u="none" strike="noStrike" dirty="0">
                          <a:effectLst/>
                        </a:rPr>
                        <a:t>4</a:t>
                      </a:r>
                      <a:endParaRPr lang="en-US" altLang="ja-JP" sz="10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10</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9</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8</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7.75</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10</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6.5</a:t>
                      </a:r>
                      <a:endParaRPr lang="en-US" altLang="ja-JP" sz="1000" b="0" i="0" u="none" strike="noStrike">
                        <a:solidFill>
                          <a:srgbClr val="000000"/>
                        </a:solidFill>
                        <a:effectLst/>
                        <a:latin typeface="ＭＳ Ｐゴシック"/>
                      </a:endParaRPr>
                    </a:p>
                  </a:txBody>
                  <a:tcPr marL="0" marR="0" marT="0" marB="0" anchor="ctr"/>
                </a:tc>
              </a:tr>
              <a:tr h="154620">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11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dirty="0">
                          <a:effectLst/>
                        </a:rPr>
                        <a:t>10</a:t>
                      </a:r>
                      <a:endParaRPr lang="en-US" altLang="ja-JP" sz="1000" b="0" i="0" u="none" strike="noStrike" dirty="0">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a:solidFill>
                          <a:srgbClr val="000000"/>
                        </a:solidFill>
                        <a:effectLst/>
                        <a:latin typeface="ＭＳ Ｐゴシック"/>
                      </a:endParaRPr>
                    </a:p>
                  </a:txBody>
                  <a:tcPr marL="0" marR="0" marT="0" marB="0" anchor="ctr"/>
                </a:tc>
                <a:tc>
                  <a:txBody>
                    <a:bodyPr/>
                    <a:lstStyle/>
                    <a:p>
                      <a:pPr algn="l" fontAlgn="ctr"/>
                      <a:endParaRPr lang="ja-JP" altLang="en-US" sz="1000" b="0" i="0" u="none" strike="noStrike" dirty="0">
                        <a:solidFill>
                          <a:srgbClr val="000000"/>
                        </a:solidFill>
                        <a:effectLst/>
                        <a:latin typeface="ＭＳ Ｐゴシック"/>
                      </a:endParaRPr>
                    </a:p>
                  </a:txBody>
                  <a:tcPr marL="0" marR="0" marT="0" marB="0" anchor="ct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775176015"/>
              </p:ext>
            </p:extLst>
          </p:nvPr>
        </p:nvGraphicFramePr>
        <p:xfrm>
          <a:off x="4535344" y="2295459"/>
          <a:ext cx="2952328" cy="2316228"/>
        </p:xfrm>
        <a:graphic>
          <a:graphicData uri="http://schemas.openxmlformats.org/drawingml/2006/table">
            <a:tbl>
              <a:tblPr>
                <a:tableStyleId>{5C22544A-7EE6-4342-B048-85BDC9FD1C3A}</a:tableStyleId>
              </a:tblPr>
              <a:tblGrid>
                <a:gridCol w="738082"/>
                <a:gridCol w="738082"/>
                <a:gridCol w="738082"/>
                <a:gridCol w="738082"/>
              </a:tblGrid>
              <a:tr h="193019">
                <a:tc>
                  <a:txBody>
                    <a:bodyPr/>
                    <a:lstStyle/>
                    <a:p>
                      <a:pPr algn="r" fontAlgn="ctr"/>
                      <a:r>
                        <a:rPr lang="en-US" sz="1000" u="none" strike="noStrike" dirty="0">
                          <a:effectLst/>
                        </a:rPr>
                        <a:t>xi</a:t>
                      </a:r>
                      <a:endParaRPr lang="en-US" sz="1000" b="0" i="0" u="none" strike="noStrike" dirty="0">
                        <a:solidFill>
                          <a:srgbClr val="000000"/>
                        </a:solidFill>
                        <a:effectLst/>
                        <a:latin typeface="ＭＳ Ｐゴシック"/>
                      </a:endParaRPr>
                    </a:p>
                  </a:txBody>
                  <a:tcPr marL="0" marR="0" marT="0" marB="0" anchor="ctr"/>
                </a:tc>
                <a:tc>
                  <a:txBody>
                    <a:bodyPr/>
                    <a:lstStyle/>
                    <a:p>
                      <a:pPr algn="r" fontAlgn="ctr"/>
                      <a:r>
                        <a:rPr lang="en-US" sz="1000" u="none" strike="noStrike" dirty="0">
                          <a:effectLst/>
                        </a:rPr>
                        <a:t>N=1</a:t>
                      </a:r>
                      <a:endParaRPr lang="en-US" sz="1000" b="0" i="0" u="none" strike="noStrike" dirty="0">
                        <a:solidFill>
                          <a:srgbClr val="000000"/>
                        </a:solidFill>
                        <a:effectLst/>
                        <a:latin typeface="ＭＳ Ｐゴシック"/>
                      </a:endParaRPr>
                    </a:p>
                  </a:txBody>
                  <a:tcPr marL="0" marR="0" marT="0" marB="0" anchor="ctr"/>
                </a:tc>
                <a:tc>
                  <a:txBody>
                    <a:bodyPr/>
                    <a:lstStyle/>
                    <a:p>
                      <a:pPr algn="r" fontAlgn="ctr"/>
                      <a:r>
                        <a:rPr lang="en-US" sz="1000" u="none" strike="noStrike" dirty="0">
                          <a:effectLst/>
                        </a:rPr>
                        <a:t>N=4</a:t>
                      </a:r>
                      <a:endParaRPr lang="en-US" sz="1000" b="0" i="0" u="none" strike="noStrike" dirty="0">
                        <a:solidFill>
                          <a:srgbClr val="000000"/>
                        </a:solidFill>
                        <a:effectLst/>
                        <a:latin typeface="ＭＳ Ｐゴシック"/>
                      </a:endParaRPr>
                    </a:p>
                  </a:txBody>
                  <a:tcPr marL="0" marR="0" marT="0" marB="0" anchor="ctr"/>
                </a:tc>
                <a:tc>
                  <a:txBody>
                    <a:bodyPr/>
                    <a:lstStyle/>
                    <a:p>
                      <a:pPr algn="r" fontAlgn="ctr"/>
                      <a:r>
                        <a:rPr lang="en-US" sz="1000" u="none" strike="noStrike">
                          <a:effectLst/>
                        </a:rPr>
                        <a:t>N=9</a:t>
                      </a:r>
                      <a:endParaRPr lang="en-US" sz="1000" b="0" i="0" u="none" strike="noStrike">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dirty="0">
                          <a:effectLst/>
                        </a:rPr>
                        <a:t>2</a:t>
                      </a:r>
                      <a:endParaRPr lang="en-US" altLang="ja-JP" sz="10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0.031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a:t>
                      </a:r>
                      <a:endParaRPr lang="en-US" altLang="ja-JP" sz="1000" b="0" i="0" u="none" strike="noStrike">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a:effectLst/>
                        </a:rPr>
                        <a:t>3</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0.054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dirty="0">
                          <a:effectLst/>
                        </a:rPr>
                        <a:t>0</a:t>
                      </a:r>
                      <a:endParaRPr lang="en-US" altLang="ja-JP" sz="10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a:t>
                      </a:r>
                      <a:endParaRPr lang="en-US" altLang="ja-JP" sz="1000" b="0" i="0" u="none" strike="noStrike">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a:effectLst/>
                        </a:rPr>
                        <a:t>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0.079</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0.004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dirty="0">
                          <a:effectLst/>
                        </a:rPr>
                        <a:t>0</a:t>
                      </a:r>
                      <a:endParaRPr lang="en-US" altLang="ja-JP" sz="1000" b="0" i="0" u="none" strike="noStrike" dirty="0">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a:effectLst/>
                        </a:rPr>
                        <a:t>5</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0.12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0.092</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0.018018</a:t>
                      </a:r>
                      <a:endParaRPr lang="en-US" altLang="ja-JP" sz="1000" b="0" i="0" u="none" strike="noStrike">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a:effectLst/>
                        </a:rPr>
                        <a:t>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0.139</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0.228</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0.225225</a:t>
                      </a:r>
                      <a:endParaRPr lang="en-US" altLang="ja-JP" sz="1000" b="0" i="0" u="none" strike="noStrike">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a:effectLst/>
                        </a:rPr>
                        <a:t>7</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0.168</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0.296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0.459459</a:t>
                      </a:r>
                      <a:endParaRPr lang="en-US" altLang="ja-JP" sz="1000" b="0" i="0" u="none" strike="noStrike">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a:effectLst/>
                        </a:rPr>
                        <a:t>8</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0.129</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0.236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0.261261</a:t>
                      </a:r>
                      <a:endParaRPr lang="en-US" altLang="ja-JP" sz="1000" b="0" i="0" u="none" strike="noStrike">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a:effectLst/>
                        </a:rPr>
                        <a:t>9</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0.109</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dirty="0">
                          <a:effectLst/>
                        </a:rPr>
                        <a:t>0.108</a:t>
                      </a:r>
                      <a:endParaRPr lang="en-US" altLang="ja-JP" sz="10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000" u="none" strike="noStrike" dirty="0">
                          <a:effectLst/>
                        </a:rPr>
                        <a:t>0.036036</a:t>
                      </a:r>
                      <a:endParaRPr lang="en-US" altLang="ja-JP" sz="1000" b="0" i="0" u="none" strike="noStrike" dirty="0">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a:effectLst/>
                        </a:rPr>
                        <a:t>10</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0.076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0.036</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a:t>
                      </a:r>
                      <a:endParaRPr lang="en-US" altLang="ja-JP" sz="1000" b="0" i="0" u="none" strike="noStrike">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a:effectLst/>
                        </a:rPr>
                        <a:t>11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0.061</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a:t>
                      </a:r>
                      <a:endParaRPr lang="en-US" altLang="ja-JP" sz="1000" b="0" i="0" u="none" strike="noStrike">
                        <a:solidFill>
                          <a:srgbClr val="000000"/>
                        </a:solidFill>
                        <a:effectLst/>
                        <a:latin typeface="ＭＳ Ｐゴシック"/>
                      </a:endParaRPr>
                    </a:p>
                  </a:txBody>
                  <a:tcPr marL="0" marR="0" marT="0" marB="0" anchor="ctr"/>
                </a:tc>
              </a:tr>
              <a:tr h="193019">
                <a:tc>
                  <a:txBody>
                    <a:bodyPr/>
                    <a:lstStyle/>
                    <a:p>
                      <a:pPr algn="r" fontAlgn="ctr"/>
                      <a:r>
                        <a:rPr lang="en-US" altLang="ja-JP" sz="1000" u="none" strike="noStrike" dirty="0">
                          <a:effectLst/>
                        </a:rPr>
                        <a:t>12</a:t>
                      </a:r>
                      <a:endParaRPr lang="en-US" altLang="ja-JP" sz="10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0.034</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a:effectLst/>
                        </a:rPr>
                        <a:t>0</a:t>
                      </a:r>
                      <a:endParaRPr lang="en-US" altLang="ja-JP" sz="1000" b="0" i="0" u="none" strike="noStrike">
                        <a:solidFill>
                          <a:srgbClr val="000000"/>
                        </a:solidFill>
                        <a:effectLst/>
                        <a:latin typeface="ＭＳ Ｐゴシック"/>
                      </a:endParaRPr>
                    </a:p>
                  </a:txBody>
                  <a:tcPr marL="0" marR="0" marT="0" marB="0" anchor="ctr"/>
                </a:tc>
                <a:tc>
                  <a:txBody>
                    <a:bodyPr/>
                    <a:lstStyle/>
                    <a:p>
                      <a:pPr algn="r" fontAlgn="ctr"/>
                      <a:r>
                        <a:rPr lang="en-US" altLang="ja-JP" sz="1000" u="none" strike="noStrike" dirty="0">
                          <a:effectLst/>
                        </a:rPr>
                        <a:t>0</a:t>
                      </a:r>
                      <a:endParaRPr lang="en-US" altLang="ja-JP" sz="1000" b="0" i="0" u="none" strike="noStrike" dirty="0">
                        <a:solidFill>
                          <a:srgbClr val="000000"/>
                        </a:solidFill>
                        <a:effectLst/>
                        <a:latin typeface="ＭＳ Ｐゴシック"/>
                      </a:endParaRPr>
                    </a:p>
                  </a:txBody>
                  <a:tcPr marL="0" marR="0" marT="0" marB="0" anchor="ctr"/>
                </a:tc>
              </a:tr>
            </a:tbl>
          </a:graphicData>
        </a:graphic>
      </p:graphicFrame>
      <p:sp>
        <p:nvSpPr>
          <p:cNvPr id="3" name="テキスト ボックス 2"/>
          <p:cNvSpPr txBox="1"/>
          <p:nvPr/>
        </p:nvSpPr>
        <p:spPr>
          <a:xfrm>
            <a:off x="822147" y="1908601"/>
            <a:ext cx="2403222" cy="369332"/>
          </a:xfrm>
          <a:prstGeom prst="rect">
            <a:avLst/>
          </a:prstGeom>
          <a:noFill/>
        </p:spPr>
        <p:txBody>
          <a:bodyPr wrap="none" rtlCol="0">
            <a:spAutoFit/>
          </a:bodyPr>
          <a:lstStyle/>
          <a:p>
            <a:r>
              <a:rPr kumimoji="1" lang="ja-JP" altLang="en-US" sz="1800" dirty="0" smtClean="0"/>
              <a:t>領域</a:t>
            </a:r>
            <a:r>
              <a:rPr kumimoji="1" lang="en-US" altLang="ja-JP" sz="1800" dirty="0" smtClean="0"/>
              <a:t>(A1:A13, G1:G13)</a:t>
            </a:r>
            <a:endParaRPr kumimoji="1" lang="ja-JP" altLang="en-US" sz="1800" dirty="0"/>
          </a:p>
        </p:txBody>
      </p:sp>
      <p:sp>
        <p:nvSpPr>
          <p:cNvPr id="13" name="テキスト ボックス 12"/>
          <p:cNvSpPr txBox="1"/>
          <p:nvPr/>
        </p:nvSpPr>
        <p:spPr>
          <a:xfrm>
            <a:off x="4877011" y="1988840"/>
            <a:ext cx="2403222" cy="369332"/>
          </a:xfrm>
          <a:prstGeom prst="rect">
            <a:avLst/>
          </a:prstGeom>
          <a:noFill/>
        </p:spPr>
        <p:txBody>
          <a:bodyPr wrap="none" rtlCol="0">
            <a:spAutoFit/>
          </a:bodyPr>
          <a:lstStyle/>
          <a:p>
            <a:r>
              <a:rPr kumimoji="1" lang="ja-JP" altLang="en-US" sz="1800" dirty="0" smtClean="0"/>
              <a:t>領域</a:t>
            </a:r>
            <a:r>
              <a:rPr kumimoji="1" lang="en-US" altLang="ja-JP" sz="1800" dirty="0" smtClean="0"/>
              <a:t>(I27:I38, L27:L38)</a:t>
            </a:r>
            <a:endParaRPr kumimoji="1" lang="ja-JP" altLang="en-US" sz="1800" dirty="0"/>
          </a:p>
        </p:txBody>
      </p:sp>
      <p:sp>
        <p:nvSpPr>
          <p:cNvPr id="14" name="テキスト ボックス 13"/>
          <p:cNvSpPr txBox="1"/>
          <p:nvPr/>
        </p:nvSpPr>
        <p:spPr>
          <a:xfrm>
            <a:off x="2843808" y="4545510"/>
            <a:ext cx="1205104" cy="1015663"/>
          </a:xfrm>
          <a:prstGeom prst="rect">
            <a:avLst/>
          </a:prstGeom>
          <a:noFill/>
        </p:spPr>
        <p:txBody>
          <a:bodyPr wrap="square" rtlCol="0">
            <a:spAutoFit/>
          </a:bodyPr>
          <a:lstStyle/>
          <a:p>
            <a:r>
              <a:rPr kumimoji="1" lang="en-US" altLang="ja-JP" sz="2000" dirty="0" smtClean="0"/>
              <a:t>N=4, 9</a:t>
            </a:r>
            <a:r>
              <a:rPr kumimoji="1" lang="ja-JP" altLang="en-US" sz="2000" dirty="0" smtClean="0"/>
              <a:t>とした場合の平均値</a:t>
            </a:r>
            <a:endParaRPr kumimoji="1" lang="ja-JP" altLang="en-US" sz="2000" dirty="0"/>
          </a:p>
        </p:txBody>
      </p:sp>
      <p:cxnSp>
        <p:nvCxnSpPr>
          <p:cNvPr id="15" name="直線矢印コネクタ 14"/>
          <p:cNvCxnSpPr/>
          <p:nvPr/>
        </p:nvCxnSpPr>
        <p:spPr>
          <a:xfrm flipV="1">
            <a:off x="3225369" y="4310175"/>
            <a:ext cx="0" cy="21602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3707904" y="4310175"/>
            <a:ext cx="0" cy="21602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31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432" y="4700227"/>
            <a:ext cx="2771800" cy="210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角丸四角形 17"/>
          <p:cNvSpPr/>
          <p:nvPr/>
        </p:nvSpPr>
        <p:spPr>
          <a:xfrm>
            <a:off x="5515940" y="2307000"/>
            <a:ext cx="2224412" cy="22741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209461" y="4653231"/>
            <a:ext cx="1210588" cy="400110"/>
          </a:xfrm>
          <a:prstGeom prst="rect">
            <a:avLst/>
          </a:prstGeom>
          <a:solidFill>
            <a:schemeClr val="bg1"/>
          </a:solidFill>
        </p:spPr>
        <p:txBody>
          <a:bodyPr wrap="none" rtlCol="0">
            <a:spAutoFit/>
          </a:bodyPr>
          <a:lstStyle/>
          <a:p>
            <a:r>
              <a:rPr lang="ja-JP" altLang="en-US" sz="2000" dirty="0"/>
              <a:t>頻度</a:t>
            </a:r>
            <a:r>
              <a:rPr lang="ja-JP" altLang="en-US" sz="2000" dirty="0" smtClean="0"/>
              <a:t>分布</a:t>
            </a:r>
            <a:endParaRPr kumimoji="1" lang="en-US" altLang="ja-JP" sz="2000" dirty="0" smtClean="0"/>
          </a:p>
        </p:txBody>
      </p:sp>
    </p:spTree>
    <p:extLst>
      <p:ext uri="{BB962C8B-B14F-4D97-AF65-F5344CB8AC3E}">
        <p14:creationId xmlns:p14="http://schemas.microsoft.com/office/powerpoint/2010/main" val="20542503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5"/>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lang="ja-JP" altLang="en-US" sz="2400">
              <a:solidFill>
                <a:srgbClr val="000000"/>
              </a:solidFill>
            </a:endParaRPr>
          </a:p>
        </p:txBody>
      </p:sp>
      <p:sp>
        <p:nvSpPr>
          <p:cNvPr id="21508" name="Text Box 7"/>
          <p:cNvSpPr txBox="1">
            <a:spLocks noChangeArrowheads="1"/>
          </p:cNvSpPr>
          <p:nvPr/>
        </p:nvSpPr>
        <p:spPr bwMode="auto">
          <a:xfrm>
            <a:off x="3276600" y="6400800"/>
            <a:ext cx="280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r>
              <a:rPr lang="en-US" altLang="ja-JP" sz="2400">
                <a:solidFill>
                  <a:srgbClr val="000000"/>
                </a:solidFill>
                <a:latin typeface="Tahoma" pitchFamily="34" charset="0"/>
              </a:rPr>
              <a:t>Table of Contents</a:t>
            </a:r>
          </a:p>
        </p:txBody>
      </p:sp>
      <p:sp>
        <p:nvSpPr>
          <p:cNvPr id="21509" name="Text Box 8"/>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fld id="{B8D4CA08-D3ED-4F05-9E70-5EE78F275C0E}" type="slidenum">
              <a:rPr lang="en-US" altLang="ja-JP" sz="2400">
                <a:solidFill>
                  <a:srgbClr val="000000"/>
                </a:solidFill>
                <a:latin typeface="Tahoma" pitchFamily="34" charset="0"/>
              </a:rPr>
              <a:pPr algn="ctr" eaLnBrk="1" hangingPunct="1">
                <a:spcBef>
                  <a:spcPct val="50000"/>
                </a:spcBef>
                <a:buFontTx/>
                <a:buNone/>
              </a:pPr>
              <a:t>26</a:t>
            </a:fld>
            <a:endParaRPr lang="en-US" altLang="ja-JP" sz="2400">
              <a:solidFill>
                <a:srgbClr val="000000"/>
              </a:solidFill>
              <a:latin typeface="Tahoma" pitchFamily="34" charset="0"/>
            </a:endParaRPr>
          </a:p>
        </p:txBody>
      </p:sp>
      <p:sp>
        <p:nvSpPr>
          <p:cNvPr id="21510" name="Rectangle 2"/>
          <p:cNvSpPr txBox="1">
            <a:spLocks noChangeArrowheads="1"/>
          </p:cNvSpPr>
          <p:nvPr/>
        </p:nvSpPr>
        <p:spPr bwMode="auto">
          <a:xfrm>
            <a:off x="2681288" y="188913"/>
            <a:ext cx="3743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講習内容</a:t>
            </a:r>
            <a:endParaRPr lang="en-US" altLang="ja-JP" sz="4800" dirty="0">
              <a:solidFill>
                <a:srgbClr val="000000"/>
              </a:solidFill>
              <a:latin typeface="Century Gothic" pitchFamily="34" charset="0"/>
            </a:endParaRPr>
          </a:p>
        </p:txBody>
      </p:sp>
      <p:sp>
        <p:nvSpPr>
          <p:cNvPr id="21511" name="AutoShape 2051"/>
          <p:cNvSpPr>
            <a:spLocks noChangeArrowheads="1"/>
          </p:cNvSpPr>
          <p:nvPr/>
        </p:nvSpPr>
        <p:spPr bwMode="auto">
          <a:xfrm>
            <a:off x="808038" y="1829048"/>
            <a:ext cx="7345362" cy="2176016"/>
          </a:xfrm>
          <a:prstGeom prst="roundRect">
            <a:avLst>
              <a:gd name="adj" fmla="val 5560"/>
            </a:avLst>
          </a:prstGeom>
          <a:solidFill>
            <a:srgbClr val="CCFFFF"/>
          </a:solidFill>
          <a:ln w="38100">
            <a:solidFill>
              <a:srgbClr val="0000FF"/>
            </a:solidFill>
            <a:round/>
            <a:headEnd/>
            <a:tailEnd/>
          </a:ln>
          <a:effectLst>
            <a:outerShdw dist="53882" dir="2700000" algn="ctr" rotWithShape="0">
              <a:schemeClr val="bg2"/>
            </a:outerShdw>
          </a:effec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kumimoji="0" lang="ja-JP" altLang="en-US" sz="2400">
              <a:solidFill>
                <a:srgbClr val="000000"/>
              </a:solidFill>
            </a:endParaRPr>
          </a:p>
        </p:txBody>
      </p:sp>
      <p:sp>
        <p:nvSpPr>
          <p:cNvPr id="21512" name="テキスト ボックス 16"/>
          <p:cNvSpPr txBox="1">
            <a:spLocks noChangeArrowheads="1"/>
          </p:cNvSpPr>
          <p:nvPr/>
        </p:nvSpPr>
        <p:spPr bwMode="auto">
          <a:xfrm>
            <a:off x="1889125" y="2060823"/>
            <a:ext cx="4381649" cy="1554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719138" indent="-719138"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ts val="1800"/>
              </a:spcBef>
              <a:buFontTx/>
              <a:buAutoNum type="arabicPeriod"/>
              <a:defRPr/>
            </a:pPr>
            <a:r>
              <a:rPr lang="ja-JP" altLang="en-US" sz="4000" dirty="0" smtClean="0">
                <a:latin typeface="+mn-lt"/>
              </a:rPr>
              <a:t>統計的不確かさ</a:t>
            </a:r>
            <a:endParaRPr lang="en-US" altLang="ja-JP" sz="4000" dirty="0" smtClean="0">
              <a:latin typeface="+mn-lt"/>
            </a:endParaRPr>
          </a:p>
          <a:p>
            <a:pPr eaLnBrk="1" hangingPunct="1">
              <a:spcBef>
                <a:spcPts val="1800"/>
              </a:spcBef>
              <a:buFontTx/>
              <a:buAutoNum type="arabicPeriod"/>
              <a:defRPr/>
            </a:pPr>
            <a:r>
              <a:rPr lang="ja-JP" altLang="en-US" sz="4000" dirty="0">
                <a:solidFill>
                  <a:srgbClr val="FF0000"/>
                </a:solidFill>
                <a:latin typeface="+mn-lt"/>
              </a:rPr>
              <a:t>系統的不確か</a:t>
            </a:r>
            <a:r>
              <a:rPr lang="ja-JP" altLang="en-US" sz="4000" dirty="0" smtClean="0">
                <a:solidFill>
                  <a:srgbClr val="FF0000"/>
                </a:solidFill>
                <a:latin typeface="+mn-lt"/>
              </a:rPr>
              <a:t>さ</a:t>
            </a:r>
            <a:endParaRPr lang="en-US" altLang="ja-JP" sz="4000" dirty="0" smtClean="0">
              <a:solidFill>
                <a:srgbClr val="FF0000"/>
              </a:solidFill>
              <a:latin typeface="+mn-lt"/>
            </a:endParaRPr>
          </a:p>
        </p:txBody>
      </p:sp>
    </p:spTree>
    <p:extLst>
      <p:ext uri="{BB962C8B-B14F-4D97-AF65-F5344CB8AC3E}">
        <p14:creationId xmlns:p14="http://schemas.microsoft.com/office/powerpoint/2010/main" val="90118157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127" t="4236" r="6108" b="4941"/>
          <a:stretch/>
        </p:blipFill>
        <p:spPr bwMode="auto">
          <a:xfrm>
            <a:off x="5714173" y="2077885"/>
            <a:ext cx="3205602" cy="2520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50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5"/>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lang="ja-JP" altLang="en-US" sz="2400">
              <a:solidFill>
                <a:srgbClr val="000000"/>
              </a:solidFill>
            </a:endParaRPr>
          </a:p>
        </p:txBody>
      </p:sp>
      <p:sp>
        <p:nvSpPr>
          <p:cNvPr id="21508" name="Text Box 7"/>
          <p:cNvSpPr txBox="1">
            <a:spLocks noChangeArrowheads="1"/>
          </p:cNvSpPr>
          <p:nvPr/>
        </p:nvSpPr>
        <p:spPr bwMode="auto">
          <a:xfrm>
            <a:off x="2566189" y="6385707"/>
            <a:ext cx="3743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Systematic uncertainty</a:t>
            </a:r>
            <a:endParaRPr lang="en-US" altLang="ja-JP" sz="2400" dirty="0">
              <a:solidFill>
                <a:srgbClr val="000000"/>
              </a:solidFill>
              <a:latin typeface="Tahoma" pitchFamily="34" charset="0"/>
            </a:endParaRPr>
          </a:p>
        </p:txBody>
      </p:sp>
      <p:sp>
        <p:nvSpPr>
          <p:cNvPr id="21509" name="Text Box 8"/>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fld id="{B8D4CA08-D3ED-4F05-9E70-5EE78F275C0E}" type="slidenum">
              <a:rPr lang="en-US" altLang="ja-JP" sz="2400">
                <a:solidFill>
                  <a:srgbClr val="000000"/>
                </a:solidFill>
                <a:latin typeface="Tahoma" pitchFamily="34" charset="0"/>
              </a:rPr>
              <a:pPr algn="ctr" eaLnBrk="1" hangingPunct="1">
                <a:spcBef>
                  <a:spcPct val="50000"/>
                </a:spcBef>
                <a:buFontTx/>
                <a:buNone/>
              </a:pPr>
              <a:t>27</a:t>
            </a:fld>
            <a:endParaRPr lang="en-US" altLang="ja-JP" sz="2400">
              <a:solidFill>
                <a:srgbClr val="000000"/>
              </a:solidFill>
              <a:latin typeface="Tahoma" pitchFamily="34" charset="0"/>
            </a:endParaRPr>
          </a:p>
        </p:txBody>
      </p:sp>
      <p:sp>
        <p:nvSpPr>
          <p:cNvPr id="9" name="タイトル 2"/>
          <p:cNvSpPr txBox="1">
            <a:spLocks/>
          </p:cNvSpPr>
          <p:nvPr/>
        </p:nvSpPr>
        <p:spPr bwMode="auto">
          <a:xfrm>
            <a:off x="2555776" y="116632"/>
            <a:ext cx="4190639"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kern="0" dirty="0" smtClean="0"/>
              <a:t>系統的不確かさ</a:t>
            </a:r>
            <a:endParaRPr lang="ja-JP" altLang="en-US" kern="0" dirty="0"/>
          </a:p>
        </p:txBody>
      </p:sp>
      <p:sp>
        <p:nvSpPr>
          <p:cNvPr id="10" name="コンテンツ プレースホルダー 1"/>
          <p:cNvSpPr txBox="1">
            <a:spLocks/>
          </p:cNvSpPr>
          <p:nvPr/>
        </p:nvSpPr>
        <p:spPr>
          <a:xfrm>
            <a:off x="899592" y="836712"/>
            <a:ext cx="7498682" cy="1080120"/>
          </a:xfrm>
          <a:prstGeom prst="rect">
            <a:avLst/>
          </a:prstGeom>
          <a:solidFill>
            <a:schemeClr val="bg1"/>
          </a:solidFill>
          <a:ln w="28575">
            <a:noFill/>
          </a:ln>
        </p:spPr>
        <p:txBody>
          <a:bodyPr vert="horz" lIns="91440" tIns="45720" rIns="91440" bIns="45720" rtlCol="0">
            <a:noAutofit/>
          </a:bodyPr>
          <a:lstStyle>
            <a:lvl1pPr marL="0" indent="0" algn="l" defTabSz="914400" rtl="0" eaLnBrk="1" latinLnBrk="0" hangingPunct="1">
              <a:spcBef>
                <a:spcPct val="20000"/>
              </a:spcBef>
              <a:buClr>
                <a:schemeClr val="accent1"/>
              </a:buClr>
              <a:buSzPct val="100000"/>
              <a:buFont typeface="Symbol" pitchFamily="18" charset="2"/>
              <a:buNone/>
              <a:defRPr kumimoji="1" sz="1800" kern="1200">
                <a:solidFill>
                  <a:srgbClr val="002060"/>
                </a:solidFill>
                <a:latin typeface="+mn-lt"/>
                <a:ea typeface="+mn-ea"/>
                <a:cs typeface="+mn-cs"/>
              </a:defRPr>
            </a:lvl1pPr>
            <a:lvl2pPr marL="301943" indent="0" algn="l" defTabSz="914400" rtl="0" eaLnBrk="1" latinLnBrk="0" hangingPunct="1">
              <a:spcBef>
                <a:spcPct val="20000"/>
              </a:spcBef>
              <a:buClr>
                <a:schemeClr val="accent1"/>
              </a:buClr>
              <a:buSzPct val="100000"/>
              <a:buFont typeface="Arial" panose="020B0604020202020204" pitchFamily="34" charset="0"/>
              <a:buNone/>
              <a:defRPr kumimoji="1" sz="1800" kern="1200">
                <a:solidFill>
                  <a:srgbClr val="002060"/>
                </a:solidFill>
                <a:latin typeface="+mn-lt"/>
                <a:ea typeface="+mn-ea"/>
                <a:cs typeface="+mn-cs"/>
              </a:defRPr>
            </a:lvl2pPr>
            <a:lvl3pPr marL="627063" indent="0" algn="l" defTabSz="914400" rtl="0" eaLnBrk="1" latinLnBrk="0" hangingPunct="1">
              <a:spcBef>
                <a:spcPct val="20000"/>
              </a:spcBef>
              <a:buClr>
                <a:schemeClr val="accent1"/>
              </a:buClr>
              <a:buSzPct val="100000"/>
              <a:buFont typeface="Symbol" pitchFamily="18" charset="2"/>
              <a:buNone/>
              <a:defRPr kumimoji="1" sz="1800" kern="1200">
                <a:solidFill>
                  <a:srgbClr val="002060"/>
                </a:solidFill>
                <a:latin typeface="+mn-lt"/>
                <a:ea typeface="+mn-ea"/>
                <a:cs typeface="+mn-cs"/>
              </a:defRPr>
            </a:lvl3pPr>
            <a:lvl4pPr marL="914400" indent="0" algn="l" defTabSz="914400" rtl="0" eaLnBrk="1" latinLnBrk="0" hangingPunct="1">
              <a:spcBef>
                <a:spcPct val="20000"/>
              </a:spcBef>
              <a:buClr>
                <a:schemeClr val="accent1"/>
              </a:buClr>
              <a:buSzPct val="100000"/>
              <a:buFont typeface="Symbol" pitchFamily="18" charset="2"/>
              <a:buNone/>
              <a:defRPr kumimoji="1" sz="1800" kern="1200">
                <a:solidFill>
                  <a:srgbClr val="002060"/>
                </a:solidFill>
                <a:latin typeface="+mn-lt"/>
                <a:ea typeface="+mn-ea"/>
                <a:cs typeface="+mn-cs"/>
              </a:defRPr>
            </a:lvl4pPr>
            <a:lvl5pPr marL="1234440" indent="0" algn="l" defTabSz="914400" rtl="0" eaLnBrk="1" latinLnBrk="0" hangingPunct="1">
              <a:spcBef>
                <a:spcPct val="20000"/>
              </a:spcBef>
              <a:buClr>
                <a:schemeClr val="accent1"/>
              </a:buClr>
              <a:buSzPct val="100000"/>
              <a:buFont typeface="Symbol" pitchFamily="18" charset="2"/>
              <a:buNone/>
              <a:defRPr kumimoji="1" sz="1800" kern="1200">
                <a:solidFill>
                  <a:srgbClr val="002060"/>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lvl="1"/>
            <a:r>
              <a:rPr lang="ja-JP" altLang="en-US" sz="2400" dirty="0" smtClean="0">
                <a:solidFill>
                  <a:schemeClr val="tx1"/>
                </a:solidFill>
              </a:rPr>
              <a:t>計算</a:t>
            </a:r>
            <a:r>
              <a:rPr lang="ja-JP" altLang="en-US" sz="2400" dirty="0">
                <a:solidFill>
                  <a:schemeClr val="tx1"/>
                </a:solidFill>
              </a:rPr>
              <a:t>の入力情報（物質の組成や密度）に含まれる誤差</a:t>
            </a:r>
            <a:r>
              <a:rPr lang="ja-JP" altLang="en-US" sz="2400" dirty="0" smtClean="0">
                <a:solidFill>
                  <a:schemeClr val="tx1"/>
                </a:solidFill>
              </a:rPr>
              <a:t>や物理</a:t>
            </a:r>
            <a:r>
              <a:rPr lang="ja-JP" altLang="en-US" sz="2400" dirty="0">
                <a:solidFill>
                  <a:schemeClr val="tx1"/>
                </a:solidFill>
              </a:rPr>
              <a:t>モデルの精度</a:t>
            </a:r>
            <a:r>
              <a:rPr lang="ja-JP" altLang="en-US" sz="2400" dirty="0" smtClean="0">
                <a:solidFill>
                  <a:schemeClr val="tx1"/>
                </a:solidFill>
              </a:rPr>
              <a:t>が輸送計算の結果</a:t>
            </a:r>
            <a:r>
              <a:rPr lang="ja-JP" altLang="en-US" sz="2400" dirty="0">
                <a:solidFill>
                  <a:schemeClr val="tx1"/>
                </a:solidFill>
              </a:rPr>
              <a:t>に与える</a:t>
            </a:r>
            <a:r>
              <a:rPr lang="ja-JP" altLang="en-US" sz="2400" dirty="0" smtClean="0">
                <a:solidFill>
                  <a:schemeClr val="tx1"/>
                </a:solidFill>
              </a:rPr>
              <a:t>影響</a:t>
            </a:r>
            <a:endParaRPr lang="en-US" altLang="ja-JP" sz="2400" dirty="0">
              <a:solidFill>
                <a:schemeClr val="tx1"/>
              </a:solidFill>
            </a:endParaRPr>
          </a:p>
        </p:txBody>
      </p:sp>
      <p:sp>
        <p:nvSpPr>
          <p:cNvPr id="11" name="正方形/長方形 10"/>
          <p:cNvSpPr/>
          <p:nvPr/>
        </p:nvSpPr>
        <p:spPr>
          <a:xfrm>
            <a:off x="1477591" y="2727957"/>
            <a:ext cx="1008112" cy="11521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302530" y="3952093"/>
            <a:ext cx="1422184" cy="707886"/>
          </a:xfrm>
          <a:prstGeom prst="rect">
            <a:avLst/>
          </a:prstGeom>
          <a:noFill/>
        </p:spPr>
        <p:txBody>
          <a:bodyPr wrap="none" rtlCol="0">
            <a:spAutoFit/>
          </a:bodyPr>
          <a:lstStyle/>
          <a:p>
            <a:pPr algn="ctr"/>
            <a:r>
              <a:rPr kumimoji="1" lang="ja-JP" altLang="en-US" sz="2000" dirty="0" smtClean="0"/>
              <a:t>コンクリート</a:t>
            </a:r>
            <a:endParaRPr kumimoji="1" lang="en-US" altLang="ja-JP" sz="2000" dirty="0" smtClean="0"/>
          </a:p>
          <a:p>
            <a:pPr algn="ctr"/>
            <a:r>
              <a:rPr lang="ja-JP" altLang="en-US" sz="2000" dirty="0"/>
              <a:t>遮蔽材</a:t>
            </a:r>
            <a:endParaRPr kumimoji="1" lang="en-US" altLang="ja-JP" sz="2000" dirty="0"/>
          </a:p>
        </p:txBody>
      </p:sp>
      <p:sp>
        <p:nvSpPr>
          <p:cNvPr id="13" name="テキスト ボックス 12"/>
          <p:cNvSpPr txBox="1"/>
          <p:nvPr/>
        </p:nvSpPr>
        <p:spPr>
          <a:xfrm>
            <a:off x="321567" y="3812347"/>
            <a:ext cx="1368152" cy="707886"/>
          </a:xfrm>
          <a:prstGeom prst="rect">
            <a:avLst/>
          </a:prstGeom>
          <a:noFill/>
        </p:spPr>
        <p:txBody>
          <a:bodyPr wrap="square" rtlCol="0">
            <a:spAutoFit/>
          </a:bodyPr>
          <a:lstStyle/>
          <a:p>
            <a:r>
              <a:rPr kumimoji="1" lang="ja-JP" altLang="en-US" sz="2000" dirty="0" smtClean="0"/>
              <a:t>中性子</a:t>
            </a:r>
            <a:endParaRPr kumimoji="1" lang="en-US" altLang="ja-JP" sz="2000" dirty="0" smtClean="0"/>
          </a:p>
          <a:p>
            <a:r>
              <a:rPr lang="ja-JP" altLang="en-US" sz="2000" dirty="0"/>
              <a:t>ビーム</a:t>
            </a:r>
            <a:endParaRPr kumimoji="1" lang="ja-JP" altLang="en-US" sz="2000" dirty="0"/>
          </a:p>
        </p:txBody>
      </p:sp>
      <p:pic>
        <p:nvPicPr>
          <p:cNvPr id="14" name="図 13">
            <a:extLst>
              <a:ext uri="{FF2B5EF4-FFF2-40B4-BE49-F238E27FC236}">
                <a16:creationId xmlns:a16="http://schemas.microsoft.com/office/drawing/2014/main" xmlns="" id="{D955F316-F30E-4E8A-B895-D5487C2952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8565" y="3749521"/>
            <a:ext cx="1235419" cy="1528080"/>
          </a:xfrm>
          <a:prstGeom prst="rect">
            <a:avLst/>
          </a:prstGeom>
        </p:spPr>
      </p:pic>
      <p:sp>
        <p:nvSpPr>
          <p:cNvPr id="15" name="上下矢印 7">
            <a:extLst>
              <a:ext uri="{FF2B5EF4-FFF2-40B4-BE49-F238E27FC236}">
                <a16:creationId xmlns:a16="http://schemas.microsoft.com/office/drawing/2014/main" xmlns="" id="{B2629746-D53D-421A-9959-D070E0905999}"/>
              </a:ext>
            </a:extLst>
          </p:cNvPr>
          <p:cNvSpPr/>
          <p:nvPr/>
        </p:nvSpPr>
        <p:spPr>
          <a:xfrm rot="5400000">
            <a:off x="4080606" y="4233103"/>
            <a:ext cx="166244" cy="605752"/>
          </a:xfrm>
          <a:prstGeom prst="up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xmlns="" id="{B6615254-D9D0-4BA0-B412-FFCD9663EB64}"/>
              </a:ext>
            </a:extLst>
          </p:cNvPr>
          <p:cNvCxnSpPr>
            <a:cxnSpLocks/>
          </p:cNvCxnSpPr>
          <p:nvPr/>
        </p:nvCxnSpPr>
        <p:spPr>
          <a:xfrm flipV="1">
            <a:off x="4165707" y="3689156"/>
            <a:ext cx="0" cy="165444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734543" y="5343599"/>
            <a:ext cx="2592376" cy="400110"/>
          </a:xfrm>
          <a:prstGeom prst="rect">
            <a:avLst/>
          </a:prstGeom>
          <a:noFill/>
        </p:spPr>
        <p:txBody>
          <a:bodyPr wrap="none" rtlCol="0">
            <a:spAutoFit/>
          </a:bodyPr>
          <a:lstStyle/>
          <a:p>
            <a:r>
              <a:rPr lang="ja-JP" altLang="en-US" sz="2000" dirty="0" smtClean="0"/>
              <a:t>密度</a:t>
            </a:r>
            <a:r>
              <a:rPr lang="en-US" altLang="ja-JP" sz="2000" dirty="0" smtClean="0"/>
              <a:t>=0.2 ±0.02 g/cm</a:t>
            </a:r>
            <a:r>
              <a:rPr lang="en-US" altLang="ja-JP" sz="2000" baseline="30000" dirty="0" smtClean="0"/>
              <a:t>3</a:t>
            </a:r>
            <a:endParaRPr kumimoji="1" lang="ja-JP" altLang="en-US" sz="2000" dirty="0"/>
          </a:p>
        </p:txBody>
      </p:sp>
      <p:cxnSp>
        <p:nvCxnSpPr>
          <p:cNvPr id="18" name="直線矢印コネクタ 17"/>
          <p:cNvCxnSpPr/>
          <p:nvPr/>
        </p:nvCxnSpPr>
        <p:spPr bwMode="auto">
          <a:xfrm flipV="1">
            <a:off x="678998" y="3288213"/>
            <a:ext cx="514898" cy="15808"/>
          </a:xfrm>
          <a:prstGeom prst="straightConnector1">
            <a:avLst/>
          </a:prstGeom>
          <a:solidFill>
            <a:schemeClr val="accent1"/>
          </a:solidFill>
          <a:ln w="57150" cap="flat" cmpd="sng" algn="ctr">
            <a:solidFill>
              <a:srgbClr val="00B050"/>
            </a:solidFill>
            <a:prstDash val="solid"/>
            <a:round/>
            <a:headEnd type="none" w="med" len="med"/>
            <a:tailEnd type="triangle"/>
          </a:ln>
          <a:effectLst/>
        </p:spPr>
      </p:cxnSp>
      <p:sp>
        <p:nvSpPr>
          <p:cNvPr id="19" name="円/楕円 18"/>
          <p:cNvSpPr/>
          <p:nvPr/>
        </p:nvSpPr>
        <p:spPr bwMode="auto">
          <a:xfrm>
            <a:off x="400876" y="3178915"/>
            <a:ext cx="304800" cy="2743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0" name="テキスト ボックス 19"/>
          <p:cNvSpPr txBox="1"/>
          <p:nvPr/>
        </p:nvSpPr>
        <p:spPr>
          <a:xfrm>
            <a:off x="2805331" y="2357095"/>
            <a:ext cx="2736304" cy="707886"/>
          </a:xfrm>
          <a:prstGeom prst="rect">
            <a:avLst/>
          </a:prstGeom>
          <a:noFill/>
          <a:ln w="19050">
            <a:solidFill>
              <a:srgbClr val="0000FF"/>
            </a:solidFill>
          </a:ln>
        </p:spPr>
        <p:txBody>
          <a:bodyPr wrap="square" rtlCol="0">
            <a:spAutoFit/>
          </a:bodyPr>
          <a:lstStyle/>
          <a:p>
            <a:r>
              <a:rPr kumimoji="1" lang="ja-JP" altLang="en-US" sz="2000" dirty="0" smtClean="0"/>
              <a:t>コンクリート中の</a:t>
            </a:r>
            <a:r>
              <a:rPr lang="ja-JP" altLang="en-US" sz="2000" dirty="0"/>
              <a:t>水の</a:t>
            </a:r>
            <a:r>
              <a:rPr kumimoji="1" lang="ja-JP" altLang="en-US" sz="2000" dirty="0" smtClean="0"/>
              <a:t>密度に誤差があったら？</a:t>
            </a:r>
            <a:endParaRPr kumimoji="1" lang="ja-JP" altLang="en-US" sz="2000" dirty="0"/>
          </a:p>
        </p:txBody>
      </p:sp>
      <p:sp>
        <p:nvSpPr>
          <p:cNvPr id="22" name="テキスト ボックス 21"/>
          <p:cNvSpPr txBox="1"/>
          <p:nvPr/>
        </p:nvSpPr>
        <p:spPr>
          <a:xfrm>
            <a:off x="6508709" y="4615979"/>
            <a:ext cx="2085827" cy="584775"/>
          </a:xfrm>
          <a:prstGeom prst="rect">
            <a:avLst/>
          </a:prstGeom>
          <a:noFill/>
        </p:spPr>
        <p:txBody>
          <a:bodyPr wrap="none" rtlCol="0">
            <a:spAutoFit/>
          </a:bodyPr>
          <a:lstStyle/>
          <a:p>
            <a:r>
              <a:rPr lang="ja-JP" altLang="en-US" sz="1600" dirty="0" smtClean="0"/>
              <a:t>実効線量</a:t>
            </a:r>
            <a:r>
              <a:rPr kumimoji="1" lang="ja-JP" altLang="en-US" sz="1600" dirty="0" smtClean="0"/>
              <a:t>の</a:t>
            </a:r>
            <a:r>
              <a:rPr kumimoji="1" lang="ja-JP" altLang="en-US" sz="1600" dirty="0"/>
              <a:t>深さ分布</a:t>
            </a:r>
            <a:endParaRPr kumimoji="1" lang="en-US" altLang="ja-JP" sz="1600" dirty="0"/>
          </a:p>
          <a:p>
            <a:r>
              <a:rPr kumimoji="1" lang="ja-JP" altLang="en-US" sz="1600" dirty="0"/>
              <a:t>（誤差棒：全不確かさ）</a:t>
            </a:r>
            <a:endParaRPr kumimoji="1" lang="en-US" altLang="ja-JP" sz="1600" dirty="0"/>
          </a:p>
        </p:txBody>
      </p:sp>
      <p:sp>
        <p:nvSpPr>
          <p:cNvPr id="23" name="右矢印 22"/>
          <p:cNvSpPr/>
          <p:nvPr/>
        </p:nvSpPr>
        <p:spPr>
          <a:xfrm>
            <a:off x="2734543" y="3178915"/>
            <a:ext cx="2815634" cy="339853"/>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6149257" y="5389766"/>
            <a:ext cx="2736304" cy="707886"/>
          </a:xfrm>
          <a:prstGeom prst="rect">
            <a:avLst/>
          </a:prstGeom>
          <a:noFill/>
          <a:ln w="19050">
            <a:solidFill>
              <a:srgbClr val="FF0000"/>
            </a:solidFill>
          </a:ln>
        </p:spPr>
        <p:txBody>
          <a:bodyPr wrap="square" rtlCol="0">
            <a:spAutoFit/>
          </a:bodyPr>
          <a:lstStyle/>
          <a:p>
            <a:r>
              <a:rPr lang="ja-JP" altLang="en-US" sz="2000" dirty="0"/>
              <a:t>伝播</a:t>
            </a:r>
            <a:r>
              <a:rPr lang="ja-JP" altLang="en-US" sz="2000" dirty="0" smtClean="0"/>
              <a:t>した誤差の影響を評価する必要がある。</a:t>
            </a:r>
            <a:endParaRPr kumimoji="1" lang="ja-JP" altLang="en-US" sz="2000" dirty="0"/>
          </a:p>
        </p:txBody>
      </p:sp>
    </p:spTree>
    <p:extLst>
      <p:ext uri="{BB962C8B-B14F-4D97-AF65-F5344CB8AC3E}">
        <p14:creationId xmlns:p14="http://schemas.microsoft.com/office/powerpoint/2010/main" val="73222413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5"/>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lang="ja-JP" altLang="en-US" sz="2400">
              <a:solidFill>
                <a:srgbClr val="000000"/>
              </a:solidFill>
            </a:endParaRPr>
          </a:p>
        </p:txBody>
      </p:sp>
      <p:sp>
        <p:nvSpPr>
          <p:cNvPr id="21508" name="Text Box 7"/>
          <p:cNvSpPr txBox="1">
            <a:spLocks noChangeArrowheads="1"/>
          </p:cNvSpPr>
          <p:nvPr/>
        </p:nvSpPr>
        <p:spPr bwMode="auto">
          <a:xfrm>
            <a:off x="3276600" y="6400800"/>
            <a:ext cx="280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ANOVA</a:t>
            </a:r>
            <a:endParaRPr lang="en-US" altLang="ja-JP" sz="2400" dirty="0">
              <a:solidFill>
                <a:srgbClr val="000000"/>
              </a:solidFill>
              <a:latin typeface="Tahoma" pitchFamily="34" charset="0"/>
            </a:endParaRPr>
          </a:p>
        </p:txBody>
      </p:sp>
      <p:sp>
        <p:nvSpPr>
          <p:cNvPr id="21509" name="Text Box 8"/>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fld id="{B8D4CA08-D3ED-4F05-9E70-5EE78F275C0E}" type="slidenum">
              <a:rPr lang="en-US" altLang="ja-JP" sz="2400">
                <a:solidFill>
                  <a:srgbClr val="000000"/>
                </a:solidFill>
                <a:latin typeface="Tahoma" pitchFamily="34" charset="0"/>
              </a:rPr>
              <a:pPr algn="ctr" eaLnBrk="1" hangingPunct="1">
                <a:spcBef>
                  <a:spcPct val="50000"/>
                </a:spcBef>
                <a:buFontTx/>
                <a:buNone/>
              </a:pPr>
              <a:t>28</a:t>
            </a:fld>
            <a:endParaRPr lang="en-US" altLang="ja-JP" sz="2400">
              <a:solidFill>
                <a:srgbClr val="000000"/>
              </a:solidFill>
              <a:latin typeface="Tahoma" pitchFamily="34" charset="0"/>
            </a:endParaRPr>
          </a:p>
        </p:txBody>
      </p:sp>
      <p:sp>
        <p:nvSpPr>
          <p:cNvPr id="32" name="タイトル 2"/>
          <p:cNvSpPr txBox="1">
            <a:spLocks/>
          </p:cNvSpPr>
          <p:nvPr/>
        </p:nvSpPr>
        <p:spPr bwMode="auto">
          <a:xfrm>
            <a:off x="2555776" y="116632"/>
            <a:ext cx="4190639"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kern="0" dirty="0" smtClean="0"/>
              <a:t>評価手法</a:t>
            </a:r>
            <a:endParaRPr lang="ja-JP" altLang="en-US" kern="0" dirty="0"/>
          </a:p>
        </p:txBody>
      </p:sp>
      <p:sp>
        <p:nvSpPr>
          <p:cNvPr id="33" name="コンテンツ プレースホルダー 1"/>
          <p:cNvSpPr txBox="1">
            <a:spLocks/>
          </p:cNvSpPr>
          <p:nvPr/>
        </p:nvSpPr>
        <p:spPr>
          <a:xfrm>
            <a:off x="899592" y="836712"/>
            <a:ext cx="7498682" cy="1008112"/>
          </a:xfrm>
          <a:prstGeom prst="rect">
            <a:avLst/>
          </a:prstGeom>
          <a:solidFill>
            <a:schemeClr val="bg1"/>
          </a:solidFill>
          <a:ln w="28575">
            <a:noFill/>
          </a:ln>
        </p:spPr>
        <p:txBody>
          <a:bodyPr vert="horz" lIns="91440" tIns="45720" rIns="91440" bIns="45720" rtlCol="0">
            <a:noAutofit/>
          </a:bodyPr>
          <a:lstStyle>
            <a:lvl1pPr marL="0" indent="0" algn="l" defTabSz="914400" rtl="0" eaLnBrk="1" latinLnBrk="0" hangingPunct="1">
              <a:spcBef>
                <a:spcPct val="20000"/>
              </a:spcBef>
              <a:buClr>
                <a:schemeClr val="accent1"/>
              </a:buClr>
              <a:buSzPct val="100000"/>
              <a:buFont typeface="Symbol" pitchFamily="18" charset="2"/>
              <a:buNone/>
              <a:defRPr kumimoji="1" sz="1800" kern="1200">
                <a:solidFill>
                  <a:srgbClr val="002060"/>
                </a:solidFill>
                <a:latin typeface="+mn-lt"/>
                <a:ea typeface="+mn-ea"/>
                <a:cs typeface="+mn-cs"/>
              </a:defRPr>
            </a:lvl1pPr>
            <a:lvl2pPr marL="301943" indent="0" algn="l" defTabSz="914400" rtl="0" eaLnBrk="1" latinLnBrk="0" hangingPunct="1">
              <a:spcBef>
                <a:spcPct val="20000"/>
              </a:spcBef>
              <a:buClr>
                <a:schemeClr val="accent1"/>
              </a:buClr>
              <a:buSzPct val="100000"/>
              <a:buFont typeface="Arial" panose="020B0604020202020204" pitchFamily="34" charset="0"/>
              <a:buNone/>
              <a:defRPr kumimoji="1" sz="1800" kern="1200">
                <a:solidFill>
                  <a:srgbClr val="002060"/>
                </a:solidFill>
                <a:latin typeface="+mn-lt"/>
                <a:ea typeface="+mn-ea"/>
                <a:cs typeface="+mn-cs"/>
              </a:defRPr>
            </a:lvl2pPr>
            <a:lvl3pPr marL="627063" indent="0" algn="l" defTabSz="914400" rtl="0" eaLnBrk="1" latinLnBrk="0" hangingPunct="1">
              <a:spcBef>
                <a:spcPct val="20000"/>
              </a:spcBef>
              <a:buClr>
                <a:schemeClr val="accent1"/>
              </a:buClr>
              <a:buSzPct val="100000"/>
              <a:buFont typeface="Symbol" pitchFamily="18" charset="2"/>
              <a:buNone/>
              <a:defRPr kumimoji="1" sz="1800" kern="1200">
                <a:solidFill>
                  <a:srgbClr val="002060"/>
                </a:solidFill>
                <a:latin typeface="+mn-lt"/>
                <a:ea typeface="+mn-ea"/>
                <a:cs typeface="+mn-cs"/>
              </a:defRPr>
            </a:lvl3pPr>
            <a:lvl4pPr marL="914400" indent="0" algn="l" defTabSz="914400" rtl="0" eaLnBrk="1" latinLnBrk="0" hangingPunct="1">
              <a:spcBef>
                <a:spcPct val="20000"/>
              </a:spcBef>
              <a:buClr>
                <a:schemeClr val="accent1"/>
              </a:buClr>
              <a:buSzPct val="100000"/>
              <a:buFont typeface="Symbol" pitchFamily="18" charset="2"/>
              <a:buNone/>
              <a:defRPr kumimoji="1" sz="1800" kern="1200">
                <a:solidFill>
                  <a:srgbClr val="002060"/>
                </a:solidFill>
                <a:latin typeface="+mn-lt"/>
                <a:ea typeface="+mn-ea"/>
                <a:cs typeface="+mn-cs"/>
              </a:defRPr>
            </a:lvl4pPr>
            <a:lvl5pPr marL="1234440" indent="0" algn="l" defTabSz="914400" rtl="0" eaLnBrk="1" latinLnBrk="0" hangingPunct="1">
              <a:spcBef>
                <a:spcPct val="20000"/>
              </a:spcBef>
              <a:buClr>
                <a:schemeClr val="accent1"/>
              </a:buClr>
              <a:buSzPct val="100000"/>
              <a:buFont typeface="Symbol" pitchFamily="18" charset="2"/>
              <a:buNone/>
              <a:defRPr kumimoji="1" sz="1800" kern="1200">
                <a:solidFill>
                  <a:srgbClr val="002060"/>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sz="2400" dirty="0">
                <a:solidFill>
                  <a:schemeClr val="tx1"/>
                </a:solidFill>
              </a:rPr>
              <a:t>分散分析</a:t>
            </a:r>
            <a:r>
              <a:rPr lang="en-US" altLang="ja-JP" sz="2400" dirty="0">
                <a:solidFill>
                  <a:schemeClr val="tx1"/>
                </a:solidFill>
              </a:rPr>
              <a:t>(</a:t>
            </a:r>
            <a:r>
              <a:rPr lang="en-US" altLang="ja-JP" sz="2400" dirty="0" smtClean="0">
                <a:solidFill>
                  <a:schemeClr val="tx1"/>
                </a:solidFill>
              </a:rPr>
              <a:t>ANOVA; </a:t>
            </a:r>
            <a:r>
              <a:rPr lang="en-US" altLang="ja-JP" sz="2400" dirty="0" err="1">
                <a:solidFill>
                  <a:schemeClr val="tx1"/>
                </a:solidFill>
              </a:rPr>
              <a:t>ANalysis</a:t>
            </a:r>
            <a:r>
              <a:rPr lang="en-US" altLang="ja-JP" sz="2400" dirty="0">
                <a:solidFill>
                  <a:schemeClr val="tx1"/>
                </a:solidFill>
              </a:rPr>
              <a:t> Of </a:t>
            </a:r>
            <a:r>
              <a:rPr lang="en-US" altLang="ja-JP" sz="2400" dirty="0" err="1">
                <a:solidFill>
                  <a:schemeClr val="tx1"/>
                </a:solidFill>
              </a:rPr>
              <a:t>VAriance</a:t>
            </a:r>
            <a:r>
              <a:rPr lang="en-US" altLang="ja-JP" sz="2400" dirty="0">
                <a:solidFill>
                  <a:schemeClr val="tx1"/>
                </a:solidFill>
              </a:rPr>
              <a:t>)</a:t>
            </a:r>
          </a:p>
          <a:p>
            <a:pPr marL="342900" indent="-342900">
              <a:buFont typeface="Arial" panose="020B0604020202020204" pitchFamily="34" charset="0"/>
              <a:buChar char="•"/>
            </a:pPr>
            <a:r>
              <a:rPr lang="ja-JP" altLang="en-US" sz="2400" dirty="0" smtClean="0">
                <a:solidFill>
                  <a:schemeClr val="tx1"/>
                </a:solidFill>
              </a:rPr>
              <a:t>測定</a:t>
            </a:r>
            <a:r>
              <a:rPr lang="ja-JP" altLang="en-US" sz="2400" dirty="0">
                <a:solidFill>
                  <a:schemeClr val="tx1"/>
                </a:solidFill>
              </a:rPr>
              <a:t>結果を分析し、系統的な要因による分散を求める</a:t>
            </a:r>
          </a:p>
        </p:txBody>
      </p:sp>
      <mc:AlternateContent xmlns:mc="http://schemas.openxmlformats.org/markup-compatibility/2006" xmlns:a14="http://schemas.microsoft.com/office/drawing/2010/main">
        <mc:Choice Requires="a14">
          <p:sp>
            <p:nvSpPr>
              <p:cNvPr id="34" name="正方形/長方形 33"/>
              <p:cNvSpPr/>
              <p:nvPr/>
            </p:nvSpPr>
            <p:spPr>
              <a:xfrm>
                <a:off x="1971704" y="2316942"/>
                <a:ext cx="4572000" cy="640881"/>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sSubSup>
                        <m:sSubSupPr>
                          <m:ctrlPr>
                            <a:rPr lang="ja-JP" altLang="ja-JP" sz="3200" i="1" smtClean="0">
                              <a:latin typeface="Cambria Math"/>
                            </a:rPr>
                          </m:ctrlPr>
                        </m:sSubSupPr>
                        <m:e>
                          <m:r>
                            <a:rPr lang="en-US" altLang="ja-JP" sz="3200" b="0" i="1" smtClean="0">
                              <a:latin typeface="Cambria Math"/>
                            </a:rPr>
                            <m:t>𝑥</m:t>
                          </m:r>
                        </m:e>
                        <m:sub>
                          <m:r>
                            <a:rPr lang="en-US" altLang="ja-JP" sz="3200" b="0" i="1" smtClean="0">
                              <a:latin typeface="Cambria Math"/>
                            </a:rPr>
                            <m:t>𝑖𝑗</m:t>
                          </m:r>
                        </m:sub>
                        <m:sup/>
                      </m:sSubSup>
                      <m:r>
                        <a:rPr lang="en-US" altLang="ja-JP" sz="3200" b="0" i="1" smtClean="0">
                          <a:latin typeface="Cambria Math"/>
                        </a:rPr>
                        <m:t>=</m:t>
                      </m:r>
                      <m:r>
                        <a:rPr lang="ja-JP" altLang="en-US" sz="3200" b="0" i="1" smtClean="0">
                          <a:latin typeface="Cambria Math"/>
                        </a:rPr>
                        <m:t>𝜇</m:t>
                      </m:r>
                      <m:r>
                        <a:rPr lang="en-US" altLang="ja-JP" sz="3200" b="0" i="1" smtClean="0">
                          <a:latin typeface="Cambria Math"/>
                        </a:rPr>
                        <m:t>+</m:t>
                      </m:r>
                      <m:sSub>
                        <m:sSubPr>
                          <m:ctrlPr>
                            <a:rPr lang="en-US" altLang="ja-JP" sz="3200" b="0" i="1" smtClean="0">
                              <a:latin typeface="Cambria Math"/>
                            </a:rPr>
                          </m:ctrlPr>
                        </m:sSubPr>
                        <m:e>
                          <m:r>
                            <a:rPr lang="ja-JP" altLang="en-US" sz="3200" b="0" i="1" smtClean="0">
                              <a:latin typeface="Cambria Math"/>
                            </a:rPr>
                            <m:t>𝜏</m:t>
                          </m:r>
                        </m:e>
                        <m:sub>
                          <m:r>
                            <a:rPr lang="en-US" altLang="ja-JP" sz="3200" b="0" i="1" smtClean="0">
                              <a:latin typeface="Cambria Math"/>
                            </a:rPr>
                            <m:t>𝑗</m:t>
                          </m:r>
                        </m:sub>
                      </m:sSub>
                      <m:r>
                        <a:rPr lang="en-US" altLang="ja-JP" sz="3200" i="1">
                          <a:latin typeface="Cambria Math" panose="02040503050406030204" pitchFamily="18" charset="0"/>
                        </a:rPr>
                        <m:t>+</m:t>
                      </m:r>
                      <m:sSub>
                        <m:sSubPr>
                          <m:ctrlPr>
                            <a:rPr lang="en-US" altLang="ja-JP" sz="3200" i="1" smtClean="0">
                              <a:latin typeface="Cambria Math"/>
                            </a:rPr>
                          </m:ctrlPr>
                        </m:sSubPr>
                        <m:e>
                          <m:r>
                            <a:rPr lang="ja-JP" altLang="en-US" sz="3200" i="1" smtClean="0">
                              <a:latin typeface="Cambria Math"/>
                            </a:rPr>
                            <m:t>𝜀</m:t>
                          </m:r>
                        </m:e>
                        <m:sub>
                          <m:r>
                            <a:rPr lang="en-US" altLang="ja-JP" sz="3200" b="0" i="1" smtClean="0">
                              <a:latin typeface="Cambria Math"/>
                            </a:rPr>
                            <m:t>𝑖𝑗</m:t>
                          </m:r>
                        </m:sub>
                      </m:sSub>
                    </m:oMath>
                  </m:oMathPara>
                </a14:m>
                <a:endParaRPr lang="ja-JP" altLang="en-US" sz="3200" dirty="0"/>
              </a:p>
            </p:txBody>
          </p:sp>
        </mc:Choice>
        <mc:Fallback xmlns="">
          <p:sp>
            <p:nvSpPr>
              <p:cNvPr id="34" name="正方形/長方形 33"/>
              <p:cNvSpPr>
                <a:spLocks noRot="1" noChangeAspect="1" noMove="1" noResize="1" noEditPoints="1" noAdjustHandles="1" noChangeArrowheads="1" noChangeShapeType="1" noTextEdit="1"/>
              </p:cNvSpPr>
              <p:nvPr/>
            </p:nvSpPr>
            <p:spPr>
              <a:xfrm>
                <a:off x="1971704" y="2316942"/>
                <a:ext cx="4572000" cy="640881"/>
              </a:xfrm>
              <a:prstGeom prst="rect">
                <a:avLst/>
              </a:prstGeom>
              <a:blipFill rotWithShape="1">
                <a:blip r:embed="rId4"/>
                <a:stretch>
                  <a:fillRect/>
                </a:stretch>
              </a:blipFill>
            </p:spPr>
            <p:txBody>
              <a:bodyPr/>
              <a:lstStyle/>
              <a:p>
                <a:r>
                  <a:rPr lang="ja-JP" altLang="en-US">
                    <a:noFill/>
                  </a:rPr>
                  <a:t> </a:t>
                </a:r>
              </a:p>
            </p:txBody>
          </p:sp>
        </mc:Fallback>
      </mc:AlternateContent>
      <p:sp>
        <p:nvSpPr>
          <p:cNvPr id="35" name="テキスト ボックス 34"/>
          <p:cNvSpPr txBox="1"/>
          <p:nvPr/>
        </p:nvSpPr>
        <p:spPr>
          <a:xfrm>
            <a:off x="1403648" y="1916832"/>
            <a:ext cx="5315879" cy="400110"/>
          </a:xfrm>
          <a:prstGeom prst="rect">
            <a:avLst/>
          </a:prstGeom>
          <a:solidFill>
            <a:schemeClr val="bg1"/>
          </a:solidFill>
        </p:spPr>
        <p:txBody>
          <a:bodyPr wrap="none" rtlCol="0">
            <a:spAutoFit/>
          </a:bodyPr>
          <a:lstStyle/>
          <a:p>
            <a:r>
              <a:rPr lang="ja-JP" altLang="en-US" sz="2000" dirty="0"/>
              <a:t>条件 </a:t>
            </a:r>
            <a:r>
              <a:rPr lang="en-US" altLang="ja-JP" sz="2000" i="1" dirty="0" smtClean="0"/>
              <a:t>j</a:t>
            </a:r>
            <a:r>
              <a:rPr lang="ja-JP" altLang="en-US" sz="2000" dirty="0" smtClean="0"/>
              <a:t>の</a:t>
            </a:r>
            <a:r>
              <a:rPr lang="ja-JP" altLang="en-US" sz="2000" dirty="0"/>
              <a:t>下で得られた </a:t>
            </a:r>
            <a:r>
              <a:rPr lang="en-US" altLang="ja-JP" sz="2000" i="1" dirty="0" err="1"/>
              <a:t>i</a:t>
            </a:r>
            <a:r>
              <a:rPr lang="ja-JP" altLang="en-US" sz="2000" dirty="0"/>
              <a:t>番目のヒストリの</a:t>
            </a:r>
            <a:r>
              <a:rPr lang="ja-JP" altLang="en-US" sz="2000" dirty="0" smtClean="0"/>
              <a:t>結果</a:t>
            </a:r>
            <a:r>
              <a:rPr lang="en-US" altLang="ja-JP" sz="2000" i="1" dirty="0" err="1" smtClean="0"/>
              <a:t>x</a:t>
            </a:r>
            <a:r>
              <a:rPr lang="en-US" altLang="ja-JP" sz="2000" i="1" baseline="-25000" dirty="0" err="1" smtClean="0"/>
              <a:t>ij</a:t>
            </a:r>
            <a:endParaRPr kumimoji="1" lang="ja-JP" altLang="en-US" sz="2000" dirty="0"/>
          </a:p>
        </p:txBody>
      </p:sp>
      <p:sp>
        <p:nvSpPr>
          <p:cNvPr id="36" name="テキスト ボックス 35"/>
          <p:cNvSpPr txBox="1"/>
          <p:nvPr/>
        </p:nvSpPr>
        <p:spPr>
          <a:xfrm>
            <a:off x="2650721" y="3362981"/>
            <a:ext cx="877163" cy="369332"/>
          </a:xfrm>
          <a:prstGeom prst="rect">
            <a:avLst/>
          </a:prstGeom>
          <a:noFill/>
        </p:spPr>
        <p:txBody>
          <a:bodyPr wrap="none" rtlCol="0">
            <a:spAutoFit/>
          </a:bodyPr>
          <a:lstStyle/>
          <a:p>
            <a:r>
              <a:rPr kumimoji="1" lang="ja-JP" altLang="en-US" dirty="0"/>
              <a:t>平均値</a:t>
            </a:r>
          </a:p>
        </p:txBody>
      </p:sp>
      <p:sp>
        <p:nvSpPr>
          <p:cNvPr id="37" name="テキスト ボックス 36"/>
          <p:cNvSpPr txBox="1"/>
          <p:nvPr/>
        </p:nvSpPr>
        <p:spPr>
          <a:xfrm>
            <a:off x="3945204" y="3399572"/>
            <a:ext cx="2022436" cy="830997"/>
          </a:xfrm>
          <a:prstGeom prst="rect">
            <a:avLst/>
          </a:prstGeom>
          <a:noFill/>
        </p:spPr>
        <p:txBody>
          <a:bodyPr wrap="square" rtlCol="0">
            <a:spAutoFit/>
          </a:bodyPr>
          <a:lstStyle/>
          <a:p>
            <a:r>
              <a:rPr kumimoji="1" lang="ja-JP" altLang="en-US" dirty="0"/>
              <a:t>系統的な要因による変化</a:t>
            </a:r>
          </a:p>
        </p:txBody>
      </p:sp>
      <p:sp>
        <p:nvSpPr>
          <p:cNvPr id="38" name="テキスト ボックス 37"/>
          <p:cNvSpPr txBox="1"/>
          <p:nvPr/>
        </p:nvSpPr>
        <p:spPr>
          <a:xfrm>
            <a:off x="6372200" y="3270648"/>
            <a:ext cx="2276768" cy="461665"/>
          </a:xfrm>
          <a:prstGeom prst="rect">
            <a:avLst/>
          </a:prstGeom>
          <a:noFill/>
        </p:spPr>
        <p:txBody>
          <a:bodyPr wrap="square" rtlCol="0">
            <a:spAutoFit/>
          </a:bodyPr>
          <a:lstStyle/>
          <a:p>
            <a:r>
              <a:rPr kumimoji="1" lang="ja-JP" altLang="en-US" dirty="0"/>
              <a:t>統計的なゆらぎ</a:t>
            </a:r>
          </a:p>
        </p:txBody>
      </p:sp>
      <p:cxnSp>
        <p:nvCxnSpPr>
          <p:cNvPr id="39" name="直線矢印コネクタ 38"/>
          <p:cNvCxnSpPr/>
          <p:nvPr/>
        </p:nvCxnSpPr>
        <p:spPr>
          <a:xfrm flipV="1">
            <a:off x="3275856" y="2957823"/>
            <a:ext cx="504056" cy="4417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4644008" y="2957824"/>
            <a:ext cx="0" cy="4417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H="1" flipV="1">
            <a:off x="5724128" y="2957824"/>
            <a:ext cx="576064" cy="39916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403648" y="2316942"/>
            <a:ext cx="72008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210400" y="2881584"/>
            <a:ext cx="1761304" cy="830997"/>
          </a:xfrm>
          <a:prstGeom prst="rect">
            <a:avLst/>
          </a:prstGeom>
          <a:noFill/>
        </p:spPr>
        <p:txBody>
          <a:bodyPr wrap="square" rtlCol="0">
            <a:spAutoFit/>
          </a:bodyPr>
          <a:lstStyle/>
          <a:p>
            <a:r>
              <a:rPr kumimoji="1" lang="ja-JP" altLang="en-US" dirty="0" smtClean="0"/>
              <a:t>ある密度の</a:t>
            </a:r>
            <a:r>
              <a:rPr kumimoji="1" lang="ja-JP" altLang="en-US" dirty="0"/>
              <a:t>値を使用</a:t>
            </a:r>
          </a:p>
        </p:txBody>
      </p:sp>
      <p:cxnSp>
        <p:nvCxnSpPr>
          <p:cNvPr id="46" name="直線矢印コネクタ 45"/>
          <p:cNvCxnSpPr/>
          <p:nvPr/>
        </p:nvCxnSpPr>
        <p:spPr>
          <a:xfrm flipV="1">
            <a:off x="1082504" y="2376978"/>
            <a:ext cx="504056" cy="44174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47" name="図 46">
            <a:extLst>
              <a:ext uri="{FF2B5EF4-FFF2-40B4-BE49-F238E27FC236}">
                <a16:creationId xmlns:a16="http://schemas.microsoft.com/office/drawing/2014/main" xmlns="" id="{FF079787-F130-44B2-B342-8412D4299E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1626" y="3885093"/>
            <a:ext cx="1235419" cy="1528080"/>
          </a:xfrm>
          <a:prstGeom prst="rect">
            <a:avLst/>
          </a:prstGeom>
        </p:spPr>
      </p:pic>
      <p:sp>
        <p:nvSpPr>
          <p:cNvPr id="48" name="上下矢印 7">
            <a:extLst>
              <a:ext uri="{FF2B5EF4-FFF2-40B4-BE49-F238E27FC236}">
                <a16:creationId xmlns:a16="http://schemas.microsoft.com/office/drawing/2014/main" xmlns="" id="{AE986C5D-B127-470F-9041-1837CACE23BB}"/>
              </a:ext>
            </a:extLst>
          </p:cNvPr>
          <p:cNvSpPr/>
          <p:nvPr/>
        </p:nvSpPr>
        <p:spPr>
          <a:xfrm rot="5400000">
            <a:off x="943667" y="4148181"/>
            <a:ext cx="166244" cy="605752"/>
          </a:xfrm>
          <a:prstGeom prst="up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xmlns="" id="{B8271545-58B6-46FA-8D09-3BF2D96F7844}"/>
              </a:ext>
            </a:extLst>
          </p:cNvPr>
          <p:cNvSpPr txBox="1"/>
          <p:nvPr/>
        </p:nvSpPr>
        <p:spPr>
          <a:xfrm>
            <a:off x="128158" y="4649133"/>
            <a:ext cx="2173993" cy="707886"/>
          </a:xfrm>
          <a:prstGeom prst="rect">
            <a:avLst/>
          </a:prstGeom>
          <a:solidFill>
            <a:schemeClr val="bg1"/>
          </a:solidFill>
        </p:spPr>
        <p:txBody>
          <a:bodyPr wrap="none" rtlCol="0">
            <a:spAutoFit/>
          </a:bodyPr>
          <a:lstStyle/>
          <a:p>
            <a:r>
              <a:rPr lang="ja-JP" altLang="en-US" sz="2000" dirty="0" smtClean="0"/>
              <a:t>誤差を幅とする</a:t>
            </a:r>
            <a:endParaRPr lang="en-US" altLang="ja-JP" sz="2000" dirty="0" smtClean="0"/>
          </a:p>
          <a:p>
            <a:r>
              <a:rPr lang="ja-JP" altLang="en-US" sz="2000" dirty="0" smtClean="0"/>
              <a:t>分布</a:t>
            </a:r>
            <a:r>
              <a:rPr kumimoji="1" lang="ja-JP" altLang="en-US" sz="2000" dirty="0" smtClean="0"/>
              <a:t>内で値</a:t>
            </a:r>
            <a:r>
              <a:rPr kumimoji="1" lang="ja-JP" altLang="en-US" sz="2000" dirty="0"/>
              <a:t>を増減</a:t>
            </a:r>
          </a:p>
        </p:txBody>
      </p:sp>
      <mc:AlternateContent xmlns:mc="http://schemas.openxmlformats.org/markup-compatibility/2006" xmlns:a14="http://schemas.microsoft.com/office/drawing/2010/main">
        <mc:Choice Requires="a14">
          <p:sp>
            <p:nvSpPr>
              <p:cNvPr id="50" name="正方形/長方形 49"/>
              <p:cNvSpPr/>
              <p:nvPr/>
            </p:nvSpPr>
            <p:spPr>
              <a:xfrm>
                <a:off x="2410949" y="4678535"/>
                <a:ext cx="4680520" cy="9722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ja-JP" altLang="ja-JP" sz="2800" i="1" smtClean="0">
                              <a:latin typeface="Cambria Math"/>
                            </a:rPr>
                          </m:ctrlPr>
                        </m:sSubSupPr>
                        <m:e>
                          <m:r>
                            <a:rPr lang="en-US" altLang="ja-JP" sz="2800" b="0" i="1" smtClean="0">
                              <a:latin typeface="Cambria Math"/>
                            </a:rPr>
                            <m:t>𝑢</m:t>
                          </m:r>
                        </m:e>
                        <m:sub>
                          <m:r>
                            <m:rPr>
                              <m:sty m:val="p"/>
                            </m:rPr>
                            <a:rPr lang="en-US" altLang="ja-JP" sz="2800" b="0" i="0" smtClean="0">
                              <a:latin typeface="Cambria Math"/>
                            </a:rPr>
                            <m:t>tot</m:t>
                          </m:r>
                        </m:sub>
                        <m:sup>
                          <m:r>
                            <a:rPr lang="en-US" altLang="ja-JP" sz="2800" i="1">
                              <a:latin typeface="Cambria Math"/>
                            </a:rPr>
                            <m:t>2</m:t>
                          </m:r>
                        </m:sup>
                      </m:sSubSup>
                      <m:r>
                        <a:rPr lang="en-US" altLang="ja-JP" sz="2800" b="0" i="1" smtClean="0">
                          <a:latin typeface="Cambria Math"/>
                        </a:rPr>
                        <m:t>=</m:t>
                      </m:r>
                      <m:sSubSup>
                        <m:sSubSupPr>
                          <m:ctrlPr>
                            <a:rPr lang="ja-JP" altLang="ja-JP" sz="2800" i="1">
                              <a:latin typeface="Cambria Math"/>
                            </a:rPr>
                          </m:ctrlPr>
                        </m:sSubSupPr>
                        <m:e>
                          <m:r>
                            <a:rPr lang="en-US" altLang="ja-JP" sz="2800" b="0" i="1" smtClean="0">
                              <a:latin typeface="Cambria Math"/>
                            </a:rPr>
                            <m:t>𝑢</m:t>
                          </m:r>
                        </m:e>
                        <m:sub>
                          <m:r>
                            <m:rPr>
                              <m:sty m:val="p"/>
                            </m:rPr>
                            <a:rPr lang="en-US" altLang="ja-JP" sz="2800" i="0">
                              <a:latin typeface="Cambria Math" panose="02040503050406030204" pitchFamily="18" charset="0"/>
                            </a:rPr>
                            <m:t>sys</m:t>
                          </m:r>
                          <m:r>
                            <m:rPr>
                              <m:sty m:val="p"/>
                            </m:rPr>
                            <a:rPr lang="en-US" altLang="ja-JP" sz="2800" b="0" i="0" smtClean="0">
                              <a:latin typeface="Cambria Math"/>
                            </a:rPr>
                            <m:t>t</m:t>
                          </m:r>
                        </m:sub>
                        <m:sup>
                          <m:r>
                            <a:rPr lang="en-US" altLang="ja-JP" sz="2800" i="1">
                              <a:latin typeface="Cambria Math" panose="02040503050406030204" pitchFamily="18" charset="0"/>
                            </a:rPr>
                            <m:t>2</m:t>
                          </m:r>
                        </m:sup>
                      </m:sSubSup>
                      <m:r>
                        <a:rPr lang="en-US" altLang="ja-JP" sz="2800" i="1">
                          <a:latin typeface="Cambria Math" panose="02040503050406030204" pitchFamily="18" charset="0"/>
                        </a:rPr>
                        <m:t>+</m:t>
                      </m:r>
                      <m:f>
                        <m:fPr>
                          <m:ctrlPr>
                            <a:rPr lang="en-US" altLang="ja-JP" sz="2800" i="1" smtClean="0">
                              <a:latin typeface="Cambria Math"/>
                            </a:rPr>
                          </m:ctrlPr>
                        </m:fPr>
                        <m:num>
                          <m:r>
                            <a:rPr lang="en-US" altLang="ja-JP" sz="2800" i="1">
                              <a:latin typeface="Cambria Math"/>
                            </a:rPr>
                            <m:t>1</m:t>
                          </m:r>
                        </m:num>
                        <m:den>
                          <m:sSub>
                            <m:sSubPr>
                              <m:ctrlPr>
                                <a:rPr lang="en-US" altLang="ja-JP" sz="2800" i="1" smtClean="0">
                                  <a:latin typeface="Cambria Math"/>
                                </a:rPr>
                              </m:ctrlPr>
                            </m:sSubPr>
                            <m:e>
                              <m:r>
                                <a:rPr lang="en-US" altLang="ja-JP" sz="2800" b="0" i="1" smtClean="0">
                                  <a:latin typeface="Cambria Math"/>
                                </a:rPr>
                                <m:t>𝑁</m:t>
                              </m:r>
                            </m:e>
                            <m:sub>
                              <m:r>
                                <a:rPr lang="en-US" altLang="ja-JP" sz="2800" b="0" i="1" smtClean="0">
                                  <a:latin typeface="Cambria Math"/>
                                </a:rPr>
                                <m:t>𝑖</m:t>
                              </m:r>
                            </m:sub>
                          </m:sSub>
                        </m:den>
                      </m:f>
                      <m:sSubSup>
                        <m:sSubSupPr>
                          <m:ctrlPr>
                            <a:rPr lang="en-US" altLang="ja-JP" sz="2800" i="1">
                              <a:latin typeface="Cambria Math"/>
                              <a:ea typeface="Cambria Math"/>
                            </a:rPr>
                          </m:ctrlPr>
                        </m:sSubSupPr>
                        <m:e>
                          <m:d>
                            <m:dPr>
                              <m:ctrlPr>
                                <a:rPr lang="en-US" altLang="ja-JP" sz="2800" i="1">
                                  <a:latin typeface="Cambria Math"/>
                                  <a:ea typeface="Cambria Math"/>
                                </a:rPr>
                              </m:ctrlPr>
                            </m:dPr>
                            <m:e>
                              <m:sSub>
                                <m:sSubPr>
                                  <m:ctrlPr>
                                    <a:rPr lang="en-US" altLang="ja-JP" sz="2800" i="1">
                                      <a:latin typeface="Cambria Math"/>
                                      <a:ea typeface="Cambria Math"/>
                                    </a:rPr>
                                  </m:ctrlPr>
                                </m:sSubPr>
                                <m:e>
                                  <m:r>
                                    <a:rPr lang="en-US" altLang="ja-JP" sz="2800" i="1">
                                      <a:latin typeface="Cambria Math"/>
                                      <a:ea typeface="Cambria Math"/>
                                    </a:rPr>
                                    <m:t>𝑢</m:t>
                                  </m:r>
                                </m:e>
                                <m:sub>
                                  <m:r>
                                    <m:rPr>
                                      <m:sty m:val="p"/>
                                    </m:rPr>
                                    <a:rPr lang="en-US" altLang="ja-JP" sz="2800">
                                      <a:latin typeface="Cambria Math"/>
                                      <a:ea typeface="Cambria Math"/>
                                    </a:rPr>
                                    <m:t>stat</m:t>
                                  </m:r>
                                </m:sub>
                              </m:sSub>
                            </m:e>
                          </m:d>
                        </m:e>
                        <m:sub/>
                        <m:sup>
                          <m:r>
                            <a:rPr lang="en-US" altLang="ja-JP" sz="2800" i="1">
                              <a:latin typeface="Cambria Math"/>
                              <a:ea typeface="Cambria Math"/>
                            </a:rPr>
                            <m:t>2</m:t>
                          </m:r>
                        </m:sup>
                      </m:sSubSup>
                    </m:oMath>
                  </m:oMathPara>
                </a14:m>
                <a:endParaRPr lang="ja-JP" altLang="en-US" sz="2800" dirty="0"/>
              </a:p>
            </p:txBody>
          </p:sp>
        </mc:Choice>
        <mc:Fallback xmlns="">
          <p:sp>
            <p:nvSpPr>
              <p:cNvPr id="50" name="正方形/長方形 49"/>
              <p:cNvSpPr>
                <a:spLocks noRot="1" noChangeAspect="1" noMove="1" noResize="1" noEditPoints="1" noAdjustHandles="1" noChangeArrowheads="1" noChangeShapeType="1" noTextEdit="1"/>
              </p:cNvSpPr>
              <p:nvPr/>
            </p:nvSpPr>
            <p:spPr>
              <a:xfrm>
                <a:off x="2410949" y="4678535"/>
                <a:ext cx="4680520" cy="972254"/>
              </a:xfrm>
              <a:prstGeom prst="rect">
                <a:avLst/>
              </a:prstGeom>
              <a:blipFill rotWithShape="1">
                <a:blip r:embed="rId6"/>
                <a:stretch>
                  <a:fillRect/>
                </a:stretch>
              </a:blipFill>
            </p:spPr>
            <p:txBody>
              <a:bodyPr/>
              <a:lstStyle/>
              <a:p>
                <a:r>
                  <a:rPr lang="ja-JP" altLang="en-US">
                    <a:noFill/>
                  </a:rPr>
                  <a:t> </a:t>
                </a:r>
              </a:p>
            </p:txBody>
          </p:sp>
        </mc:Fallback>
      </mc:AlternateContent>
      <p:sp>
        <p:nvSpPr>
          <p:cNvPr id="51" name="テキスト ボックス 50"/>
          <p:cNvSpPr txBox="1"/>
          <p:nvPr/>
        </p:nvSpPr>
        <p:spPr>
          <a:xfrm>
            <a:off x="6012160" y="5820554"/>
            <a:ext cx="2401482" cy="400110"/>
          </a:xfrm>
          <a:prstGeom prst="rect">
            <a:avLst/>
          </a:prstGeom>
          <a:noFill/>
        </p:spPr>
        <p:txBody>
          <a:bodyPr wrap="square" rtlCol="0">
            <a:spAutoFit/>
          </a:bodyPr>
          <a:lstStyle/>
          <a:p>
            <a:r>
              <a:rPr kumimoji="1" lang="ja-JP" altLang="en-US" sz="2000" dirty="0" smtClean="0"/>
              <a:t>統計的不確か</a:t>
            </a:r>
            <a:r>
              <a:rPr kumimoji="1" lang="ja-JP" altLang="en-US" sz="2000" dirty="0"/>
              <a:t>さ</a:t>
            </a:r>
          </a:p>
        </p:txBody>
      </p:sp>
      <p:sp>
        <p:nvSpPr>
          <p:cNvPr id="52" name="テキスト ボックス 51"/>
          <p:cNvSpPr txBox="1"/>
          <p:nvPr/>
        </p:nvSpPr>
        <p:spPr>
          <a:xfrm>
            <a:off x="3785267" y="5820554"/>
            <a:ext cx="2035080" cy="400110"/>
          </a:xfrm>
          <a:prstGeom prst="rect">
            <a:avLst/>
          </a:prstGeom>
          <a:noFill/>
        </p:spPr>
        <p:txBody>
          <a:bodyPr wrap="square" rtlCol="0">
            <a:spAutoFit/>
          </a:bodyPr>
          <a:lstStyle/>
          <a:p>
            <a:r>
              <a:rPr kumimoji="1" lang="ja-JP" altLang="en-US" sz="2000" dirty="0" smtClean="0"/>
              <a:t>系統的不確か</a:t>
            </a:r>
            <a:r>
              <a:rPr kumimoji="1" lang="ja-JP" altLang="en-US" sz="2000" dirty="0"/>
              <a:t>さ</a:t>
            </a:r>
          </a:p>
        </p:txBody>
      </p:sp>
      <p:cxnSp>
        <p:nvCxnSpPr>
          <p:cNvPr id="53" name="直線矢印コネクタ 52"/>
          <p:cNvCxnSpPr/>
          <p:nvPr/>
        </p:nvCxnSpPr>
        <p:spPr>
          <a:xfrm flipV="1">
            <a:off x="4259603" y="5475197"/>
            <a:ext cx="0" cy="3953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6228184" y="5463338"/>
            <a:ext cx="0" cy="39916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右矢印 54"/>
          <p:cNvSpPr/>
          <p:nvPr/>
        </p:nvSpPr>
        <p:spPr>
          <a:xfrm rot="5400000">
            <a:off x="4422362" y="3910359"/>
            <a:ext cx="526089" cy="1247639"/>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矢印コネクタ 55"/>
          <p:cNvCxnSpPr/>
          <p:nvPr/>
        </p:nvCxnSpPr>
        <p:spPr>
          <a:xfrm flipV="1">
            <a:off x="2843808" y="5475197"/>
            <a:ext cx="245494" cy="34535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2229459" y="5815119"/>
            <a:ext cx="1474191" cy="400110"/>
          </a:xfrm>
          <a:prstGeom prst="rect">
            <a:avLst/>
          </a:prstGeom>
          <a:noFill/>
        </p:spPr>
        <p:txBody>
          <a:bodyPr wrap="square" rtlCol="0">
            <a:spAutoFit/>
          </a:bodyPr>
          <a:lstStyle/>
          <a:p>
            <a:r>
              <a:rPr kumimoji="1" lang="ja-JP" altLang="en-US" sz="2000" dirty="0" smtClean="0"/>
              <a:t>全不確かさ</a:t>
            </a:r>
            <a:endParaRPr kumimoji="1" lang="ja-JP" altLang="en-US" sz="2000" dirty="0"/>
          </a:p>
        </p:txBody>
      </p:sp>
      <p:cxnSp>
        <p:nvCxnSpPr>
          <p:cNvPr id="4" name="直線コネクタ 3"/>
          <p:cNvCxnSpPr/>
          <p:nvPr/>
        </p:nvCxnSpPr>
        <p:spPr>
          <a:xfrm>
            <a:off x="2774692" y="5399665"/>
            <a:ext cx="64518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V="1">
            <a:off x="3907770" y="5413173"/>
            <a:ext cx="736238" cy="205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flipV="1">
            <a:off x="5644041" y="5397610"/>
            <a:ext cx="736238" cy="205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31985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5"/>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lang="ja-JP" altLang="en-US" sz="2400">
              <a:solidFill>
                <a:srgbClr val="000000"/>
              </a:solidFill>
            </a:endParaRPr>
          </a:p>
        </p:txBody>
      </p:sp>
      <p:sp>
        <p:nvSpPr>
          <p:cNvPr id="21508" name="Text Box 7"/>
          <p:cNvSpPr txBox="1">
            <a:spLocks noChangeArrowheads="1"/>
          </p:cNvSpPr>
          <p:nvPr/>
        </p:nvSpPr>
        <p:spPr bwMode="auto">
          <a:xfrm>
            <a:off x="2513617" y="6408586"/>
            <a:ext cx="41037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Estimation of uncertainties</a:t>
            </a:r>
            <a:endParaRPr lang="en-US" altLang="ja-JP" sz="2400" dirty="0">
              <a:solidFill>
                <a:srgbClr val="000000"/>
              </a:solidFill>
              <a:latin typeface="Tahoma" pitchFamily="34" charset="0"/>
            </a:endParaRPr>
          </a:p>
        </p:txBody>
      </p:sp>
      <p:sp>
        <p:nvSpPr>
          <p:cNvPr id="21509" name="Text Box 8"/>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fld id="{B8D4CA08-D3ED-4F05-9E70-5EE78F275C0E}" type="slidenum">
              <a:rPr lang="en-US" altLang="ja-JP" sz="2400">
                <a:solidFill>
                  <a:srgbClr val="000000"/>
                </a:solidFill>
                <a:latin typeface="Tahoma" pitchFamily="34" charset="0"/>
              </a:rPr>
              <a:pPr algn="ctr" eaLnBrk="1" hangingPunct="1">
                <a:spcBef>
                  <a:spcPct val="50000"/>
                </a:spcBef>
                <a:buFontTx/>
                <a:buNone/>
              </a:pPr>
              <a:t>29</a:t>
            </a:fld>
            <a:endParaRPr lang="en-US" altLang="ja-JP" sz="2400">
              <a:solidFill>
                <a:srgbClr val="000000"/>
              </a:solidFill>
              <a:latin typeface="Tahoma" pitchFamily="34" charset="0"/>
            </a:endParaRPr>
          </a:p>
        </p:txBody>
      </p:sp>
      <p:sp>
        <p:nvSpPr>
          <p:cNvPr id="9" name="Rectangle 2"/>
          <p:cNvSpPr txBox="1">
            <a:spLocks noChangeArrowheads="1"/>
          </p:cNvSpPr>
          <p:nvPr/>
        </p:nvSpPr>
        <p:spPr bwMode="auto">
          <a:xfrm>
            <a:off x="1214437" y="0"/>
            <a:ext cx="6677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pPr eaLnBrk="1" hangingPunct="1"/>
            <a:r>
              <a:rPr lang="ja-JP" altLang="en-US" sz="4800" kern="0" dirty="0" smtClean="0">
                <a:latin typeface="Century Gothic" pitchFamily="34" charset="0"/>
              </a:rPr>
              <a:t>不確かさの推定</a:t>
            </a:r>
            <a:endParaRPr lang="en-US" altLang="ja-JP" sz="4800" kern="0" dirty="0" smtClean="0">
              <a:latin typeface="Century Gothic" pitchFamily="34" charset="0"/>
            </a:endParaRPr>
          </a:p>
        </p:txBody>
      </p:sp>
      <mc:AlternateContent xmlns:mc="http://schemas.openxmlformats.org/markup-compatibility/2006">
        <mc:Choice xmlns:a14="http://schemas.microsoft.com/office/drawing/2010/main" Requires="a14">
          <p:sp>
            <p:nvSpPr>
              <p:cNvPr id="10" name="正方形/長方形 9"/>
              <p:cNvSpPr/>
              <p:nvPr/>
            </p:nvSpPr>
            <p:spPr>
              <a:xfrm>
                <a:off x="360276" y="1929814"/>
                <a:ext cx="5435860" cy="2048766"/>
              </a:xfrm>
              <a:prstGeom prst="rect">
                <a:avLst/>
              </a:prstGeom>
              <a:solidFill>
                <a:schemeClr val="bg1"/>
              </a:solid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ja-JP" altLang="ja-JP" sz="2000" i="1" smtClean="0">
                              <a:latin typeface="Cambria Math"/>
                            </a:rPr>
                          </m:ctrlPr>
                        </m:sSubSupPr>
                        <m:e>
                          <m:r>
                            <a:rPr lang="en-US" altLang="ja-JP" sz="2000" b="0" i="1" smtClean="0">
                              <a:latin typeface="Cambria Math"/>
                            </a:rPr>
                            <m:t>𝑢</m:t>
                          </m:r>
                        </m:e>
                        <m:sub>
                          <m:r>
                            <m:rPr>
                              <m:sty m:val="p"/>
                            </m:rPr>
                            <a:rPr lang="en-US" altLang="ja-JP" sz="2000">
                              <a:latin typeface="Cambria Math"/>
                            </a:rPr>
                            <m:t>stat</m:t>
                          </m:r>
                        </m:sub>
                        <m:sup>
                          <m:r>
                            <a:rPr lang="en-US" altLang="ja-JP" sz="2000" i="1">
                              <a:latin typeface="Cambria Math"/>
                            </a:rPr>
                            <m:t>2</m:t>
                          </m:r>
                        </m:sup>
                      </m:sSubSup>
                      <m:r>
                        <a:rPr lang="en-US" altLang="ja-JP" sz="2000" b="0" i="1" smtClean="0">
                          <a:latin typeface="Cambria Math"/>
                        </a:rPr>
                        <m:t>=</m:t>
                      </m:r>
                      <m:r>
                        <a:rPr lang="en-US" altLang="ja-JP" sz="2000" b="0" i="1" smtClean="0">
                          <a:latin typeface="Cambria Math"/>
                        </a:rPr>
                        <m:t>𝐸</m:t>
                      </m:r>
                      <m:d>
                        <m:dPr>
                          <m:begChr m:val="["/>
                          <m:endChr m:val="]"/>
                          <m:ctrlPr>
                            <a:rPr lang="en-US" altLang="ja-JP" sz="2000" b="0" i="1" smtClean="0">
                              <a:latin typeface="Cambria Math"/>
                            </a:rPr>
                          </m:ctrlPr>
                        </m:dPr>
                        <m:e>
                          <m:f>
                            <m:fPr>
                              <m:ctrlPr>
                                <a:rPr lang="ja-JP" altLang="ja-JP" sz="2000" i="1">
                                  <a:latin typeface="Cambria Math"/>
                                </a:rPr>
                              </m:ctrlPr>
                            </m:fPr>
                            <m:num>
                              <m:r>
                                <a:rPr lang="en-US" altLang="ja-JP" sz="2000">
                                  <a:latin typeface="Cambria Math"/>
                                </a:rPr>
                                <m:t>1</m:t>
                              </m:r>
                            </m:num>
                            <m:den>
                              <m:sSub>
                                <m:sSubPr>
                                  <m:ctrlPr>
                                    <a:rPr lang="en-US" altLang="ja-JP" sz="2000" i="1">
                                      <a:latin typeface="Cambria Math"/>
                                    </a:rPr>
                                  </m:ctrlPr>
                                </m:sSubPr>
                                <m:e>
                                  <m:r>
                                    <a:rPr lang="en-US" altLang="ja-JP" sz="2000" i="1">
                                      <a:latin typeface="Cambria Math"/>
                                    </a:rPr>
                                    <m:t>𝑁</m:t>
                                  </m:r>
                                </m:e>
                                <m:sub>
                                  <m:r>
                                    <a:rPr lang="en-US" altLang="ja-JP" sz="2000" i="1">
                                      <a:latin typeface="Cambria Math"/>
                                    </a:rPr>
                                    <m:t>𝑖</m:t>
                                  </m:r>
                                </m:sub>
                              </m:sSub>
                              <m:r>
                                <a:rPr lang="en-US" altLang="ja-JP" sz="2000" i="1">
                                  <a:latin typeface="Cambria Math"/>
                                </a:rPr>
                                <m:t>(</m:t>
                              </m:r>
                              <m:sSub>
                                <m:sSubPr>
                                  <m:ctrlPr>
                                    <a:rPr lang="en-US" altLang="ja-JP" sz="2000" i="1">
                                      <a:latin typeface="Cambria Math"/>
                                    </a:rPr>
                                  </m:ctrlPr>
                                </m:sSubPr>
                                <m:e>
                                  <m:r>
                                    <a:rPr lang="en-US" altLang="ja-JP" sz="2000" i="1">
                                      <a:latin typeface="Cambria Math"/>
                                    </a:rPr>
                                    <m:t>𝑁</m:t>
                                  </m:r>
                                </m:e>
                                <m:sub>
                                  <m:r>
                                    <a:rPr lang="en-US" altLang="ja-JP" sz="2000" i="1">
                                      <a:latin typeface="Cambria Math"/>
                                    </a:rPr>
                                    <m:t>𝑖</m:t>
                                  </m:r>
                                </m:sub>
                              </m:sSub>
                              <m:r>
                                <a:rPr lang="en-US" altLang="ja-JP" sz="2000" i="1">
                                  <a:latin typeface="Cambria Math"/>
                                </a:rPr>
                                <m:t>−1)</m:t>
                              </m:r>
                            </m:den>
                          </m:f>
                          <m:nary>
                            <m:naryPr>
                              <m:chr m:val="∑"/>
                              <m:limLoc m:val="undOvr"/>
                              <m:ctrlPr>
                                <a:rPr lang="ja-JP" altLang="ja-JP" sz="2000" i="1">
                                  <a:latin typeface="Cambria Math"/>
                                </a:rPr>
                              </m:ctrlPr>
                            </m:naryPr>
                            <m:sub>
                              <m:r>
                                <a:rPr lang="en-US" altLang="ja-JP" sz="2000" i="1">
                                  <a:latin typeface="Cambria Math"/>
                                </a:rPr>
                                <m:t>𝑖</m:t>
                              </m:r>
                              <m:r>
                                <a:rPr lang="en-US" altLang="ja-JP" sz="2000" i="1">
                                  <a:latin typeface="Cambria Math"/>
                                </a:rPr>
                                <m:t>,</m:t>
                              </m:r>
                              <m:r>
                                <a:rPr lang="en-US" altLang="ja-JP" sz="2000" i="1">
                                  <a:latin typeface="Cambria Math"/>
                                </a:rPr>
                                <m:t>𝑗</m:t>
                              </m:r>
                            </m:sub>
                            <m:sup>
                              <m:sSub>
                                <m:sSubPr>
                                  <m:ctrlPr>
                                    <a:rPr lang="en-US" altLang="ja-JP" sz="2000" i="1">
                                      <a:latin typeface="Cambria Math"/>
                                    </a:rPr>
                                  </m:ctrlPr>
                                </m:sSubPr>
                                <m:e>
                                  <m:r>
                                    <a:rPr lang="en-US" altLang="ja-JP" sz="2000" i="1">
                                      <a:latin typeface="Cambria Math"/>
                                    </a:rPr>
                                    <m:t>𝑁</m:t>
                                  </m:r>
                                </m:e>
                                <m:sub>
                                  <m:r>
                                    <a:rPr lang="en-US" altLang="ja-JP" sz="2000" i="1">
                                      <a:latin typeface="Cambria Math"/>
                                    </a:rPr>
                                    <m:t>𝑖</m:t>
                                  </m:r>
                                </m:sub>
                              </m:sSub>
                              <m:r>
                                <a:rPr lang="en-US" altLang="ja-JP" sz="2000" i="1">
                                  <a:latin typeface="Cambria Math"/>
                                </a:rPr>
                                <m:t>,</m:t>
                              </m:r>
                              <m:sSub>
                                <m:sSubPr>
                                  <m:ctrlPr>
                                    <a:rPr lang="en-US" altLang="ja-JP" sz="2000" i="1">
                                      <a:latin typeface="Cambria Math"/>
                                    </a:rPr>
                                  </m:ctrlPr>
                                </m:sSubPr>
                                <m:e>
                                  <m:r>
                                    <a:rPr lang="en-US" altLang="ja-JP" sz="2000" i="1">
                                      <a:latin typeface="Cambria Math"/>
                                    </a:rPr>
                                    <m:t>𝑁</m:t>
                                  </m:r>
                                </m:e>
                                <m:sub>
                                  <m:r>
                                    <a:rPr lang="en-US" altLang="ja-JP" sz="2000" i="1">
                                      <a:latin typeface="Cambria Math"/>
                                    </a:rPr>
                                    <m:t>𝑗</m:t>
                                  </m:r>
                                </m:sub>
                              </m:sSub>
                            </m:sup>
                            <m:e>
                              <m:sSup>
                                <m:sSupPr>
                                  <m:ctrlPr>
                                    <a:rPr lang="ja-JP" altLang="ja-JP" sz="2000" i="1">
                                      <a:latin typeface="Cambria Math"/>
                                    </a:rPr>
                                  </m:ctrlPr>
                                </m:sSupPr>
                                <m:e>
                                  <m:d>
                                    <m:dPr>
                                      <m:ctrlPr>
                                        <a:rPr lang="ja-JP" altLang="ja-JP" sz="2000" i="1">
                                          <a:latin typeface="Cambria Math"/>
                                        </a:rPr>
                                      </m:ctrlPr>
                                    </m:dPr>
                                    <m:e>
                                      <m:sSub>
                                        <m:sSubPr>
                                          <m:ctrlPr>
                                            <a:rPr lang="ja-JP" altLang="ja-JP" sz="2000" i="1">
                                              <a:latin typeface="Cambria Math"/>
                                            </a:rPr>
                                          </m:ctrlPr>
                                        </m:sSubPr>
                                        <m:e>
                                          <m:r>
                                            <a:rPr lang="en-US" altLang="ja-JP" sz="2000" b="1" i="1">
                                              <a:latin typeface="Cambria Math"/>
                                            </a:rPr>
                                            <m:t>𝒙</m:t>
                                          </m:r>
                                        </m:e>
                                        <m:sub>
                                          <m:r>
                                            <a:rPr lang="en-US" altLang="ja-JP" sz="2000" i="1">
                                              <a:latin typeface="Cambria Math"/>
                                            </a:rPr>
                                            <m:t>𝑖𝑗</m:t>
                                          </m:r>
                                        </m:sub>
                                      </m:sSub>
                                      <m:r>
                                        <a:rPr lang="en-US" altLang="ja-JP" sz="2000" i="1">
                                          <a:latin typeface="Cambria Math"/>
                                        </a:rPr>
                                        <m:t>−</m:t>
                                      </m:r>
                                      <m:sSub>
                                        <m:sSubPr>
                                          <m:ctrlPr>
                                            <a:rPr lang="ja-JP" altLang="ja-JP" sz="2000" i="1">
                                              <a:latin typeface="Cambria Math"/>
                                            </a:rPr>
                                          </m:ctrlPr>
                                        </m:sSubPr>
                                        <m:e>
                                          <m:r>
                                            <a:rPr lang="en-US" altLang="ja-JP" sz="2000" b="1" i="1">
                                              <a:latin typeface="Cambria Math"/>
                                            </a:rPr>
                                            <m:t>𝒙</m:t>
                                          </m:r>
                                        </m:e>
                                        <m:sub>
                                          <m:r>
                                            <a:rPr lang="en-US" altLang="ja-JP" sz="2000" i="1">
                                              <a:latin typeface="Cambria Math"/>
                                            </a:rPr>
                                            <m:t>𝑗</m:t>
                                          </m:r>
                                        </m:sub>
                                      </m:sSub>
                                    </m:e>
                                  </m:d>
                                </m:e>
                                <m:sup>
                                  <m:r>
                                    <a:rPr lang="en-US" altLang="ja-JP" sz="2000" i="1">
                                      <a:latin typeface="Cambria Math"/>
                                    </a:rPr>
                                    <m:t>2</m:t>
                                  </m:r>
                                </m:sup>
                              </m:sSup>
                            </m:e>
                          </m:nary>
                        </m:e>
                      </m:d>
                      <m:r>
                        <a:rPr lang="en-US" altLang="ja-JP" sz="2000" i="1" smtClean="0">
                          <a:latin typeface="Cambria Math"/>
                        </a:rPr>
                        <m:t> </m:t>
                      </m:r>
                    </m:oMath>
                  </m:oMathPara>
                </a14:m>
                <a:endParaRPr lang="en-US" altLang="ja-JP" sz="2000" i="1" dirty="0" smtClean="0"/>
              </a:p>
              <a:p>
                <a:pPr/>
                <a14:m>
                  <m:oMathPara xmlns:m="http://schemas.openxmlformats.org/officeDocument/2006/math">
                    <m:oMathParaPr>
                      <m:jc m:val="centerGroup"/>
                    </m:oMathParaPr>
                    <m:oMath xmlns:m="http://schemas.openxmlformats.org/officeDocument/2006/math">
                      <m:sSub>
                        <m:sSubPr>
                          <m:ctrlPr>
                            <a:rPr lang="en-US" altLang="ja-JP" sz="2000" i="1">
                              <a:latin typeface="Cambria Math"/>
                            </a:rPr>
                          </m:ctrlPr>
                        </m:sSubPr>
                        <m:e>
                          <m:r>
                            <a:rPr lang="en-US" altLang="ja-JP" sz="2000" i="1">
                              <a:latin typeface="Cambria Math"/>
                            </a:rPr>
                            <m:t>𝑁</m:t>
                          </m:r>
                        </m:e>
                        <m:sub>
                          <m:r>
                            <a:rPr lang="en-US" altLang="ja-JP" sz="2000" i="1">
                              <a:latin typeface="Cambria Math"/>
                            </a:rPr>
                            <m:t>𝑗</m:t>
                          </m:r>
                        </m:sub>
                      </m:sSub>
                      <m:sSubSup>
                        <m:sSubSupPr>
                          <m:ctrlPr>
                            <a:rPr lang="ja-JP" altLang="ja-JP" sz="2000" i="1">
                              <a:latin typeface="Cambria Math"/>
                            </a:rPr>
                          </m:ctrlPr>
                        </m:sSubSupPr>
                        <m:e>
                          <m:r>
                            <a:rPr lang="en-US" altLang="ja-JP" sz="2000" b="0" i="1" smtClean="0">
                              <a:latin typeface="Cambria Math"/>
                            </a:rPr>
                            <m:t>𝑢</m:t>
                          </m:r>
                        </m:e>
                        <m:sub>
                          <m:r>
                            <m:rPr>
                              <m:sty m:val="p"/>
                            </m:rPr>
                            <a:rPr lang="en-US" altLang="ja-JP" sz="2000">
                              <a:latin typeface="Cambria Math"/>
                            </a:rPr>
                            <m:t>syst</m:t>
                          </m:r>
                        </m:sub>
                        <m:sup>
                          <m:r>
                            <a:rPr lang="en-US" altLang="ja-JP" sz="2000" i="1">
                              <a:latin typeface="Cambria Math"/>
                            </a:rPr>
                            <m:t>2</m:t>
                          </m:r>
                        </m:sup>
                      </m:sSubSup>
                      <m:r>
                        <a:rPr lang="en-US" altLang="ja-JP" sz="2000" i="1">
                          <a:latin typeface="Cambria Math" panose="02040503050406030204" pitchFamily="18" charset="0"/>
                        </a:rPr>
                        <m:t>+</m:t>
                      </m:r>
                      <m:sSubSup>
                        <m:sSubSupPr>
                          <m:ctrlPr>
                            <a:rPr lang="ja-JP" altLang="ja-JP" sz="2000" i="1">
                              <a:latin typeface="Cambria Math"/>
                            </a:rPr>
                          </m:ctrlPr>
                        </m:sSubSupPr>
                        <m:e>
                          <m:r>
                            <a:rPr lang="en-US" altLang="ja-JP" sz="2000" b="0" i="1" smtClean="0">
                              <a:latin typeface="Cambria Math"/>
                            </a:rPr>
                            <m:t>𝑢</m:t>
                          </m:r>
                        </m:e>
                        <m:sub>
                          <m:r>
                            <m:rPr>
                              <m:sty m:val="p"/>
                            </m:rPr>
                            <a:rPr lang="en-US" altLang="ja-JP" sz="2000">
                              <a:latin typeface="Cambria Math"/>
                            </a:rPr>
                            <m:t>stat</m:t>
                          </m:r>
                        </m:sub>
                        <m:sup>
                          <m:r>
                            <a:rPr lang="en-US" altLang="ja-JP" sz="2000" i="1">
                              <a:latin typeface="Cambria Math"/>
                            </a:rPr>
                            <m:t>2</m:t>
                          </m:r>
                        </m:sup>
                      </m:sSubSup>
                      <m:r>
                        <a:rPr lang="en-US" altLang="ja-JP" sz="2000" b="0" i="1" smtClean="0">
                          <a:latin typeface="Cambria Math"/>
                        </a:rPr>
                        <m:t>=</m:t>
                      </m:r>
                      <m:r>
                        <a:rPr lang="en-US" altLang="ja-JP" sz="2000" i="1">
                          <a:latin typeface="Cambria Math"/>
                        </a:rPr>
                        <m:t>𝐸</m:t>
                      </m:r>
                      <m:r>
                        <a:rPr lang="en-US" altLang="ja-JP" sz="2000" i="1">
                          <a:latin typeface="Cambria Math"/>
                        </a:rPr>
                        <m:t> </m:t>
                      </m:r>
                      <m:d>
                        <m:dPr>
                          <m:begChr m:val="["/>
                          <m:endChr m:val="]"/>
                          <m:ctrlPr>
                            <a:rPr lang="en-US" altLang="ja-JP" sz="2000" i="1" smtClean="0">
                              <a:latin typeface="Cambria Math"/>
                            </a:rPr>
                          </m:ctrlPr>
                        </m:dPr>
                        <m:e>
                          <m:f>
                            <m:fPr>
                              <m:ctrlPr>
                                <a:rPr lang="ja-JP" altLang="ja-JP" sz="2000" i="1">
                                  <a:latin typeface="Cambria Math"/>
                                </a:rPr>
                              </m:ctrlPr>
                            </m:fPr>
                            <m:num>
                              <m:sSub>
                                <m:sSubPr>
                                  <m:ctrlPr>
                                    <a:rPr lang="en-US" altLang="ja-JP" sz="2000" i="1">
                                      <a:latin typeface="Cambria Math"/>
                                    </a:rPr>
                                  </m:ctrlPr>
                                </m:sSubPr>
                                <m:e>
                                  <m:r>
                                    <a:rPr lang="en-US" altLang="ja-JP" sz="2000" i="1">
                                      <a:latin typeface="Cambria Math"/>
                                    </a:rPr>
                                    <m:t>𝑁</m:t>
                                  </m:r>
                                </m:e>
                                <m:sub>
                                  <m:r>
                                    <a:rPr lang="en-US" altLang="ja-JP" sz="2000" i="1">
                                      <a:latin typeface="Cambria Math"/>
                                    </a:rPr>
                                    <m:t>𝑖</m:t>
                                  </m:r>
                                </m:sub>
                              </m:sSub>
                            </m:num>
                            <m:den>
                              <m:sSub>
                                <m:sSubPr>
                                  <m:ctrlPr>
                                    <a:rPr lang="en-US" altLang="ja-JP" sz="2000" i="1">
                                      <a:latin typeface="Cambria Math"/>
                                    </a:rPr>
                                  </m:ctrlPr>
                                </m:sSubPr>
                                <m:e>
                                  <m:r>
                                    <a:rPr lang="en-US" altLang="ja-JP" sz="2000" i="1">
                                      <a:latin typeface="Cambria Math"/>
                                    </a:rPr>
                                    <m:t>𝑁</m:t>
                                  </m:r>
                                </m:e>
                                <m:sub>
                                  <m:r>
                                    <a:rPr lang="en-US" altLang="ja-JP" sz="2000" i="1">
                                      <a:latin typeface="Cambria Math"/>
                                    </a:rPr>
                                    <m:t>𝑖</m:t>
                                  </m:r>
                                </m:sub>
                              </m:sSub>
                              <m:r>
                                <a:rPr lang="en-US" altLang="ja-JP" sz="2000" i="1">
                                  <a:latin typeface="Cambria Math"/>
                                </a:rPr>
                                <m:t>(</m:t>
                              </m:r>
                              <m:sSub>
                                <m:sSubPr>
                                  <m:ctrlPr>
                                    <a:rPr lang="en-US" altLang="ja-JP" sz="2000" i="1">
                                      <a:latin typeface="Cambria Math"/>
                                    </a:rPr>
                                  </m:ctrlPr>
                                </m:sSubPr>
                                <m:e>
                                  <m:r>
                                    <a:rPr lang="en-US" altLang="ja-JP" sz="2000" i="1">
                                      <a:latin typeface="Cambria Math"/>
                                    </a:rPr>
                                    <m:t>𝑁</m:t>
                                  </m:r>
                                </m:e>
                                <m:sub>
                                  <m:r>
                                    <a:rPr lang="en-US" altLang="ja-JP" sz="2000" i="1">
                                      <a:latin typeface="Cambria Math"/>
                                    </a:rPr>
                                    <m:t>𝑗</m:t>
                                  </m:r>
                                </m:sub>
                              </m:sSub>
                              <m:r>
                                <a:rPr lang="en-US" altLang="ja-JP" sz="2000" i="1">
                                  <a:latin typeface="Cambria Math" panose="02040503050406030204" pitchFamily="18" charset="0"/>
                                </a:rPr>
                                <m:t>−1)</m:t>
                              </m:r>
                            </m:den>
                          </m:f>
                          <m:nary>
                            <m:naryPr>
                              <m:chr m:val="∑"/>
                              <m:limLoc m:val="undOvr"/>
                              <m:ctrlPr>
                                <a:rPr lang="ja-JP" altLang="ja-JP" sz="2000" i="1">
                                  <a:latin typeface="Cambria Math"/>
                                </a:rPr>
                              </m:ctrlPr>
                            </m:naryPr>
                            <m:sub>
                              <m:r>
                                <a:rPr lang="en-US" altLang="ja-JP" sz="2000" i="1">
                                  <a:latin typeface="Cambria Math" panose="02040503050406030204" pitchFamily="18" charset="0"/>
                                </a:rPr>
                                <m:t>𝑗</m:t>
                              </m:r>
                            </m:sub>
                            <m:sup>
                              <m:sSub>
                                <m:sSubPr>
                                  <m:ctrlPr>
                                    <a:rPr lang="en-US" altLang="ja-JP" sz="2000" i="1">
                                      <a:latin typeface="Cambria Math"/>
                                    </a:rPr>
                                  </m:ctrlPr>
                                </m:sSubPr>
                                <m:e>
                                  <m:r>
                                    <a:rPr lang="en-US" altLang="ja-JP" sz="2000" i="1">
                                      <a:latin typeface="Cambria Math"/>
                                    </a:rPr>
                                    <m:t>𝑁</m:t>
                                  </m:r>
                                </m:e>
                                <m:sub>
                                  <m:r>
                                    <a:rPr lang="en-US" altLang="ja-JP" sz="2000" i="1">
                                      <a:latin typeface="Cambria Math"/>
                                    </a:rPr>
                                    <m:t>𝑗</m:t>
                                  </m:r>
                                </m:sub>
                              </m:sSub>
                            </m:sup>
                            <m:e>
                              <m:sSup>
                                <m:sSupPr>
                                  <m:ctrlPr>
                                    <a:rPr lang="ja-JP" altLang="ja-JP" sz="2000" i="1">
                                      <a:latin typeface="Cambria Math"/>
                                    </a:rPr>
                                  </m:ctrlPr>
                                </m:sSupPr>
                                <m:e>
                                  <m:d>
                                    <m:dPr>
                                      <m:ctrlPr>
                                        <a:rPr lang="ja-JP" altLang="ja-JP" sz="2000" i="1">
                                          <a:latin typeface="Cambria Math"/>
                                        </a:rPr>
                                      </m:ctrlPr>
                                    </m:dPr>
                                    <m:e>
                                      <m:sSub>
                                        <m:sSubPr>
                                          <m:ctrlPr>
                                            <a:rPr lang="ja-JP" altLang="ja-JP" sz="2000" i="1">
                                              <a:latin typeface="Cambria Math"/>
                                            </a:rPr>
                                          </m:ctrlPr>
                                        </m:sSubPr>
                                        <m:e>
                                          <m:r>
                                            <a:rPr lang="en-US" altLang="ja-JP" sz="2000" b="1" i="1">
                                              <a:latin typeface="Cambria Math" panose="02040503050406030204" pitchFamily="18" charset="0"/>
                                            </a:rPr>
                                            <m:t>𝒙</m:t>
                                          </m:r>
                                        </m:e>
                                        <m:sub>
                                          <m:r>
                                            <a:rPr lang="en-US" altLang="ja-JP" sz="2000" i="1">
                                              <a:latin typeface="Cambria Math" panose="02040503050406030204" pitchFamily="18" charset="0"/>
                                            </a:rPr>
                                            <m:t>𝑗</m:t>
                                          </m:r>
                                        </m:sub>
                                      </m:sSub>
                                      <m:r>
                                        <a:rPr lang="en-US" altLang="ja-JP" sz="2000" i="1">
                                          <a:latin typeface="Cambria Math" panose="02040503050406030204" pitchFamily="18" charset="0"/>
                                        </a:rPr>
                                        <m:t>−</m:t>
                                      </m:r>
                                      <m:r>
                                        <a:rPr lang="ja-JP" altLang="en-US" sz="2000" i="1">
                                          <a:latin typeface="Cambria Math"/>
                                        </a:rPr>
                                        <m:t>𝝁</m:t>
                                      </m:r>
                                    </m:e>
                                  </m:d>
                                </m:e>
                                <m:sup>
                                  <m:r>
                                    <a:rPr lang="en-US" altLang="ja-JP" sz="2000" i="1">
                                      <a:latin typeface="Cambria Math" panose="02040503050406030204" pitchFamily="18" charset="0"/>
                                    </a:rPr>
                                    <m:t>2</m:t>
                                  </m:r>
                                </m:sup>
                              </m:sSup>
                            </m:e>
                          </m:nary>
                        </m:e>
                      </m:d>
                    </m:oMath>
                  </m:oMathPara>
                </a14:m>
                <a:endParaRPr lang="en-US" altLang="ja-JP" sz="2000" i="1" dirty="0"/>
              </a:p>
            </p:txBody>
          </p:sp>
        </mc:Choice>
        <mc:Fallback>
          <p:sp>
            <p:nvSpPr>
              <p:cNvPr id="10" name="正方形/長方形 9"/>
              <p:cNvSpPr>
                <a:spLocks noRot="1" noChangeAspect="1" noMove="1" noResize="1" noEditPoints="1" noAdjustHandles="1" noChangeArrowheads="1" noChangeShapeType="1" noTextEdit="1"/>
              </p:cNvSpPr>
              <p:nvPr/>
            </p:nvSpPr>
            <p:spPr>
              <a:xfrm>
                <a:off x="360276" y="1929814"/>
                <a:ext cx="5435860" cy="2048766"/>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1091690" y="5103761"/>
                <a:ext cx="7368742" cy="1257717"/>
              </a:xfrm>
              <a:prstGeom prst="rect">
                <a:avLst/>
              </a:prstGeom>
              <a:noFill/>
            </p:spPr>
            <p:txBody>
              <a:bodyPr wrap="square" rtlCol="0">
                <a:spAutoFit/>
              </a:bodyPr>
              <a:lstStyle/>
              <a:p>
                <a:r>
                  <a:rPr lang="ja-JP" altLang="en-US" dirty="0" smtClean="0"/>
                  <a:t>（復習）</a:t>
                </a:r>
                <a:endParaRPr lang="en-US" altLang="ja-JP" dirty="0" smtClean="0"/>
              </a:p>
              <a:p>
                <a:r>
                  <a:rPr lang="ja-JP" altLang="en-US" dirty="0" smtClean="0">
                    <a:solidFill>
                      <a:srgbClr val="0000FF"/>
                    </a:solidFill>
                  </a:rPr>
                  <a:t>推定量：</a:t>
                </a:r>
                <a:r>
                  <a:rPr lang="ja-JP" altLang="en-US" dirty="0" smtClean="0"/>
                  <a:t>確率変数</a:t>
                </a:r>
                <a14:m>
                  <m:oMath xmlns:m="http://schemas.openxmlformats.org/officeDocument/2006/math">
                    <m:acc>
                      <m:accPr>
                        <m:chr m:val="̂"/>
                        <m:ctrlPr>
                          <a:rPr lang="en-US" altLang="ja-JP" i="1">
                            <a:latin typeface="Cambria Math"/>
                          </a:rPr>
                        </m:ctrlPr>
                      </m:accPr>
                      <m:e>
                        <m:r>
                          <a:rPr lang="en-US" altLang="ja-JP" i="1">
                            <a:latin typeface="Cambria Math"/>
                          </a:rPr>
                          <m:t>𝑋</m:t>
                        </m:r>
                      </m:e>
                    </m:acc>
                  </m:oMath>
                </a14:m>
                <a:r>
                  <a:rPr lang="ja-JP" altLang="en-US" dirty="0" smtClean="0"/>
                  <a:t>の期待値が</a:t>
                </a:r>
                <a14:m>
                  <m:oMath xmlns:m="http://schemas.openxmlformats.org/officeDocument/2006/math">
                    <m:r>
                      <a:rPr lang="en-US" altLang="ja-JP" b="0" i="1" smtClean="0">
                        <a:latin typeface="Cambria Math"/>
                      </a:rPr>
                      <m:t>𝐸</m:t>
                    </m:r>
                    <m:d>
                      <m:dPr>
                        <m:begChr m:val="["/>
                        <m:endChr m:val="]"/>
                        <m:ctrlPr>
                          <a:rPr lang="en-US" altLang="ja-JP" b="0" i="1" smtClean="0">
                            <a:latin typeface="Cambria Math"/>
                          </a:rPr>
                        </m:ctrlPr>
                      </m:dPr>
                      <m:e>
                        <m:acc>
                          <m:accPr>
                            <m:chr m:val="̂"/>
                            <m:ctrlPr>
                              <a:rPr lang="en-US" altLang="ja-JP" i="1">
                                <a:latin typeface="Cambria Math"/>
                              </a:rPr>
                            </m:ctrlPr>
                          </m:accPr>
                          <m:e>
                            <m:r>
                              <a:rPr lang="en-US" altLang="ja-JP" i="1">
                                <a:latin typeface="Cambria Math"/>
                              </a:rPr>
                              <m:t>𝑋</m:t>
                            </m:r>
                          </m:e>
                        </m:acc>
                      </m:e>
                    </m:d>
                    <m:r>
                      <a:rPr lang="en-US" altLang="ja-JP" b="0" i="1" smtClean="0">
                        <a:latin typeface="Cambria Math"/>
                      </a:rPr>
                      <m:t>=</m:t>
                    </m:r>
                    <m:r>
                      <a:rPr lang="en-US" altLang="ja-JP" i="1">
                        <a:latin typeface="Cambria Math"/>
                      </a:rPr>
                      <m:t>𝑋</m:t>
                    </m:r>
                  </m:oMath>
                </a14:m>
                <a:r>
                  <a:rPr lang="ja-JP" altLang="en-US" dirty="0" smtClean="0"/>
                  <a:t>と書けるとき、</a:t>
                </a:r>
                <a:r>
                  <a:rPr lang="en-US" altLang="ja-JP" dirty="0"/>
                  <a:t> </a:t>
                </a:r>
                <a14:m>
                  <m:oMath xmlns:m="http://schemas.openxmlformats.org/officeDocument/2006/math">
                    <m:acc>
                      <m:accPr>
                        <m:chr m:val="̂"/>
                        <m:ctrlPr>
                          <a:rPr lang="en-US" altLang="ja-JP" i="1">
                            <a:latin typeface="Cambria Math"/>
                          </a:rPr>
                        </m:ctrlPr>
                      </m:accPr>
                      <m:e>
                        <m:r>
                          <a:rPr lang="en-US" altLang="ja-JP" i="1">
                            <a:latin typeface="Cambria Math"/>
                          </a:rPr>
                          <m:t>𝑋</m:t>
                        </m:r>
                      </m:e>
                    </m:acc>
                  </m:oMath>
                </a14:m>
                <a:r>
                  <a:rPr lang="ja-JP" altLang="en-US" dirty="0" smtClean="0"/>
                  <a:t>を</a:t>
                </a:r>
                <a:r>
                  <a:rPr lang="ja-JP" altLang="en-US" dirty="0"/>
                  <a:t>計算することで母集団の変数</a:t>
                </a:r>
                <a14:m>
                  <m:oMath xmlns:m="http://schemas.openxmlformats.org/officeDocument/2006/math">
                    <m:r>
                      <a:rPr lang="en-US" altLang="ja-JP" i="1">
                        <a:latin typeface="Cambria Math"/>
                      </a:rPr>
                      <m:t>𝑋</m:t>
                    </m:r>
                  </m:oMath>
                </a14:m>
                <a:r>
                  <a:rPr lang="ja-JP" altLang="en-US" dirty="0" smtClean="0"/>
                  <a:t>を推定できる。</a:t>
                </a:r>
                <a:endParaRPr lang="en-US" altLang="ja-JP" dirty="0" smtClean="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1091690" y="5103761"/>
                <a:ext cx="7368742" cy="1257717"/>
              </a:xfrm>
              <a:prstGeom prst="rect">
                <a:avLst/>
              </a:prstGeom>
              <a:blipFill rotWithShape="1">
                <a:blip r:embed="rId5"/>
                <a:stretch>
                  <a:fillRect l="-1241" t="-5314" b="-8213"/>
                </a:stretch>
              </a:blipFill>
            </p:spPr>
            <p:txBody>
              <a:bodyPr/>
              <a:lstStyle/>
              <a:p>
                <a:r>
                  <a:rPr lang="ja-JP" altLang="en-US">
                    <a:noFill/>
                  </a:rPr>
                  <a:t> </a:t>
                </a:r>
              </a:p>
            </p:txBody>
          </p:sp>
        </mc:Fallback>
      </mc:AlternateContent>
      <p:sp>
        <p:nvSpPr>
          <p:cNvPr id="13" name="コンテンツ プレースホルダー 1"/>
          <p:cNvSpPr txBox="1">
            <a:spLocks/>
          </p:cNvSpPr>
          <p:nvPr/>
        </p:nvSpPr>
        <p:spPr bwMode="auto">
          <a:xfrm>
            <a:off x="1179752" y="946367"/>
            <a:ext cx="6973648"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None/>
              <a:defRPr kumimoji="1" sz="3200">
                <a:solidFill>
                  <a:schemeClr val="tx1"/>
                </a:solidFill>
                <a:latin typeface="+mn-lt"/>
                <a:ea typeface="+mn-ea"/>
                <a:cs typeface="+mn-cs"/>
              </a:defRPr>
            </a:lvl1pPr>
            <a:lvl2pPr marL="457200" indent="0" algn="ctr" rtl="0" eaLnBrk="0" fontAlgn="base" hangingPunct="0">
              <a:spcBef>
                <a:spcPct val="20000"/>
              </a:spcBef>
              <a:spcAft>
                <a:spcPct val="0"/>
              </a:spcAft>
              <a:buNone/>
              <a:defRPr kumimoji="1" sz="2800">
                <a:solidFill>
                  <a:schemeClr val="tx1"/>
                </a:solidFill>
                <a:latin typeface="+mn-lt"/>
                <a:ea typeface="+mn-ea"/>
              </a:defRPr>
            </a:lvl2pPr>
            <a:lvl3pPr marL="914400" indent="0" algn="ctr" rtl="0" eaLnBrk="0" fontAlgn="base" hangingPunct="0">
              <a:spcBef>
                <a:spcPct val="20000"/>
              </a:spcBef>
              <a:spcAft>
                <a:spcPct val="0"/>
              </a:spcAft>
              <a:buNone/>
              <a:defRPr kumimoji="1" sz="2400">
                <a:solidFill>
                  <a:schemeClr val="tx1"/>
                </a:solidFill>
                <a:latin typeface="+mn-lt"/>
                <a:ea typeface="+mn-ea"/>
              </a:defRPr>
            </a:lvl3pPr>
            <a:lvl4pPr marL="1371600" indent="0" algn="ctr" rtl="0" eaLnBrk="0" fontAlgn="base" hangingPunct="0">
              <a:spcBef>
                <a:spcPct val="20000"/>
              </a:spcBef>
              <a:spcAft>
                <a:spcPct val="0"/>
              </a:spcAft>
              <a:buNone/>
              <a:defRPr kumimoji="1" sz="2000">
                <a:solidFill>
                  <a:schemeClr val="tx1"/>
                </a:solidFill>
                <a:latin typeface="+mn-lt"/>
                <a:ea typeface="+mn-ea"/>
              </a:defRPr>
            </a:lvl4pPr>
            <a:lvl5pPr marL="1828800" indent="0" algn="ctr" rtl="0" eaLnBrk="0" fontAlgn="base" hangingPunct="0">
              <a:spcBef>
                <a:spcPct val="20000"/>
              </a:spcBef>
              <a:spcAft>
                <a:spcPct val="0"/>
              </a:spcAft>
              <a:buNone/>
              <a:defRPr kumimoji="1" sz="2000">
                <a:solidFill>
                  <a:schemeClr val="tx1"/>
                </a:solidFill>
                <a:latin typeface="+mn-lt"/>
                <a:ea typeface="+mn-ea"/>
              </a:defRPr>
            </a:lvl5pPr>
            <a:lvl6pPr marL="2286000" indent="0" algn="ctr" rtl="0" fontAlgn="base">
              <a:spcBef>
                <a:spcPct val="20000"/>
              </a:spcBef>
              <a:spcAft>
                <a:spcPct val="0"/>
              </a:spcAft>
              <a:buNone/>
              <a:defRPr kumimoji="1" sz="2000">
                <a:solidFill>
                  <a:schemeClr val="tx1"/>
                </a:solidFill>
                <a:latin typeface="+mn-lt"/>
                <a:ea typeface="+mn-ea"/>
              </a:defRPr>
            </a:lvl6pPr>
            <a:lvl7pPr marL="2743200" indent="0" algn="ctr" rtl="0" fontAlgn="base">
              <a:spcBef>
                <a:spcPct val="20000"/>
              </a:spcBef>
              <a:spcAft>
                <a:spcPct val="0"/>
              </a:spcAft>
              <a:buNone/>
              <a:defRPr kumimoji="1" sz="2000">
                <a:solidFill>
                  <a:schemeClr val="tx1"/>
                </a:solidFill>
                <a:latin typeface="+mn-lt"/>
                <a:ea typeface="+mn-ea"/>
              </a:defRPr>
            </a:lvl7pPr>
            <a:lvl8pPr marL="3200400" indent="0" algn="ctr" rtl="0" fontAlgn="base">
              <a:spcBef>
                <a:spcPct val="20000"/>
              </a:spcBef>
              <a:spcAft>
                <a:spcPct val="0"/>
              </a:spcAft>
              <a:buNone/>
              <a:defRPr kumimoji="1" sz="2000">
                <a:solidFill>
                  <a:schemeClr val="tx1"/>
                </a:solidFill>
                <a:latin typeface="+mn-lt"/>
                <a:ea typeface="+mn-ea"/>
              </a:defRPr>
            </a:lvl8pPr>
            <a:lvl9pPr marL="3657600" indent="0" algn="ctr" rtl="0" fontAlgn="base">
              <a:spcBef>
                <a:spcPct val="20000"/>
              </a:spcBef>
              <a:spcAft>
                <a:spcPct val="0"/>
              </a:spcAft>
              <a:buNone/>
              <a:defRPr kumimoji="1" sz="2000">
                <a:solidFill>
                  <a:schemeClr val="tx1"/>
                </a:solidFill>
                <a:latin typeface="+mn-lt"/>
                <a:ea typeface="+mn-ea"/>
              </a:defRPr>
            </a:lvl9pPr>
          </a:lstStyle>
          <a:p>
            <a:pPr algn="l"/>
            <a:r>
              <a:rPr lang="ja-JP" altLang="en-US" sz="2400" kern="0" dirty="0" smtClean="0"/>
              <a:t>分散分析により、</a:t>
            </a:r>
            <a:r>
              <a:rPr lang="en-US" altLang="ja-JP" sz="2400" i="1" kern="0" dirty="0" err="1" smtClean="0"/>
              <a:t>x</a:t>
            </a:r>
            <a:r>
              <a:rPr lang="en-US" altLang="ja-JP" sz="2400" i="1" kern="0" baseline="-25000" dirty="0" err="1" smtClean="0"/>
              <a:t>ij</a:t>
            </a:r>
            <a:r>
              <a:rPr lang="ja-JP" altLang="en-US" sz="2400" kern="0" dirty="0" smtClean="0"/>
              <a:t>と条件 </a:t>
            </a:r>
            <a:r>
              <a:rPr lang="en-US" altLang="ja-JP" sz="2400" i="1" kern="0" dirty="0" smtClean="0"/>
              <a:t>j</a:t>
            </a:r>
            <a:r>
              <a:rPr lang="ja-JP" altLang="en-US" sz="2400" kern="0" dirty="0" smtClean="0"/>
              <a:t>の下での平均値</a:t>
            </a:r>
            <a:r>
              <a:rPr lang="en-US" altLang="ja-JP" sz="2400" i="1" kern="0" dirty="0" err="1" smtClean="0"/>
              <a:t>x</a:t>
            </a:r>
            <a:r>
              <a:rPr lang="en-US" altLang="ja-JP" sz="2400" i="1" kern="0" baseline="-25000" dirty="0" err="1" smtClean="0"/>
              <a:t>j</a:t>
            </a:r>
            <a:r>
              <a:rPr lang="ja-JP" altLang="en-US" sz="2400" kern="0" dirty="0" smtClean="0"/>
              <a:t>および全体の平均値</a:t>
            </a:r>
            <a:r>
              <a:rPr lang="en-US" altLang="ja-JP" sz="2400" i="1" kern="0" dirty="0" smtClean="0">
                <a:latin typeface="Symbol" panose="05050102010706020507" pitchFamily="18" charset="2"/>
              </a:rPr>
              <a:t>m</a:t>
            </a:r>
            <a:r>
              <a:rPr lang="ja-JP" altLang="en-US" sz="2400" kern="0" dirty="0" smtClean="0"/>
              <a:t>より、</a:t>
            </a:r>
            <a:r>
              <a:rPr lang="en-US" altLang="ja-JP" sz="2400" kern="0" dirty="0" smtClean="0"/>
              <a:t>2</a:t>
            </a:r>
            <a:r>
              <a:rPr lang="ja-JP" altLang="en-US" sz="2400" kern="0" dirty="0" smtClean="0"/>
              <a:t>種類の不確かさが推定できる</a:t>
            </a:r>
            <a:endParaRPr lang="ja-JP" altLang="en-US" sz="2400" kern="0" dirty="0"/>
          </a:p>
        </p:txBody>
      </p:sp>
      <p:sp>
        <p:nvSpPr>
          <p:cNvPr id="14" name="テキスト ボックス 13"/>
          <p:cNvSpPr txBox="1"/>
          <p:nvPr/>
        </p:nvSpPr>
        <p:spPr>
          <a:xfrm>
            <a:off x="5796136" y="1929814"/>
            <a:ext cx="2357264" cy="830997"/>
          </a:xfrm>
          <a:prstGeom prst="rect">
            <a:avLst/>
          </a:prstGeom>
          <a:noFill/>
        </p:spPr>
        <p:txBody>
          <a:bodyPr wrap="square" rtlCol="0">
            <a:spAutoFit/>
          </a:bodyPr>
          <a:lstStyle/>
          <a:p>
            <a:r>
              <a:rPr lang="en-US" altLang="ja-JP" i="1" dirty="0" err="1"/>
              <a:t>x</a:t>
            </a:r>
            <a:r>
              <a:rPr lang="en-US" altLang="ja-JP" i="1" baseline="-25000" dirty="0" err="1"/>
              <a:t>ij</a:t>
            </a:r>
            <a:r>
              <a:rPr lang="ja-JP" altLang="en-US" dirty="0"/>
              <a:t>と</a:t>
            </a:r>
            <a:r>
              <a:rPr lang="en-US" altLang="ja-JP" i="1" dirty="0"/>
              <a:t>j</a:t>
            </a:r>
            <a:r>
              <a:rPr kumimoji="1" lang="ja-JP" altLang="en-US" dirty="0"/>
              <a:t>における平均値</a:t>
            </a:r>
            <a:r>
              <a:rPr lang="en-US" altLang="ja-JP" i="1" dirty="0" err="1"/>
              <a:t>x</a:t>
            </a:r>
            <a:r>
              <a:rPr lang="en-US" altLang="ja-JP" i="1" baseline="-25000" dirty="0" err="1"/>
              <a:t>j</a:t>
            </a:r>
            <a:r>
              <a:rPr lang="en-US" altLang="ja-JP" i="1" baseline="-25000" dirty="0"/>
              <a:t> </a:t>
            </a:r>
            <a:r>
              <a:rPr lang="ja-JP" altLang="en-US" dirty="0"/>
              <a:t>の分散</a:t>
            </a:r>
            <a:endParaRPr kumimoji="1" lang="ja-JP" altLang="en-US" dirty="0"/>
          </a:p>
        </p:txBody>
      </p:sp>
      <p:sp>
        <p:nvSpPr>
          <p:cNvPr id="15" name="テキスト ボックス 14"/>
          <p:cNvSpPr txBox="1"/>
          <p:nvPr/>
        </p:nvSpPr>
        <p:spPr>
          <a:xfrm>
            <a:off x="5916226" y="3068960"/>
            <a:ext cx="2304256" cy="646331"/>
          </a:xfrm>
          <a:prstGeom prst="rect">
            <a:avLst/>
          </a:prstGeom>
          <a:noFill/>
        </p:spPr>
        <p:txBody>
          <a:bodyPr wrap="square" rtlCol="0">
            <a:spAutoFit/>
          </a:bodyPr>
          <a:lstStyle/>
          <a:p>
            <a:r>
              <a:rPr kumimoji="1" lang="en-US" altLang="ja-JP" i="1" dirty="0"/>
              <a:t>j</a:t>
            </a:r>
            <a:r>
              <a:rPr kumimoji="1" lang="ja-JP" altLang="en-US" dirty="0"/>
              <a:t>における平均値</a:t>
            </a:r>
            <a:r>
              <a:rPr lang="en-US" altLang="ja-JP" i="1" dirty="0" err="1"/>
              <a:t>x</a:t>
            </a:r>
            <a:r>
              <a:rPr lang="en-US" altLang="ja-JP" i="1" baseline="-25000" dirty="0" err="1"/>
              <a:t>j</a:t>
            </a:r>
            <a:r>
              <a:rPr lang="ja-JP" altLang="en-US" dirty="0"/>
              <a:t>と</a:t>
            </a:r>
            <a:r>
              <a:rPr lang="en-US" altLang="ja-JP" i="1" dirty="0">
                <a:latin typeface="Symbol" panose="05050102010706020507" pitchFamily="18" charset="2"/>
              </a:rPr>
              <a:t>m</a:t>
            </a:r>
            <a:r>
              <a:rPr lang="ja-JP" altLang="en-US" dirty="0"/>
              <a:t>の分散</a:t>
            </a:r>
            <a:endParaRPr kumimoji="1" lang="ja-JP" altLang="en-US" dirty="0"/>
          </a:p>
        </p:txBody>
      </p:sp>
      <p:sp>
        <p:nvSpPr>
          <p:cNvPr id="16" name="右矢印 15"/>
          <p:cNvSpPr/>
          <p:nvPr/>
        </p:nvSpPr>
        <p:spPr>
          <a:xfrm>
            <a:off x="666164" y="4437008"/>
            <a:ext cx="2096415" cy="330786"/>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 name="正方形/長方形 16"/>
              <p:cNvSpPr/>
              <p:nvPr/>
            </p:nvSpPr>
            <p:spPr>
              <a:xfrm>
                <a:off x="2863460" y="4311613"/>
                <a:ext cx="3744416" cy="567078"/>
              </a:xfrm>
              <a:prstGeom prst="rect">
                <a:avLst/>
              </a:prstGeom>
            </p:spPr>
            <p:txBody>
              <a:bodyPr wrap="square">
                <a:spAutoFit/>
              </a:bodyPr>
              <a:lstStyle/>
              <a:p>
                <a14:m>
                  <m:oMath xmlns:m="http://schemas.openxmlformats.org/officeDocument/2006/math">
                    <m:sSubSup>
                      <m:sSubSupPr>
                        <m:ctrlPr>
                          <a:rPr lang="ja-JP" altLang="ja-JP" sz="2800" i="1" smtClean="0">
                            <a:latin typeface="Cambria Math"/>
                          </a:rPr>
                        </m:ctrlPr>
                      </m:sSubSupPr>
                      <m:e>
                        <m:r>
                          <a:rPr lang="en-US" altLang="ja-JP" sz="2800" b="0" i="1" smtClean="0">
                            <a:latin typeface="Cambria Math"/>
                          </a:rPr>
                          <m:t>𝑢</m:t>
                        </m:r>
                      </m:e>
                      <m:sub>
                        <m:r>
                          <m:rPr>
                            <m:sty m:val="p"/>
                          </m:rPr>
                          <a:rPr lang="en-US" altLang="ja-JP" sz="2800" i="0">
                            <a:latin typeface="Cambria Math" panose="02040503050406030204" pitchFamily="18" charset="0"/>
                          </a:rPr>
                          <m:t>sys</m:t>
                        </m:r>
                        <m:r>
                          <m:rPr>
                            <m:sty m:val="p"/>
                          </m:rPr>
                          <a:rPr lang="en-US" altLang="ja-JP" sz="2800" b="0" i="0" smtClean="0">
                            <a:latin typeface="Cambria Math"/>
                          </a:rPr>
                          <m:t>t</m:t>
                        </m:r>
                      </m:sub>
                      <m:sup/>
                    </m:sSubSup>
                    <m:r>
                      <a:rPr lang="en-US" altLang="ja-JP" sz="2800" b="0" i="1" smtClean="0">
                        <a:latin typeface="Cambria Math"/>
                      </a:rPr>
                      <m:t> </m:t>
                    </m:r>
                    <m:r>
                      <a:rPr lang="ja-JP" altLang="en-US" sz="2800" b="0" i="1" smtClean="0">
                        <a:latin typeface="Cambria Math"/>
                      </a:rPr>
                      <m:t>と</m:t>
                    </m:r>
                    <m:sSub>
                      <m:sSubPr>
                        <m:ctrlPr>
                          <a:rPr lang="en-US" altLang="ja-JP" sz="2800" i="1">
                            <a:latin typeface="Cambria Math"/>
                            <a:ea typeface="Cambria Math"/>
                          </a:rPr>
                        </m:ctrlPr>
                      </m:sSubPr>
                      <m:e>
                        <m:r>
                          <a:rPr lang="en-US" altLang="ja-JP" sz="2800" b="0" i="1" smtClean="0">
                            <a:latin typeface="Cambria Math"/>
                            <a:ea typeface="Cambria Math"/>
                          </a:rPr>
                          <m:t> </m:t>
                        </m:r>
                        <m:r>
                          <a:rPr lang="en-US" altLang="ja-JP" sz="2800" i="1">
                            <a:latin typeface="Cambria Math"/>
                            <a:ea typeface="Cambria Math"/>
                          </a:rPr>
                          <m:t>𝑢</m:t>
                        </m:r>
                      </m:e>
                      <m:sub>
                        <m:r>
                          <m:rPr>
                            <m:sty m:val="p"/>
                          </m:rPr>
                          <a:rPr lang="en-US" altLang="ja-JP" sz="2800">
                            <a:latin typeface="Cambria Math"/>
                            <a:ea typeface="Cambria Math"/>
                          </a:rPr>
                          <m:t>stat</m:t>
                        </m:r>
                      </m:sub>
                    </m:sSub>
                  </m:oMath>
                </a14:m>
                <a:r>
                  <a:rPr lang="ja-JP" altLang="en-US" sz="2800" dirty="0" smtClean="0"/>
                  <a:t>の推定値</a:t>
                </a:r>
                <a:endParaRPr lang="ja-JP" altLang="en-US" sz="2800" dirty="0"/>
              </a:p>
            </p:txBody>
          </p:sp>
        </mc:Choice>
        <mc:Fallback xmlns="">
          <p:sp>
            <p:nvSpPr>
              <p:cNvPr id="17" name="正方形/長方形 16"/>
              <p:cNvSpPr>
                <a:spLocks noRot="1" noChangeAspect="1" noMove="1" noResize="1" noEditPoints="1" noAdjustHandles="1" noChangeArrowheads="1" noChangeShapeType="1" noTextEdit="1"/>
              </p:cNvSpPr>
              <p:nvPr/>
            </p:nvSpPr>
            <p:spPr>
              <a:xfrm>
                <a:off x="2863460" y="4311613"/>
                <a:ext cx="3744416" cy="567078"/>
              </a:xfrm>
              <a:prstGeom prst="rect">
                <a:avLst/>
              </a:prstGeom>
              <a:blipFill rotWithShape="1">
                <a:blip r:embed="rId6"/>
                <a:stretch>
                  <a:fillRect t="-13978" b="-1828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118043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5"/>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lang="ja-JP" altLang="en-US" sz="2400">
              <a:solidFill>
                <a:srgbClr val="000000"/>
              </a:solidFill>
            </a:endParaRPr>
          </a:p>
        </p:txBody>
      </p:sp>
      <p:sp>
        <p:nvSpPr>
          <p:cNvPr id="21508" name="Text Box 7"/>
          <p:cNvSpPr txBox="1">
            <a:spLocks noChangeArrowheads="1"/>
          </p:cNvSpPr>
          <p:nvPr/>
        </p:nvSpPr>
        <p:spPr bwMode="auto">
          <a:xfrm>
            <a:off x="3276600" y="6400800"/>
            <a:ext cx="280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r>
              <a:rPr lang="en-US" altLang="ja-JP" sz="2400">
                <a:solidFill>
                  <a:srgbClr val="000000"/>
                </a:solidFill>
                <a:latin typeface="Tahoma" pitchFamily="34" charset="0"/>
              </a:rPr>
              <a:t>Table of Contents</a:t>
            </a:r>
          </a:p>
        </p:txBody>
      </p:sp>
      <p:sp>
        <p:nvSpPr>
          <p:cNvPr id="21509" name="Text Box 8"/>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fld id="{B8D4CA08-D3ED-4F05-9E70-5EE78F275C0E}" type="slidenum">
              <a:rPr lang="en-US" altLang="ja-JP" sz="2400">
                <a:solidFill>
                  <a:srgbClr val="000000"/>
                </a:solidFill>
                <a:latin typeface="Tahoma" pitchFamily="34" charset="0"/>
              </a:rPr>
              <a:pPr algn="ctr" eaLnBrk="1" hangingPunct="1">
                <a:spcBef>
                  <a:spcPct val="50000"/>
                </a:spcBef>
                <a:buFontTx/>
                <a:buNone/>
              </a:pPr>
              <a:t>3</a:t>
            </a:fld>
            <a:endParaRPr lang="en-US" altLang="ja-JP" sz="2400">
              <a:solidFill>
                <a:srgbClr val="000000"/>
              </a:solidFill>
              <a:latin typeface="Tahoma" pitchFamily="34" charset="0"/>
            </a:endParaRPr>
          </a:p>
        </p:txBody>
      </p:sp>
      <p:sp>
        <p:nvSpPr>
          <p:cNvPr id="21510" name="Rectangle 2"/>
          <p:cNvSpPr txBox="1">
            <a:spLocks noChangeArrowheads="1"/>
          </p:cNvSpPr>
          <p:nvPr/>
        </p:nvSpPr>
        <p:spPr bwMode="auto">
          <a:xfrm>
            <a:off x="2681288" y="188913"/>
            <a:ext cx="3743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0"/>
              </a:spcBef>
              <a:buFontTx/>
              <a:buNone/>
            </a:pPr>
            <a:r>
              <a:rPr lang="ja-JP" altLang="en-US" sz="4800" dirty="0" smtClean="0">
                <a:solidFill>
                  <a:srgbClr val="000000"/>
                </a:solidFill>
                <a:latin typeface="Century Gothic" pitchFamily="34" charset="0"/>
              </a:rPr>
              <a:t>講習内容</a:t>
            </a:r>
            <a:endParaRPr lang="en-US" altLang="ja-JP" sz="4800" dirty="0">
              <a:solidFill>
                <a:srgbClr val="000000"/>
              </a:solidFill>
              <a:latin typeface="Century Gothic" pitchFamily="34" charset="0"/>
            </a:endParaRPr>
          </a:p>
        </p:txBody>
      </p:sp>
      <p:sp>
        <p:nvSpPr>
          <p:cNvPr id="21511" name="AutoShape 2051"/>
          <p:cNvSpPr>
            <a:spLocks noChangeArrowheads="1"/>
          </p:cNvSpPr>
          <p:nvPr/>
        </p:nvSpPr>
        <p:spPr bwMode="auto">
          <a:xfrm>
            <a:off x="808038" y="1829048"/>
            <a:ext cx="7345362" cy="2176016"/>
          </a:xfrm>
          <a:prstGeom prst="roundRect">
            <a:avLst>
              <a:gd name="adj" fmla="val 5560"/>
            </a:avLst>
          </a:prstGeom>
          <a:solidFill>
            <a:srgbClr val="CCFFFF"/>
          </a:solidFill>
          <a:ln w="38100">
            <a:solidFill>
              <a:srgbClr val="0000FF"/>
            </a:solidFill>
            <a:round/>
            <a:headEnd/>
            <a:tailEnd/>
          </a:ln>
          <a:effectLst>
            <a:outerShdw dist="53882" dir="2700000" algn="ctr" rotWithShape="0">
              <a:schemeClr val="bg2"/>
            </a:outerShdw>
          </a:effec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kumimoji="0" lang="ja-JP" altLang="en-US" sz="2400">
              <a:solidFill>
                <a:srgbClr val="000000"/>
              </a:solidFill>
            </a:endParaRPr>
          </a:p>
        </p:txBody>
      </p:sp>
      <p:sp>
        <p:nvSpPr>
          <p:cNvPr id="21512" name="テキスト ボックス 16"/>
          <p:cNvSpPr txBox="1">
            <a:spLocks noChangeArrowheads="1"/>
          </p:cNvSpPr>
          <p:nvPr/>
        </p:nvSpPr>
        <p:spPr bwMode="auto">
          <a:xfrm>
            <a:off x="1889125" y="2060823"/>
            <a:ext cx="4381649" cy="1554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719138" indent="-719138"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ts val="1800"/>
              </a:spcBef>
              <a:buFontTx/>
              <a:buAutoNum type="arabicPeriod"/>
              <a:defRPr/>
            </a:pPr>
            <a:r>
              <a:rPr lang="ja-JP" altLang="en-US" sz="4000" dirty="0" smtClean="0">
                <a:solidFill>
                  <a:srgbClr val="FF0000"/>
                </a:solidFill>
                <a:latin typeface="+mn-lt"/>
              </a:rPr>
              <a:t>統計的不確かさ</a:t>
            </a:r>
            <a:endParaRPr lang="en-US" altLang="ja-JP" sz="4000" dirty="0" smtClean="0">
              <a:solidFill>
                <a:srgbClr val="FF0000"/>
              </a:solidFill>
              <a:latin typeface="+mn-lt"/>
            </a:endParaRPr>
          </a:p>
          <a:p>
            <a:pPr eaLnBrk="1" hangingPunct="1">
              <a:spcBef>
                <a:spcPts val="1800"/>
              </a:spcBef>
              <a:buFontTx/>
              <a:buAutoNum type="arabicPeriod"/>
              <a:defRPr/>
            </a:pPr>
            <a:r>
              <a:rPr lang="ja-JP" altLang="en-US" sz="4000" dirty="0">
                <a:latin typeface="+mn-lt"/>
              </a:rPr>
              <a:t>系統的不確か</a:t>
            </a:r>
            <a:r>
              <a:rPr lang="ja-JP" altLang="en-US" sz="4000" dirty="0" smtClean="0">
                <a:latin typeface="+mn-lt"/>
              </a:rPr>
              <a:t>さ</a:t>
            </a:r>
            <a:endParaRPr lang="en-US" altLang="ja-JP" sz="4000" dirty="0" smtClean="0">
              <a:latin typeface="+mn-lt"/>
            </a:endParaRPr>
          </a:p>
        </p:txBody>
      </p:sp>
    </p:spTree>
    <p:extLst>
      <p:ext uri="{BB962C8B-B14F-4D97-AF65-F5344CB8AC3E}">
        <p14:creationId xmlns:p14="http://schemas.microsoft.com/office/powerpoint/2010/main" val="105830829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5"/>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lang="ja-JP" altLang="en-US" sz="2400">
              <a:solidFill>
                <a:srgbClr val="000000"/>
              </a:solidFill>
            </a:endParaRPr>
          </a:p>
        </p:txBody>
      </p:sp>
      <p:sp>
        <p:nvSpPr>
          <p:cNvPr id="21508" name="Text Box 7"/>
          <p:cNvSpPr txBox="1">
            <a:spLocks noChangeArrowheads="1"/>
          </p:cNvSpPr>
          <p:nvPr/>
        </p:nvSpPr>
        <p:spPr bwMode="auto">
          <a:xfrm>
            <a:off x="3276600" y="6400800"/>
            <a:ext cx="2808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Example result</a:t>
            </a:r>
            <a:endParaRPr lang="en-US" altLang="ja-JP" sz="2400" dirty="0">
              <a:solidFill>
                <a:srgbClr val="000000"/>
              </a:solidFill>
              <a:latin typeface="Tahoma" pitchFamily="34" charset="0"/>
            </a:endParaRPr>
          </a:p>
        </p:txBody>
      </p:sp>
      <p:sp>
        <p:nvSpPr>
          <p:cNvPr id="21509" name="Text Box 8"/>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fld id="{B8D4CA08-D3ED-4F05-9E70-5EE78F275C0E}" type="slidenum">
              <a:rPr lang="en-US" altLang="ja-JP" sz="2400">
                <a:solidFill>
                  <a:srgbClr val="000000"/>
                </a:solidFill>
                <a:latin typeface="Tahoma" pitchFamily="34" charset="0"/>
              </a:rPr>
              <a:pPr algn="ctr" eaLnBrk="1" hangingPunct="1">
                <a:spcBef>
                  <a:spcPct val="50000"/>
                </a:spcBef>
                <a:buFontTx/>
                <a:buNone/>
              </a:pPr>
              <a:t>30</a:t>
            </a:fld>
            <a:endParaRPr lang="en-US" altLang="ja-JP" sz="2400">
              <a:solidFill>
                <a:srgbClr val="000000"/>
              </a:solidFill>
              <a:latin typeface="Tahoma" pitchFamily="34" charset="0"/>
            </a:endParaRPr>
          </a:p>
        </p:txBody>
      </p:sp>
      <p:sp>
        <p:nvSpPr>
          <p:cNvPr id="12" name="正方形/長方形 11">
            <a:extLst>
              <a:ext uri="{FF2B5EF4-FFF2-40B4-BE49-F238E27FC236}">
                <a16:creationId xmlns="" xmlns:a16="http://schemas.microsoft.com/office/drawing/2014/main" id="{63F49698-1BE2-48F5-91DE-D7FE45582F2F}"/>
              </a:ext>
            </a:extLst>
          </p:cNvPr>
          <p:cNvSpPr/>
          <p:nvPr/>
        </p:nvSpPr>
        <p:spPr>
          <a:xfrm>
            <a:off x="2708654" y="1412776"/>
            <a:ext cx="1008112" cy="11521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a:extLst>
              <a:ext uri="{FF2B5EF4-FFF2-40B4-BE49-F238E27FC236}">
                <a16:creationId xmlns="" xmlns:a16="http://schemas.microsoft.com/office/drawing/2014/main" id="{9656E73C-030E-44AA-81F7-8A0F14B997E7}"/>
              </a:ext>
            </a:extLst>
          </p:cNvPr>
          <p:cNvSpPr/>
          <p:nvPr/>
        </p:nvSpPr>
        <p:spPr>
          <a:xfrm>
            <a:off x="1639937" y="1917718"/>
            <a:ext cx="864096" cy="3591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 xmlns:a16="http://schemas.microsoft.com/office/drawing/2014/main" id="{FA179034-0C08-46DB-A1FB-A476BEF0377E}"/>
              </a:ext>
            </a:extLst>
          </p:cNvPr>
          <p:cNvSpPr txBox="1"/>
          <p:nvPr/>
        </p:nvSpPr>
        <p:spPr>
          <a:xfrm>
            <a:off x="2429482" y="2636026"/>
            <a:ext cx="1566454" cy="707886"/>
          </a:xfrm>
          <a:prstGeom prst="rect">
            <a:avLst/>
          </a:prstGeom>
          <a:noFill/>
        </p:spPr>
        <p:txBody>
          <a:bodyPr wrap="none" rtlCol="0">
            <a:spAutoFit/>
          </a:bodyPr>
          <a:lstStyle/>
          <a:p>
            <a:pPr algn="ctr"/>
            <a:r>
              <a:rPr kumimoji="1" lang="ja-JP" altLang="en-US" sz="2000" dirty="0"/>
              <a:t>コンクリート</a:t>
            </a:r>
            <a:endParaRPr kumimoji="1" lang="en-US" altLang="ja-JP" sz="2000" dirty="0"/>
          </a:p>
          <a:p>
            <a:r>
              <a:rPr lang="ja-JP" altLang="en-US" sz="2000" dirty="0"/>
              <a:t>（厚さ</a:t>
            </a:r>
            <a:r>
              <a:rPr lang="en-US" altLang="ja-JP" sz="2000" dirty="0"/>
              <a:t>50cm</a:t>
            </a:r>
            <a:r>
              <a:rPr lang="ja-JP" altLang="en-US" sz="2000" dirty="0"/>
              <a:t>）</a:t>
            </a:r>
            <a:endParaRPr kumimoji="1" lang="ja-JP" altLang="en-US" sz="2000" dirty="0"/>
          </a:p>
        </p:txBody>
      </p:sp>
      <p:sp>
        <p:nvSpPr>
          <p:cNvPr id="15" name="テキスト ボックス 14">
            <a:extLst>
              <a:ext uri="{FF2B5EF4-FFF2-40B4-BE49-F238E27FC236}">
                <a16:creationId xmlns="" xmlns:a16="http://schemas.microsoft.com/office/drawing/2014/main" id="{5B110078-4F6A-4F18-AF50-EBA0A2916456}"/>
              </a:ext>
            </a:extLst>
          </p:cNvPr>
          <p:cNvSpPr txBox="1"/>
          <p:nvPr/>
        </p:nvSpPr>
        <p:spPr>
          <a:xfrm>
            <a:off x="1476741" y="2276872"/>
            <a:ext cx="1029454" cy="707886"/>
          </a:xfrm>
          <a:prstGeom prst="rect">
            <a:avLst/>
          </a:prstGeom>
          <a:noFill/>
        </p:spPr>
        <p:txBody>
          <a:bodyPr wrap="square" rtlCol="0">
            <a:spAutoFit/>
          </a:bodyPr>
          <a:lstStyle/>
          <a:p>
            <a:r>
              <a:rPr lang="en-US" altLang="ja-JP" sz="2000" dirty="0"/>
              <a:t>2</a:t>
            </a:r>
            <a:r>
              <a:rPr kumimoji="1" lang="en-US" altLang="ja-JP" sz="2000" dirty="0"/>
              <a:t>0MeV</a:t>
            </a:r>
            <a:r>
              <a:rPr kumimoji="1" lang="ja-JP" altLang="en-US" sz="2000" dirty="0"/>
              <a:t>中性子</a:t>
            </a:r>
          </a:p>
        </p:txBody>
      </p:sp>
      <p:pic>
        <p:nvPicPr>
          <p:cNvPr id="16" name="図 15">
            <a:extLst>
              <a:ext uri="{FF2B5EF4-FFF2-40B4-BE49-F238E27FC236}">
                <a16:creationId xmlns="" xmlns:a16="http://schemas.microsoft.com/office/drawing/2014/main" id="{4683573E-D133-45AC-8A7F-4C0D0647D0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0155" y="1396256"/>
            <a:ext cx="981724" cy="1214287"/>
          </a:xfrm>
          <a:prstGeom prst="rect">
            <a:avLst/>
          </a:prstGeom>
        </p:spPr>
      </p:pic>
      <p:sp>
        <p:nvSpPr>
          <p:cNvPr id="17" name="上下矢印 7">
            <a:extLst>
              <a:ext uri="{FF2B5EF4-FFF2-40B4-BE49-F238E27FC236}">
                <a16:creationId xmlns="" xmlns:a16="http://schemas.microsoft.com/office/drawing/2014/main" id="{E0DC906B-4DCA-4DB1-AC9F-F835DEE81DAE}"/>
              </a:ext>
            </a:extLst>
          </p:cNvPr>
          <p:cNvSpPr/>
          <p:nvPr/>
        </p:nvSpPr>
        <p:spPr>
          <a:xfrm rot="5400000">
            <a:off x="5334898" y="1831356"/>
            <a:ext cx="166244" cy="605752"/>
          </a:xfrm>
          <a:prstGeom prst="up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 xmlns:a16="http://schemas.microsoft.com/office/drawing/2014/main" id="{6BB6C4FA-7A4B-4611-BC30-E2B249253389}"/>
              </a:ext>
            </a:extLst>
          </p:cNvPr>
          <p:cNvSpPr txBox="1"/>
          <p:nvPr/>
        </p:nvSpPr>
        <p:spPr>
          <a:xfrm>
            <a:off x="5046099" y="2241211"/>
            <a:ext cx="809837" cy="369332"/>
          </a:xfrm>
          <a:prstGeom prst="rect">
            <a:avLst/>
          </a:prstGeom>
          <a:solidFill>
            <a:schemeClr val="bg1"/>
          </a:solidFill>
        </p:spPr>
        <p:txBody>
          <a:bodyPr wrap="none" rtlCol="0">
            <a:spAutoFit/>
          </a:bodyPr>
          <a:lstStyle/>
          <a:p>
            <a:r>
              <a:rPr kumimoji="1" lang="en-US" altLang="ja-JP" dirty="0"/>
              <a:t>±30%</a:t>
            </a:r>
            <a:endParaRPr kumimoji="1" lang="ja-JP" altLang="en-US" dirty="0"/>
          </a:p>
        </p:txBody>
      </p:sp>
      <p:sp>
        <p:nvSpPr>
          <p:cNvPr id="19" name="テキスト ボックス 18">
            <a:extLst>
              <a:ext uri="{FF2B5EF4-FFF2-40B4-BE49-F238E27FC236}">
                <a16:creationId xmlns="" xmlns:a16="http://schemas.microsoft.com/office/drawing/2014/main" id="{76B9BE0D-CDB3-412A-8DF3-7E79904ADAF4}"/>
              </a:ext>
            </a:extLst>
          </p:cNvPr>
          <p:cNvSpPr txBox="1"/>
          <p:nvPr/>
        </p:nvSpPr>
        <p:spPr>
          <a:xfrm>
            <a:off x="6362744" y="1652023"/>
            <a:ext cx="1790656" cy="1015663"/>
          </a:xfrm>
          <a:prstGeom prst="rect">
            <a:avLst/>
          </a:prstGeom>
          <a:noFill/>
        </p:spPr>
        <p:txBody>
          <a:bodyPr wrap="square" rtlCol="0">
            <a:spAutoFit/>
          </a:bodyPr>
          <a:lstStyle/>
          <a:p>
            <a:r>
              <a:rPr lang="ja-JP" altLang="en-US" sz="2000" dirty="0"/>
              <a:t>コンクリート中の水の密度を変化</a:t>
            </a:r>
            <a:r>
              <a:rPr lang="en-US" altLang="ja-JP" sz="2000" dirty="0"/>
              <a:t>0.2g/cm</a:t>
            </a:r>
            <a:r>
              <a:rPr lang="en-US" altLang="ja-JP" sz="2000" baseline="30000" dirty="0"/>
              <a:t>3</a:t>
            </a:r>
            <a:endParaRPr kumimoji="1" lang="ja-JP" altLang="en-US" sz="2000" dirty="0"/>
          </a:p>
        </p:txBody>
      </p:sp>
      <p:sp>
        <p:nvSpPr>
          <p:cNvPr id="23" name="Rectangle 2"/>
          <p:cNvSpPr txBox="1">
            <a:spLocks noChangeArrowheads="1"/>
          </p:cNvSpPr>
          <p:nvPr/>
        </p:nvSpPr>
        <p:spPr bwMode="auto">
          <a:xfrm>
            <a:off x="1214437" y="0"/>
            <a:ext cx="6677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pPr eaLnBrk="1" hangingPunct="1"/>
            <a:r>
              <a:rPr lang="ja-JP" altLang="en-US" sz="4800" kern="0" dirty="0" smtClean="0">
                <a:latin typeface="Century Gothic" pitchFamily="34" charset="0"/>
              </a:rPr>
              <a:t>不確かさの評価結果例</a:t>
            </a:r>
            <a:endParaRPr lang="en-US" altLang="ja-JP" sz="4800" kern="0" dirty="0" smtClean="0">
              <a:latin typeface="Century Gothic" pitchFamily="34" charset="0"/>
            </a:endParaRPr>
          </a:p>
        </p:txBody>
      </p:sp>
      <p:pic>
        <p:nvPicPr>
          <p:cNvPr id="4098"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3127" t="4236" r="6108" b="4941"/>
          <a:stretch/>
        </p:blipFill>
        <p:spPr bwMode="auto">
          <a:xfrm>
            <a:off x="1122431" y="3429000"/>
            <a:ext cx="3205602" cy="2520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rotWithShape="1">
          <a:blip r:embed="rId6">
            <a:extLst>
              <a:ext uri="{28A0092B-C50C-407E-A947-70E740481C1C}">
                <a14:useLocalDpi xmlns:a14="http://schemas.microsoft.com/office/drawing/2010/main" val="0"/>
              </a:ext>
            </a:extLst>
          </a:blip>
          <a:srcRect l="4744" t="7296" r="8593" b="4732"/>
          <a:stretch/>
        </p:blipFill>
        <p:spPr bwMode="auto">
          <a:xfrm>
            <a:off x="5292080" y="2997758"/>
            <a:ext cx="2909898" cy="2639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テキスト ボックス 25"/>
          <p:cNvSpPr txBox="1"/>
          <p:nvPr/>
        </p:nvSpPr>
        <p:spPr>
          <a:xfrm>
            <a:off x="5143177" y="5657195"/>
            <a:ext cx="3672408" cy="707886"/>
          </a:xfrm>
          <a:prstGeom prst="rect">
            <a:avLst/>
          </a:prstGeom>
          <a:noFill/>
          <a:ln w="19050">
            <a:solidFill>
              <a:srgbClr val="FF0000"/>
            </a:solidFill>
          </a:ln>
        </p:spPr>
        <p:txBody>
          <a:bodyPr wrap="square" rtlCol="0">
            <a:spAutoFit/>
          </a:bodyPr>
          <a:lstStyle/>
          <a:p>
            <a:r>
              <a:rPr lang="ja-JP" altLang="en-US" sz="2000" dirty="0" smtClean="0"/>
              <a:t>ヒストリー数の増加により系統的不確かさが一定に近づく</a:t>
            </a:r>
            <a:endParaRPr kumimoji="1" lang="ja-JP" altLang="en-US" sz="2000" dirty="0"/>
          </a:p>
        </p:txBody>
      </p:sp>
    </p:spTree>
    <p:extLst>
      <p:ext uri="{BB962C8B-B14F-4D97-AF65-F5344CB8AC3E}">
        <p14:creationId xmlns:p14="http://schemas.microsoft.com/office/powerpoint/2010/main" val="110183215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215900" y="115888"/>
            <a:ext cx="8686800" cy="896937"/>
          </a:xfrm>
        </p:spPr>
        <p:txBody>
          <a:bodyPr/>
          <a:lstStyle/>
          <a:p>
            <a:pPr eaLnBrk="1" hangingPunct="1"/>
            <a:r>
              <a:rPr lang="ja-JP" altLang="en-US" sz="4800" smtClean="0">
                <a:latin typeface="Century Gothic" pitchFamily="34" charset="0"/>
              </a:rPr>
              <a:t>まとめ</a:t>
            </a: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lang="ja-JP" altLang="en-US" sz="2400">
              <a:solidFill>
                <a:srgbClr val="000000"/>
              </a:solidFill>
            </a:endParaRPr>
          </a:p>
        </p:txBody>
      </p:sp>
      <p:sp>
        <p:nvSpPr>
          <p:cNvPr id="31749" name="Text Box 5"/>
          <p:cNvSpPr txBox="1">
            <a:spLocks noChangeArrowheads="1"/>
          </p:cNvSpPr>
          <p:nvPr/>
        </p:nvSpPr>
        <p:spPr bwMode="auto">
          <a:xfrm>
            <a:off x="2197100" y="64008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r>
              <a:rPr lang="en-US" altLang="ja-JP" sz="2400">
                <a:solidFill>
                  <a:srgbClr val="000000"/>
                </a:solidFill>
                <a:latin typeface="Tahoma" pitchFamily="34" charset="0"/>
              </a:rPr>
              <a:t>Summary</a:t>
            </a:r>
          </a:p>
        </p:txBody>
      </p:sp>
      <p:sp>
        <p:nvSpPr>
          <p:cNvPr id="31750"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spcBef>
                <a:spcPct val="50000"/>
              </a:spcBef>
              <a:buFontTx/>
              <a:buNone/>
            </a:pPr>
            <a:fld id="{B416F0C5-6DCB-4F13-9EA0-AE23433B8AF4}" type="slidenum">
              <a:rPr lang="en-US" altLang="ja-JP" sz="2400">
                <a:solidFill>
                  <a:srgbClr val="000000"/>
                </a:solidFill>
                <a:latin typeface="Tahoma" pitchFamily="34" charset="0"/>
              </a:rPr>
              <a:pPr algn="ctr" eaLnBrk="1" hangingPunct="1">
                <a:spcBef>
                  <a:spcPct val="50000"/>
                </a:spcBef>
                <a:buFontTx/>
                <a:buNone/>
              </a:pPr>
              <a:t>31</a:t>
            </a:fld>
            <a:endParaRPr lang="en-US" altLang="ja-JP" sz="2400">
              <a:solidFill>
                <a:srgbClr val="000000"/>
              </a:solidFill>
              <a:latin typeface="Tahoma" pitchFamily="34" charset="0"/>
            </a:endParaRPr>
          </a:p>
        </p:txBody>
      </p:sp>
      <p:sp>
        <p:nvSpPr>
          <p:cNvPr id="31751" name="Rectangle 8"/>
          <p:cNvSpPr>
            <a:spLocks noGrp="1" noChangeArrowheads="1"/>
          </p:cNvSpPr>
          <p:nvPr>
            <p:ph type="body" idx="4294967295"/>
          </p:nvPr>
        </p:nvSpPr>
        <p:spPr>
          <a:xfrm>
            <a:off x="827584" y="1052736"/>
            <a:ext cx="7613377" cy="5040560"/>
          </a:xfrm>
        </p:spPr>
        <p:txBody>
          <a:bodyPr/>
          <a:lstStyle/>
          <a:p>
            <a:pPr eaLnBrk="1" hangingPunct="1">
              <a:spcBef>
                <a:spcPts val="1500"/>
              </a:spcBef>
            </a:pPr>
            <a:r>
              <a:rPr lang="ja-JP" altLang="en-US" sz="2400" dirty="0">
                <a:solidFill>
                  <a:srgbClr val="000000"/>
                </a:solidFill>
              </a:rPr>
              <a:t>量子力学的な確率的事象など、統計的な揺らぎに起因する</a:t>
            </a:r>
            <a:r>
              <a:rPr lang="ja-JP" altLang="en-US" sz="2400" dirty="0" smtClean="0">
                <a:solidFill>
                  <a:srgbClr val="000000"/>
                </a:solidFill>
              </a:rPr>
              <a:t>不確かさが、</a:t>
            </a:r>
            <a:r>
              <a:rPr lang="ja-JP" altLang="en-US" sz="2400" dirty="0"/>
              <a:t>モンテカルロ法</a:t>
            </a:r>
            <a:r>
              <a:rPr lang="ja-JP" altLang="en-US" sz="2400" dirty="0" smtClean="0"/>
              <a:t>に基づいた</a:t>
            </a:r>
            <a:r>
              <a:rPr lang="ja-JP" altLang="en-US" sz="2400" dirty="0" smtClean="0">
                <a:solidFill>
                  <a:srgbClr val="000000"/>
                </a:solidFill>
              </a:rPr>
              <a:t>粒子輸送計算には含まれている。</a:t>
            </a:r>
            <a:endParaRPr lang="en-US" altLang="ja-JP" sz="2400" dirty="0" smtClean="0"/>
          </a:p>
          <a:p>
            <a:pPr eaLnBrk="1" hangingPunct="1">
              <a:spcBef>
                <a:spcPts val="1500"/>
              </a:spcBef>
            </a:pPr>
            <a:r>
              <a:rPr lang="ja-JP" altLang="en-US" sz="2400" dirty="0" smtClean="0"/>
              <a:t>平均値や分散といった統計量の求め方について、期待値と推定量の考え方に基づいて踏まえて紹介した。</a:t>
            </a:r>
            <a:endParaRPr lang="en-US" altLang="ja-JP" sz="2400" dirty="0" smtClean="0"/>
          </a:p>
          <a:p>
            <a:pPr eaLnBrk="1" hangingPunct="1">
              <a:spcBef>
                <a:spcPts val="1500"/>
              </a:spcBef>
            </a:pPr>
            <a:r>
              <a:rPr lang="en-US" altLang="ja-JP" sz="2400" dirty="0"/>
              <a:t>PHITS</a:t>
            </a:r>
            <a:r>
              <a:rPr lang="ja-JP" altLang="en-US" sz="2400" dirty="0"/>
              <a:t>が統計誤差として出力しているのは</a:t>
            </a:r>
            <a:r>
              <a:rPr lang="ja-JP" altLang="en-US" sz="2400" dirty="0">
                <a:solidFill>
                  <a:srgbClr val="FF0000"/>
                </a:solidFill>
              </a:rPr>
              <a:t>サンプル平均の標準誤差</a:t>
            </a:r>
            <a:r>
              <a:rPr lang="ja-JP" altLang="en-US" sz="2400" dirty="0"/>
              <a:t>であり、計算したサンプル平均がどの程度ばらつくかを表している</a:t>
            </a:r>
            <a:r>
              <a:rPr lang="ja-JP" altLang="en-US" sz="2400" dirty="0" smtClean="0"/>
              <a:t>。</a:t>
            </a:r>
            <a:endParaRPr lang="en-US" altLang="ja-JP" sz="2400" dirty="0" smtClean="0"/>
          </a:p>
          <a:p>
            <a:pPr marL="342900" lvl="1" indent="-342900" eaLnBrk="1" hangingPunct="1">
              <a:spcBef>
                <a:spcPts val="1500"/>
              </a:spcBef>
              <a:buFontTx/>
              <a:buChar char="•"/>
            </a:pPr>
            <a:r>
              <a:rPr lang="ja-JP" altLang="en-US" sz="2400" dirty="0">
                <a:solidFill>
                  <a:srgbClr val="000000"/>
                </a:solidFill>
              </a:rPr>
              <a:t>物質密度などの</a:t>
            </a:r>
            <a:r>
              <a:rPr lang="ja-JP" altLang="en-US" sz="2400" dirty="0"/>
              <a:t>入力情報がもつ誤差や物理モデルの精度が伝播し、輸送計算の結果に与える影響を分散分析により系統的不確かさとして評価できる</a:t>
            </a:r>
            <a:r>
              <a:rPr lang="ja-JP" altLang="en-US" sz="2400" dirty="0" smtClean="0"/>
              <a:t>。</a:t>
            </a:r>
            <a:endParaRPr lang="en-US" altLang="ja-JP" sz="2400" dirty="0"/>
          </a:p>
        </p:txBody>
      </p:sp>
    </p:spTree>
    <p:extLst>
      <p:ext uri="{BB962C8B-B14F-4D97-AF65-F5344CB8AC3E}">
        <p14:creationId xmlns:p14="http://schemas.microsoft.com/office/powerpoint/2010/main" val="3043350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4</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Particle transport simulation</a:t>
            </a:r>
            <a:endParaRPr lang="en-US" altLang="ja-JP" sz="2400" dirty="0">
              <a:solidFill>
                <a:srgbClr val="000000"/>
              </a:solidFill>
              <a:latin typeface="Tahoma" pitchFamily="34" charset="0"/>
            </a:endParaRPr>
          </a:p>
        </p:txBody>
      </p:sp>
      <p:sp>
        <p:nvSpPr>
          <p:cNvPr id="47" name="テキスト ボックス 38"/>
          <p:cNvSpPr txBox="1">
            <a:spLocks noChangeArrowheads="1"/>
          </p:cNvSpPr>
          <p:nvPr/>
        </p:nvSpPr>
        <p:spPr bwMode="auto">
          <a:xfrm>
            <a:off x="558640" y="1016080"/>
            <a:ext cx="803671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ja-JP" altLang="en-US" sz="2400" dirty="0" smtClean="0">
                <a:solidFill>
                  <a:srgbClr val="000000"/>
                </a:solidFill>
              </a:rPr>
              <a:t>個々の放射線粒子の輸送を乱数を用いて確率的に計算し、放射線の平均的な挙動を算出する手法</a:t>
            </a:r>
            <a:endParaRPr lang="en-US" altLang="ja-JP" sz="2400" dirty="0" smtClean="0">
              <a:solidFill>
                <a:srgbClr val="000000"/>
              </a:solidFill>
            </a:endParaRPr>
          </a:p>
        </p:txBody>
      </p:sp>
      <p:sp>
        <p:nvSpPr>
          <p:cNvPr id="48" name="円/楕円 47"/>
          <p:cNvSpPr/>
          <p:nvPr/>
        </p:nvSpPr>
        <p:spPr bwMode="auto">
          <a:xfrm>
            <a:off x="1112520" y="3901440"/>
            <a:ext cx="304800" cy="2743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49" name="直線矢印コネクタ 48"/>
          <p:cNvCxnSpPr/>
          <p:nvPr/>
        </p:nvCxnSpPr>
        <p:spPr bwMode="auto">
          <a:xfrm flipV="1">
            <a:off x="1432560" y="4030320"/>
            <a:ext cx="685800" cy="8280"/>
          </a:xfrm>
          <a:prstGeom prst="straightConnector1">
            <a:avLst/>
          </a:prstGeom>
          <a:solidFill>
            <a:schemeClr val="accent1"/>
          </a:solidFill>
          <a:ln w="57150" cap="flat" cmpd="sng" algn="ctr">
            <a:solidFill>
              <a:srgbClr val="00B050"/>
            </a:solidFill>
            <a:prstDash val="solid"/>
            <a:round/>
            <a:headEnd type="none" w="med" len="med"/>
            <a:tailEnd type="triangle"/>
          </a:ln>
          <a:effectLst/>
        </p:spPr>
      </p:cxnSp>
      <p:sp>
        <p:nvSpPr>
          <p:cNvPr id="50" name="正方形/長方形 49"/>
          <p:cNvSpPr/>
          <p:nvPr/>
        </p:nvSpPr>
        <p:spPr bwMode="auto">
          <a:xfrm>
            <a:off x="2118360" y="2423160"/>
            <a:ext cx="4987178" cy="333756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grpSp>
        <p:nvGrpSpPr>
          <p:cNvPr id="51" name="グループ化 50"/>
          <p:cNvGrpSpPr/>
          <p:nvPr/>
        </p:nvGrpSpPr>
        <p:grpSpPr>
          <a:xfrm>
            <a:off x="5180205" y="2918459"/>
            <a:ext cx="868680" cy="853530"/>
            <a:chOff x="5180205" y="2918459"/>
            <a:chExt cx="868680" cy="853530"/>
          </a:xfrm>
        </p:grpSpPr>
        <p:sp>
          <p:nvSpPr>
            <p:cNvPr id="52" name="星 10 51"/>
            <p:cNvSpPr/>
            <p:nvPr/>
          </p:nvSpPr>
          <p:spPr bwMode="auto">
            <a:xfrm>
              <a:off x="5195445" y="2918459"/>
              <a:ext cx="553827" cy="472440"/>
            </a:xfrm>
            <a:prstGeom prst="star10">
              <a:avLst>
                <a:gd name="adj" fmla="val 26847"/>
                <a:gd name="hf" fmla="val 105146"/>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53" name="テキスト ボックス 52"/>
            <p:cNvSpPr txBox="1"/>
            <p:nvPr/>
          </p:nvSpPr>
          <p:spPr>
            <a:xfrm>
              <a:off x="5180205" y="3310324"/>
              <a:ext cx="868680" cy="461665"/>
            </a:xfrm>
            <a:prstGeom prst="rect">
              <a:avLst/>
            </a:prstGeom>
            <a:noFill/>
          </p:spPr>
          <p:txBody>
            <a:bodyPr wrap="square" rtlCol="0">
              <a:spAutoFit/>
            </a:bodyPr>
            <a:lstStyle/>
            <a:p>
              <a:r>
                <a:rPr kumimoji="1" lang="ja-JP" altLang="en-US" sz="2400" b="1" dirty="0" smtClean="0">
                  <a:solidFill>
                    <a:srgbClr val="FF0000"/>
                  </a:solidFill>
                </a:rPr>
                <a:t>衝突</a:t>
              </a:r>
              <a:endParaRPr kumimoji="1" lang="ja-JP" altLang="en-US" sz="2400" b="1" dirty="0">
                <a:solidFill>
                  <a:srgbClr val="FF0000"/>
                </a:solidFill>
              </a:endParaRPr>
            </a:p>
          </p:txBody>
        </p:sp>
      </p:grpSp>
      <p:grpSp>
        <p:nvGrpSpPr>
          <p:cNvPr id="54" name="グループ化 53"/>
          <p:cNvGrpSpPr/>
          <p:nvPr/>
        </p:nvGrpSpPr>
        <p:grpSpPr>
          <a:xfrm>
            <a:off x="3965829" y="3101340"/>
            <a:ext cx="1521039" cy="566854"/>
            <a:chOff x="3965829" y="3101340"/>
            <a:chExt cx="1521039" cy="566854"/>
          </a:xfrm>
        </p:grpSpPr>
        <p:sp>
          <p:nvSpPr>
            <p:cNvPr id="55" name="フリーフォーム 54"/>
            <p:cNvSpPr/>
            <p:nvPr/>
          </p:nvSpPr>
          <p:spPr bwMode="auto">
            <a:xfrm rot="19992678" flipV="1">
              <a:off x="3965829" y="3487764"/>
              <a:ext cx="1521039" cy="180430"/>
            </a:xfrm>
            <a:custGeom>
              <a:avLst/>
              <a:gdLst>
                <a:gd name="connsiteX0" fmla="*/ 0 w 986118"/>
                <a:gd name="connsiteY0" fmla="*/ 179330 h 206259"/>
                <a:gd name="connsiteX1" fmla="*/ 107577 w 986118"/>
                <a:gd name="connsiteY1" fmla="*/ 36 h 206259"/>
                <a:gd name="connsiteX2" fmla="*/ 242047 w 986118"/>
                <a:gd name="connsiteY2" fmla="*/ 179330 h 206259"/>
                <a:gd name="connsiteX3" fmla="*/ 358588 w 986118"/>
                <a:gd name="connsiteY3" fmla="*/ 36 h 206259"/>
                <a:gd name="connsiteX4" fmla="*/ 484094 w 986118"/>
                <a:gd name="connsiteY4" fmla="*/ 197260 h 206259"/>
                <a:gd name="connsiteX5" fmla="*/ 636494 w 986118"/>
                <a:gd name="connsiteY5" fmla="*/ 36 h 206259"/>
                <a:gd name="connsiteX6" fmla="*/ 744071 w 986118"/>
                <a:gd name="connsiteY6" fmla="*/ 206224 h 206259"/>
                <a:gd name="connsiteX7" fmla="*/ 887506 w 986118"/>
                <a:gd name="connsiteY7" fmla="*/ 17966 h 206259"/>
                <a:gd name="connsiteX8" fmla="*/ 986118 w 986118"/>
                <a:gd name="connsiteY8" fmla="*/ 179330 h 206259"/>
                <a:gd name="connsiteX9" fmla="*/ 986118 w 986118"/>
                <a:gd name="connsiteY9" fmla="*/ 179330 h 206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6118" h="206259">
                  <a:moveTo>
                    <a:pt x="0" y="179330"/>
                  </a:moveTo>
                  <a:cubicBezTo>
                    <a:pt x="33618" y="89683"/>
                    <a:pt x="67236" y="36"/>
                    <a:pt x="107577" y="36"/>
                  </a:cubicBezTo>
                  <a:cubicBezTo>
                    <a:pt x="147918" y="36"/>
                    <a:pt x="200212" y="179330"/>
                    <a:pt x="242047" y="179330"/>
                  </a:cubicBezTo>
                  <a:cubicBezTo>
                    <a:pt x="283882" y="179330"/>
                    <a:pt x="318247" y="-2952"/>
                    <a:pt x="358588" y="36"/>
                  </a:cubicBezTo>
                  <a:cubicBezTo>
                    <a:pt x="398929" y="3024"/>
                    <a:pt x="437776" y="197260"/>
                    <a:pt x="484094" y="197260"/>
                  </a:cubicBezTo>
                  <a:cubicBezTo>
                    <a:pt x="530412" y="197260"/>
                    <a:pt x="593165" y="-1458"/>
                    <a:pt x="636494" y="36"/>
                  </a:cubicBezTo>
                  <a:cubicBezTo>
                    <a:pt x="679823" y="1530"/>
                    <a:pt x="702236" y="203236"/>
                    <a:pt x="744071" y="206224"/>
                  </a:cubicBezTo>
                  <a:cubicBezTo>
                    <a:pt x="785906" y="209212"/>
                    <a:pt x="847165" y="22448"/>
                    <a:pt x="887506" y="17966"/>
                  </a:cubicBezTo>
                  <a:cubicBezTo>
                    <a:pt x="927847" y="13484"/>
                    <a:pt x="986118" y="179330"/>
                    <a:pt x="986118" y="179330"/>
                  </a:cubicBezTo>
                  <a:lnTo>
                    <a:pt x="986118" y="179330"/>
                  </a:lnTo>
                </a:path>
              </a:pathLst>
            </a:custGeom>
            <a:noFill/>
            <a:ln w="57150"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56" name="テキスト ボックス 55"/>
            <p:cNvSpPr txBox="1"/>
            <p:nvPr/>
          </p:nvSpPr>
          <p:spPr>
            <a:xfrm>
              <a:off x="4144056" y="3101340"/>
              <a:ext cx="868680" cy="461665"/>
            </a:xfrm>
            <a:prstGeom prst="rect">
              <a:avLst/>
            </a:prstGeom>
            <a:noFill/>
          </p:spPr>
          <p:txBody>
            <a:bodyPr wrap="square" rtlCol="0">
              <a:spAutoFit/>
            </a:bodyPr>
            <a:lstStyle/>
            <a:p>
              <a:r>
                <a:rPr lang="ja-JP" altLang="en-US" sz="2400" dirty="0"/>
                <a:t>輸送</a:t>
              </a:r>
              <a:endParaRPr kumimoji="1" lang="en-US" altLang="ja-JP" sz="2400" dirty="0" smtClean="0"/>
            </a:p>
          </p:txBody>
        </p:sp>
      </p:grpSp>
      <p:grpSp>
        <p:nvGrpSpPr>
          <p:cNvPr id="57" name="グループ化 56"/>
          <p:cNvGrpSpPr/>
          <p:nvPr/>
        </p:nvGrpSpPr>
        <p:grpSpPr>
          <a:xfrm>
            <a:off x="4967016" y="2385060"/>
            <a:ext cx="868680" cy="687656"/>
            <a:chOff x="4967016" y="2385060"/>
            <a:chExt cx="868680" cy="687656"/>
          </a:xfrm>
        </p:grpSpPr>
        <p:sp>
          <p:nvSpPr>
            <p:cNvPr id="58" name="フリーフォーム 57"/>
            <p:cNvSpPr/>
            <p:nvPr/>
          </p:nvSpPr>
          <p:spPr bwMode="auto">
            <a:xfrm rot="18691065" flipV="1">
              <a:off x="5433611" y="2683275"/>
              <a:ext cx="664771" cy="114111"/>
            </a:xfrm>
            <a:custGeom>
              <a:avLst/>
              <a:gdLst>
                <a:gd name="connsiteX0" fmla="*/ 0 w 986118"/>
                <a:gd name="connsiteY0" fmla="*/ 179330 h 206259"/>
                <a:gd name="connsiteX1" fmla="*/ 107577 w 986118"/>
                <a:gd name="connsiteY1" fmla="*/ 36 h 206259"/>
                <a:gd name="connsiteX2" fmla="*/ 242047 w 986118"/>
                <a:gd name="connsiteY2" fmla="*/ 179330 h 206259"/>
                <a:gd name="connsiteX3" fmla="*/ 358588 w 986118"/>
                <a:gd name="connsiteY3" fmla="*/ 36 h 206259"/>
                <a:gd name="connsiteX4" fmla="*/ 484094 w 986118"/>
                <a:gd name="connsiteY4" fmla="*/ 197260 h 206259"/>
                <a:gd name="connsiteX5" fmla="*/ 636494 w 986118"/>
                <a:gd name="connsiteY5" fmla="*/ 36 h 206259"/>
                <a:gd name="connsiteX6" fmla="*/ 744071 w 986118"/>
                <a:gd name="connsiteY6" fmla="*/ 206224 h 206259"/>
                <a:gd name="connsiteX7" fmla="*/ 887506 w 986118"/>
                <a:gd name="connsiteY7" fmla="*/ 17966 h 206259"/>
                <a:gd name="connsiteX8" fmla="*/ 986118 w 986118"/>
                <a:gd name="connsiteY8" fmla="*/ 179330 h 206259"/>
                <a:gd name="connsiteX9" fmla="*/ 986118 w 986118"/>
                <a:gd name="connsiteY9" fmla="*/ 179330 h 206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6118" h="206259">
                  <a:moveTo>
                    <a:pt x="0" y="179330"/>
                  </a:moveTo>
                  <a:cubicBezTo>
                    <a:pt x="33618" y="89683"/>
                    <a:pt x="67236" y="36"/>
                    <a:pt x="107577" y="36"/>
                  </a:cubicBezTo>
                  <a:cubicBezTo>
                    <a:pt x="147918" y="36"/>
                    <a:pt x="200212" y="179330"/>
                    <a:pt x="242047" y="179330"/>
                  </a:cubicBezTo>
                  <a:cubicBezTo>
                    <a:pt x="283882" y="179330"/>
                    <a:pt x="318247" y="-2952"/>
                    <a:pt x="358588" y="36"/>
                  </a:cubicBezTo>
                  <a:cubicBezTo>
                    <a:pt x="398929" y="3024"/>
                    <a:pt x="437776" y="197260"/>
                    <a:pt x="484094" y="197260"/>
                  </a:cubicBezTo>
                  <a:cubicBezTo>
                    <a:pt x="530412" y="197260"/>
                    <a:pt x="593165" y="-1458"/>
                    <a:pt x="636494" y="36"/>
                  </a:cubicBezTo>
                  <a:cubicBezTo>
                    <a:pt x="679823" y="1530"/>
                    <a:pt x="702236" y="203236"/>
                    <a:pt x="744071" y="206224"/>
                  </a:cubicBezTo>
                  <a:cubicBezTo>
                    <a:pt x="785906" y="209212"/>
                    <a:pt x="847165" y="22448"/>
                    <a:pt x="887506" y="17966"/>
                  </a:cubicBezTo>
                  <a:cubicBezTo>
                    <a:pt x="927847" y="13484"/>
                    <a:pt x="986118" y="179330"/>
                    <a:pt x="986118" y="179330"/>
                  </a:cubicBezTo>
                  <a:lnTo>
                    <a:pt x="986118" y="179330"/>
                  </a:lnTo>
                </a:path>
              </a:pathLst>
            </a:custGeom>
            <a:noFill/>
            <a:ln w="57150" cap="flat" cmpd="sng" algn="ctr">
              <a:solidFill>
                <a:srgbClr val="FFC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59" name="テキスト ボックス 58"/>
            <p:cNvSpPr txBox="1"/>
            <p:nvPr/>
          </p:nvSpPr>
          <p:spPr>
            <a:xfrm>
              <a:off x="4967016" y="2385060"/>
              <a:ext cx="868680" cy="461665"/>
            </a:xfrm>
            <a:prstGeom prst="rect">
              <a:avLst/>
            </a:prstGeom>
            <a:noFill/>
          </p:spPr>
          <p:txBody>
            <a:bodyPr wrap="square" rtlCol="0">
              <a:spAutoFit/>
            </a:bodyPr>
            <a:lstStyle/>
            <a:p>
              <a:r>
                <a:rPr lang="ja-JP" altLang="en-US" sz="2400" dirty="0"/>
                <a:t>輸送</a:t>
              </a:r>
              <a:endParaRPr kumimoji="1" lang="en-US" altLang="ja-JP" sz="2400" dirty="0" smtClean="0"/>
            </a:p>
          </p:txBody>
        </p:sp>
      </p:grpSp>
      <p:grpSp>
        <p:nvGrpSpPr>
          <p:cNvPr id="60" name="グループ化 59"/>
          <p:cNvGrpSpPr/>
          <p:nvPr/>
        </p:nvGrpSpPr>
        <p:grpSpPr>
          <a:xfrm>
            <a:off x="5630708" y="2999690"/>
            <a:ext cx="1195588" cy="532835"/>
            <a:chOff x="5630708" y="2999690"/>
            <a:chExt cx="1195588" cy="532835"/>
          </a:xfrm>
        </p:grpSpPr>
        <p:sp>
          <p:nvSpPr>
            <p:cNvPr id="61" name="フリーフォーム 60"/>
            <p:cNvSpPr/>
            <p:nvPr/>
          </p:nvSpPr>
          <p:spPr bwMode="auto">
            <a:xfrm rot="20875091">
              <a:off x="5630708" y="2999690"/>
              <a:ext cx="738413" cy="83844"/>
            </a:xfrm>
            <a:custGeom>
              <a:avLst/>
              <a:gdLst>
                <a:gd name="connsiteX0" fmla="*/ 0 w 986118"/>
                <a:gd name="connsiteY0" fmla="*/ 179330 h 206259"/>
                <a:gd name="connsiteX1" fmla="*/ 107577 w 986118"/>
                <a:gd name="connsiteY1" fmla="*/ 36 h 206259"/>
                <a:gd name="connsiteX2" fmla="*/ 242047 w 986118"/>
                <a:gd name="connsiteY2" fmla="*/ 179330 h 206259"/>
                <a:gd name="connsiteX3" fmla="*/ 358588 w 986118"/>
                <a:gd name="connsiteY3" fmla="*/ 36 h 206259"/>
                <a:gd name="connsiteX4" fmla="*/ 484094 w 986118"/>
                <a:gd name="connsiteY4" fmla="*/ 197260 h 206259"/>
                <a:gd name="connsiteX5" fmla="*/ 636494 w 986118"/>
                <a:gd name="connsiteY5" fmla="*/ 36 h 206259"/>
                <a:gd name="connsiteX6" fmla="*/ 744071 w 986118"/>
                <a:gd name="connsiteY6" fmla="*/ 206224 h 206259"/>
                <a:gd name="connsiteX7" fmla="*/ 887506 w 986118"/>
                <a:gd name="connsiteY7" fmla="*/ 17966 h 206259"/>
                <a:gd name="connsiteX8" fmla="*/ 986118 w 986118"/>
                <a:gd name="connsiteY8" fmla="*/ 179330 h 206259"/>
                <a:gd name="connsiteX9" fmla="*/ 986118 w 986118"/>
                <a:gd name="connsiteY9" fmla="*/ 179330 h 206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6118" h="206259">
                  <a:moveTo>
                    <a:pt x="0" y="179330"/>
                  </a:moveTo>
                  <a:cubicBezTo>
                    <a:pt x="33618" y="89683"/>
                    <a:pt x="67236" y="36"/>
                    <a:pt x="107577" y="36"/>
                  </a:cubicBezTo>
                  <a:cubicBezTo>
                    <a:pt x="147918" y="36"/>
                    <a:pt x="200212" y="179330"/>
                    <a:pt x="242047" y="179330"/>
                  </a:cubicBezTo>
                  <a:cubicBezTo>
                    <a:pt x="283882" y="179330"/>
                    <a:pt x="318247" y="-2952"/>
                    <a:pt x="358588" y="36"/>
                  </a:cubicBezTo>
                  <a:cubicBezTo>
                    <a:pt x="398929" y="3024"/>
                    <a:pt x="437776" y="197260"/>
                    <a:pt x="484094" y="197260"/>
                  </a:cubicBezTo>
                  <a:cubicBezTo>
                    <a:pt x="530412" y="197260"/>
                    <a:pt x="593165" y="-1458"/>
                    <a:pt x="636494" y="36"/>
                  </a:cubicBezTo>
                  <a:cubicBezTo>
                    <a:pt x="679823" y="1530"/>
                    <a:pt x="702236" y="203236"/>
                    <a:pt x="744071" y="206224"/>
                  </a:cubicBezTo>
                  <a:cubicBezTo>
                    <a:pt x="785906" y="209212"/>
                    <a:pt x="847165" y="22448"/>
                    <a:pt x="887506" y="17966"/>
                  </a:cubicBezTo>
                  <a:cubicBezTo>
                    <a:pt x="927847" y="13484"/>
                    <a:pt x="986118" y="179330"/>
                    <a:pt x="986118" y="179330"/>
                  </a:cubicBezTo>
                  <a:lnTo>
                    <a:pt x="986118" y="179330"/>
                  </a:lnTo>
                </a:path>
              </a:pathLst>
            </a:custGeom>
            <a:noFill/>
            <a:ln w="57150"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62" name="テキスト ボックス 61"/>
            <p:cNvSpPr txBox="1"/>
            <p:nvPr/>
          </p:nvSpPr>
          <p:spPr>
            <a:xfrm>
              <a:off x="5957616" y="3070860"/>
              <a:ext cx="868680" cy="461665"/>
            </a:xfrm>
            <a:prstGeom prst="rect">
              <a:avLst/>
            </a:prstGeom>
            <a:noFill/>
          </p:spPr>
          <p:txBody>
            <a:bodyPr wrap="square" rtlCol="0">
              <a:spAutoFit/>
            </a:bodyPr>
            <a:lstStyle/>
            <a:p>
              <a:r>
                <a:rPr lang="ja-JP" altLang="en-US" sz="2400" dirty="0"/>
                <a:t>輸送</a:t>
              </a:r>
              <a:endParaRPr kumimoji="1" lang="en-US" altLang="ja-JP" sz="2400" dirty="0" smtClean="0"/>
            </a:p>
          </p:txBody>
        </p:sp>
      </p:grpSp>
      <p:grpSp>
        <p:nvGrpSpPr>
          <p:cNvPr id="63" name="グループ化 62"/>
          <p:cNvGrpSpPr/>
          <p:nvPr/>
        </p:nvGrpSpPr>
        <p:grpSpPr>
          <a:xfrm>
            <a:off x="4033709" y="4053840"/>
            <a:ext cx="3262798" cy="1002685"/>
            <a:chOff x="4033709" y="4053840"/>
            <a:chExt cx="3262798" cy="1002685"/>
          </a:xfrm>
        </p:grpSpPr>
        <p:sp>
          <p:nvSpPr>
            <p:cNvPr id="64" name="フリーフォーム 63"/>
            <p:cNvSpPr/>
            <p:nvPr/>
          </p:nvSpPr>
          <p:spPr bwMode="auto">
            <a:xfrm rot="1519964">
              <a:off x="4033709" y="4703188"/>
              <a:ext cx="3262798" cy="159350"/>
            </a:xfrm>
            <a:custGeom>
              <a:avLst/>
              <a:gdLst>
                <a:gd name="connsiteX0" fmla="*/ 0 w 986118"/>
                <a:gd name="connsiteY0" fmla="*/ 179330 h 206259"/>
                <a:gd name="connsiteX1" fmla="*/ 107577 w 986118"/>
                <a:gd name="connsiteY1" fmla="*/ 36 h 206259"/>
                <a:gd name="connsiteX2" fmla="*/ 242047 w 986118"/>
                <a:gd name="connsiteY2" fmla="*/ 179330 h 206259"/>
                <a:gd name="connsiteX3" fmla="*/ 358588 w 986118"/>
                <a:gd name="connsiteY3" fmla="*/ 36 h 206259"/>
                <a:gd name="connsiteX4" fmla="*/ 484094 w 986118"/>
                <a:gd name="connsiteY4" fmla="*/ 197260 h 206259"/>
                <a:gd name="connsiteX5" fmla="*/ 636494 w 986118"/>
                <a:gd name="connsiteY5" fmla="*/ 36 h 206259"/>
                <a:gd name="connsiteX6" fmla="*/ 744071 w 986118"/>
                <a:gd name="connsiteY6" fmla="*/ 206224 h 206259"/>
                <a:gd name="connsiteX7" fmla="*/ 887506 w 986118"/>
                <a:gd name="connsiteY7" fmla="*/ 17966 h 206259"/>
                <a:gd name="connsiteX8" fmla="*/ 986118 w 986118"/>
                <a:gd name="connsiteY8" fmla="*/ 179330 h 206259"/>
                <a:gd name="connsiteX9" fmla="*/ 986118 w 986118"/>
                <a:gd name="connsiteY9" fmla="*/ 179330 h 206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6118" h="206259">
                  <a:moveTo>
                    <a:pt x="0" y="179330"/>
                  </a:moveTo>
                  <a:cubicBezTo>
                    <a:pt x="33618" y="89683"/>
                    <a:pt x="67236" y="36"/>
                    <a:pt x="107577" y="36"/>
                  </a:cubicBezTo>
                  <a:cubicBezTo>
                    <a:pt x="147918" y="36"/>
                    <a:pt x="200212" y="179330"/>
                    <a:pt x="242047" y="179330"/>
                  </a:cubicBezTo>
                  <a:cubicBezTo>
                    <a:pt x="283882" y="179330"/>
                    <a:pt x="318247" y="-2952"/>
                    <a:pt x="358588" y="36"/>
                  </a:cubicBezTo>
                  <a:cubicBezTo>
                    <a:pt x="398929" y="3024"/>
                    <a:pt x="437776" y="197260"/>
                    <a:pt x="484094" y="197260"/>
                  </a:cubicBezTo>
                  <a:cubicBezTo>
                    <a:pt x="530412" y="197260"/>
                    <a:pt x="593165" y="-1458"/>
                    <a:pt x="636494" y="36"/>
                  </a:cubicBezTo>
                  <a:cubicBezTo>
                    <a:pt x="679823" y="1530"/>
                    <a:pt x="702236" y="203236"/>
                    <a:pt x="744071" y="206224"/>
                  </a:cubicBezTo>
                  <a:cubicBezTo>
                    <a:pt x="785906" y="209212"/>
                    <a:pt x="847165" y="22448"/>
                    <a:pt x="887506" y="17966"/>
                  </a:cubicBezTo>
                  <a:cubicBezTo>
                    <a:pt x="927847" y="13484"/>
                    <a:pt x="986118" y="179330"/>
                    <a:pt x="986118" y="179330"/>
                  </a:cubicBezTo>
                  <a:lnTo>
                    <a:pt x="986118" y="179330"/>
                  </a:lnTo>
                </a:path>
              </a:pathLst>
            </a:custGeom>
            <a:noFill/>
            <a:ln w="57150" cap="flat" cmpd="sng" algn="ctr">
              <a:solidFill>
                <a:srgbClr val="FFC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65" name="テキスト ボックス 64"/>
            <p:cNvSpPr txBox="1"/>
            <p:nvPr/>
          </p:nvSpPr>
          <p:spPr>
            <a:xfrm>
              <a:off x="4616496" y="4594860"/>
              <a:ext cx="868680" cy="461665"/>
            </a:xfrm>
            <a:prstGeom prst="rect">
              <a:avLst/>
            </a:prstGeom>
            <a:noFill/>
          </p:spPr>
          <p:txBody>
            <a:bodyPr wrap="square" rtlCol="0">
              <a:spAutoFit/>
            </a:bodyPr>
            <a:lstStyle/>
            <a:p>
              <a:r>
                <a:rPr lang="ja-JP" altLang="en-US" sz="2400" dirty="0"/>
                <a:t>輸送</a:t>
              </a:r>
              <a:endParaRPr kumimoji="1" lang="en-US" altLang="ja-JP" sz="2400" dirty="0" smtClean="0"/>
            </a:p>
          </p:txBody>
        </p:sp>
        <p:sp>
          <p:nvSpPr>
            <p:cNvPr id="66" name="テキスト ボックス 65"/>
            <p:cNvSpPr txBox="1"/>
            <p:nvPr/>
          </p:nvSpPr>
          <p:spPr>
            <a:xfrm>
              <a:off x="4829685" y="4053840"/>
              <a:ext cx="1281555" cy="461665"/>
            </a:xfrm>
            <a:prstGeom prst="rect">
              <a:avLst/>
            </a:prstGeom>
            <a:noFill/>
          </p:spPr>
          <p:txBody>
            <a:bodyPr wrap="square" rtlCol="0">
              <a:spAutoFit/>
            </a:bodyPr>
            <a:lstStyle/>
            <a:p>
              <a:r>
                <a:rPr lang="en-US" altLang="ja-JP" sz="2400" b="1" dirty="0" smtClean="0">
                  <a:solidFill>
                    <a:srgbClr val="D6A300"/>
                  </a:solidFill>
                </a:rPr>
                <a:t>2</a:t>
              </a:r>
              <a:r>
                <a:rPr kumimoji="1" lang="ja-JP" altLang="en-US" sz="2400" b="1" dirty="0" smtClean="0">
                  <a:solidFill>
                    <a:srgbClr val="D6A300"/>
                  </a:solidFill>
                </a:rPr>
                <a:t>次粒子</a:t>
              </a:r>
              <a:endParaRPr kumimoji="1" lang="ja-JP" altLang="en-US" sz="2400" b="1" dirty="0">
                <a:solidFill>
                  <a:srgbClr val="D6A300"/>
                </a:solidFill>
              </a:endParaRPr>
            </a:p>
          </p:txBody>
        </p:sp>
      </p:grpSp>
      <p:sp>
        <p:nvSpPr>
          <p:cNvPr id="67" name="テキスト ボックス 66"/>
          <p:cNvSpPr txBox="1"/>
          <p:nvPr/>
        </p:nvSpPr>
        <p:spPr>
          <a:xfrm>
            <a:off x="2265362" y="5164161"/>
            <a:ext cx="922271" cy="523220"/>
          </a:xfrm>
          <a:prstGeom prst="rect">
            <a:avLst/>
          </a:prstGeom>
          <a:noFill/>
        </p:spPr>
        <p:txBody>
          <a:bodyPr wrap="square" rtlCol="0">
            <a:spAutoFit/>
          </a:bodyPr>
          <a:lstStyle/>
          <a:p>
            <a:r>
              <a:rPr lang="ja-JP" altLang="en-US" sz="2800" dirty="0">
                <a:solidFill>
                  <a:schemeClr val="bg1">
                    <a:lumMod val="50000"/>
                  </a:schemeClr>
                </a:solidFill>
              </a:rPr>
              <a:t>物質</a:t>
            </a:r>
            <a:endParaRPr kumimoji="1" lang="ja-JP" altLang="en-US" sz="2800" dirty="0">
              <a:solidFill>
                <a:schemeClr val="bg1">
                  <a:lumMod val="50000"/>
                </a:schemeClr>
              </a:solidFill>
            </a:endParaRPr>
          </a:p>
        </p:txBody>
      </p:sp>
      <p:grpSp>
        <p:nvGrpSpPr>
          <p:cNvPr id="68" name="グループ化 67"/>
          <p:cNvGrpSpPr/>
          <p:nvPr/>
        </p:nvGrpSpPr>
        <p:grpSpPr>
          <a:xfrm>
            <a:off x="2133600" y="2831513"/>
            <a:ext cx="1834124" cy="1679588"/>
            <a:chOff x="2133600" y="2831513"/>
            <a:chExt cx="1834124" cy="1679588"/>
          </a:xfrm>
        </p:grpSpPr>
        <p:sp>
          <p:nvSpPr>
            <p:cNvPr id="69" name="フリーフォーム 68"/>
            <p:cNvSpPr/>
            <p:nvPr/>
          </p:nvSpPr>
          <p:spPr bwMode="auto">
            <a:xfrm>
              <a:off x="2133600" y="3999840"/>
              <a:ext cx="1661160" cy="69240"/>
            </a:xfrm>
            <a:custGeom>
              <a:avLst/>
              <a:gdLst>
                <a:gd name="connsiteX0" fmla="*/ 0 w 986118"/>
                <a:gd name="connsiteY0" fmla="*/ 179330 h 206259"/>
                <a:gd name="connsiteX1" fmla="*/ 107577 w 986118"/>
                <a:gd name="connsiteY1" fmla="*/ 36 h 206259"/>
                <a:gd name="connsiteX2" fmla="*/ 242047 w 986118"/>
                <a:gd name="connsiteY2" fmla="*/ 179330 h 206259"/>
                <a:gd name="connsiteX3" fmla="*/ 358588 w 986118"/>
                <a:gd name="connsiteY3" fmla="*/ 36 h 206259"/>
                <a:gd name="connsiteX4" fmla="*/ 484094 w 986118"/>
                <a:gd name="connsiteY4" fmla="*/ 197260 h 206259"/>
                <a:gd name="connsiteX5" fmla="*/ 636494 w 986118"/>
                <a:gd name="connsiteY5" fmla="*/ 36 h 206259"/>
                <a:gd name="connsiteX6" fmla="*/ 744071 w 986118"/>
                <a:gd name="connsiteY6" fmla="*/ 206224 h 206259"/>
                <a:gd name="connsiteX7" fmla="*/ 887506 w 986118"/>
                <a:gd name="connsiteY7" fmla="*/ 17966 h 206259"/>
                <a:gd name="connsiteX8" fmla="*/ 986118 w 986118"/>
                <a:gd name="connsiteY8" fmla="*/ 179330 h 206259"/>
                <a:gd name="connsiteX9" fmla="*/ 986118 w 986118"/>
                <a:gd name="connsiteY9" fmla="*/ 179330 h 206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6118" h="206259">
                  <a:moveTo>
                    <a:pt x="0" y="179330"/>
                  </a:moveTo>
                  <a:cubicBezTo>
                    <a:pt x="33618" y="89683"/>
                    <a:pt x="67236" y="36"/>
                    <a:pt x="107577" y="36"/>
                  </a:cubicBezTo>
                  <a:cubicBezTo>
                    <a:pt x="147918" y="36"/>
                    <a:pt x="200212" y="179330"/>
                    <a:pt x="242047" y="179330"/>
                  </a:cubicBezTo>
                  <a:cubicBezTo>
                    <a:pt x="283882" y="179330"/>
                    <a:pt x="318247" y="-2952"/>
                    <a:pt x="358588" y="36"/>
                  </a:cubicBezTo>
                  <a:cubicBezTo>
                    <a:pt x="398929" y="3024"/>
                    <a:pt x="437776" y="197260"/>
                    <a:pt x="484094" y="197260"/>
                  </a:cubicBezTo>
                  <a:cubicBezTo>
                    <a:pt x="530412" y="197260"/>
                    <a:pt x="593165" y="-1458"/>
                    <a:pt x="636494" y="36"/>
                  </a:cubicBezTo>
                  <a:cubicBezTo>
                    <a:pt x="679823" y="1530"/>
                    <a:pt x="702236" y="203236"/>
                    <a:pt x="744071" y="206224"/>
                  </a:cubicBezTo>
                  <a:cubicBezTo>
                    <a:pt x="785906" y="209212"/>
                    <a:pt x="847165" y="22448"/>
                    <a:pt x="887506" y="17966"/>
                  </a:cubicBezTo>
                  <a:cubicBezTo>
                    <a:pt x="927847" y="13484"/>
                    <a:pt x="986118" y="179330"/>
                    <a:pt x="986118" y="179330"/>
                  </a:cubicBezTo>
                  <a:lnTo>
                    <a:pt x="986118" y="179330"/>
                  </a:lnTo>
                </a:path>
              </a:pathLst>
            </a:custGeom>
            <a:noFill/>
            <a:ln w="57150"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70" name="テキスト ボックス 69"/>
            <p:cNvSpPr txBox="1"/>
            <p:nvPr/>
          </p:nvSpPr>
          <p:spPr>
            <a:xfrm>
              <a:off x="2449654" y="4049436"/>
              <a:ext cx="868680" cy="461665"/>
            </a:xfrm>
            <a:prstGeom prst="rect">
              <a:avLst/>
            </a:prstGeom>
            <a:noFill/>
          </p:spPr>
          <p:txBody>
            <a:bodyPr wrap="square" rtlCol="0">
              <a:spAutoFit/>
            </a:bodyPr>
            <a:lstStyle/>
            <a:p>
              <a:r>
                <a:rPr lang="ja-JP" altLang="en-US" sz="2400" dirty="0"/>
                <a:t>輸送</a:t>
              </a:r>
              <a:endParaRPr kumimoji="1" lang="en-US" altLang="ja-JP" sz="2400" dirty="0" smtClean="0"/>
            </a:p>
          </p:txBody>
        </p:sp>
        <p:sp>
          <p:nvSpPr>
            <p:cNvPr id="71" name="テキスト ボックス 70"/>
            <p:cNvSpPr txBox="1"/>
            <p:nvPr/>
          </p:nvSpPr>
          <p:spPr>
            <a:xfrm>
              <a:off x="2144017" y="2831513"/>
              <a:ext cx="1823707" cy="646331"/>
            </a:xfrm>
            <a:prstGeom prst="rect">
              <a:avLst/>
            </a:prstGeom>
            <a:noFill/>
          </p:spPr>
          <p:txBody>
            <a:bodyPr wrap="square" rtlCol="0">
              <a:spAutoFit/>
            </a:bodyPr>
            <a:lstStyle/>
            <a:p>
              <a:r>
                <a:rPr kumimoji="1" lang="ja-JP" altLang="en-US" dirty="0" smtClean="0"/>
                <a:t>荷電粒子の</a:t>
              </a:r>
              <a:endParaRPr kumimoji="1" lang="en-US" altLang="ja-JP" dirty="0" smtClean="0"/>
            </a:p>
            <a:p>
              <a:r>
                <a:rPr kumimoji="1" lang="ja-JP" altLang="en-US" dirty="0" smtClean="0"/>
                <a:t>エネルギー損失</a:t>
              </a:r>
              <a:endParaRPr kumimoji="1" lang="ja-JP" altLang="en-US" dirty="0"/>
            </a:p>
          </p:txBody>
        </p:sp>
      </p:grpSp>
      <p:grpSp>
        <p:nvGrpSpPr>
          <p:cNvPr id="72" name="グループ化 71"/>
          <p:cNvGrpSpPr/>
          <p:nvPr/>
        </p:nvGrpSpPr>
        <p:grpSpPr>
          <a:xfrm>
            <a:off x="3246120" y="3763619"/>
            <a:ext cx="1461816" cy="1125805"/>
            <a:chOff x="3246120" y="3763619"/>
            <a:chExt cx="1461816" cy="1125805"/>
          </a:xfrm>
        </p:grpSpPr>
        <p:sp>
          <p:nvSpPr>
            <p:cNvPr id="73" name="星 10 72"/>
            <p:cNvSpPr/>
            <p:nvPr/>
          </p:nvSpPr>
          <p:spPr bwMode="auto">
            <a:xfrm>
              <a:off x="3718665" y="3763619"/>
              <a:ext cx="553827" cy="472440"/>
            </a:xfrm>
            <a:prstGeom prst="star10">
              <a:avLst>
                <a:gd name="adj" fmla="val 26847"/>
                <a:gd name="hf" fmla="val 105146"/>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74" name="テキスト ボックス 73"/>
            <p:cNvSpPr txBox="1"/>
            <p:nvPr/>
          </p:nvSpPr>
          <p:spPr>
            <a:xfrm>
              <a:off x="3246120" y="4119983"/>
              <a:ext cx="1461816" cy="769441"/>
            </a:xfrm>
            <a:prstGeom prst="rect">
              <a:avLst/>
            </a:prstGeom>
            <a:noFill/>
          </p:spPr>
          <p:txBody>
            <a:bodyPr wrap="square" rtlCol="0">
              <a:spAutoFit/>
            </a:bodyPr>
            <a:lstStyle/>
            <a:p>
              <a:pPr algn="ctr"/>
              <a:r>
                <a:rPr kumimoji="1" lang="ja-JP" altLang="en-US" sz="2400" b="1" dirty="0" smtClean="0">
                  <a:solidFill>
                    <a:srgbClr val="FF0000"/>
                  </a:solidFill>
                </a:rPr>
                <a:t>衝突</a:t>
              </a:r>
              <a:endParaRPr kumimoji="1" lang="en-US" altLang="ja-JP" sz="2400" b="1" dirty="0" smtClean="0">
                <a:solidFill>
                  <a:srgbClr val="FF0000"/>
                </a:solidFill>
              </a:endParaRPr>
            </a:p>
            <a:p>
              <a:pPr algn="ctr"/>
              <a:r>
                <a:rPr lang="ja-JP" altLang="en-US" sz="2000" b="1" dirty="0" smtClean="0">
                  <a:solidFill>
                    <a:srgbClr val="FF0000"/>
                  </a:solidFill>
                </a:rPr>
                <a:t>（確率的）</a:t>
              </a:r>
              <a:endParaRPr kumimoji="1" lang="ja-JP" altLang="en-US" sz="2000" b="1" dirty="0">
                <a:solidFill>
                  <a:srgbClr val="FF0000"/>
                </a:solidFill>
              </a:endParaRPr>
            </a:p>
          </p:txBody>
        </p:sp>
      </p:grpSp>
      <p:grpSp>
        <p:nvGrpSpPr>
          <p:cNvPr id="75" name="グループ化 74"/>
          <p:cNvGrpSpPr/>
          <p:nvPr/>
        </p:nvGrpSpPr>
        <p:grpSpPr>
          <a:xfrm>
            <a:off x="5913120" y="1946057"/>
            <a:ext cx="2672568" cy="4408230"/>
            <a:chOff x="5913120" y="1946057"/>
            <a:chExt cx="2672568" cy="4408230"/>
          </a:xfrm>
        </p:grpSpPr>
        <p:cxnSp>
          <p:nvCxnSpPr>
            <p:cNvPr id="76" name="直線矢印コネクタ 75"/>
            <p:cNvCxnSpPr/>
            <p:nvPr/>
          </p:nvCxnSpPr>
          <p:spPr bwMode="auto">
            <a:xfrm>
              <a:off x="7151258" y="5522430"/>
              <a:ext cx="701040" cy="415620"/>
            </a:xfrm>
            <a:prstGeom prst="straightConnector1">
              <a:avLst/>
            </a:prstGeom>
            <a:solidFill>
              <a:schemeClr val="accent1"/>
            </a:solidFill>
            <a:ln w="57150" cap="flat" cmpd="sng" algn="ctr">
              <a:solidFill>
                <a:srgbClr val="F2B800"/>
              </a:solidFill>
              <a:prstDash val="solid"/>
              <a:round/>
              <a:headEnd type="none" w="med" len="med"/>
              <a:tailEnd type="triangle"/>
            </a:ln>
            <a:effectLst/>
          </p:spPr>
        </p:cxnSp>
        <p:cxnSp>
          <p:nvCxnSpPr>
            <p:cNvPr id="77" name="直線矢印コネクタ 76"/>
            <p:cNvCxnSpPr/>
            <p:nvPr/>
          </p:nvCxnSpPr>
          <p:spPr bwMode="auto">
            <a:xfrm flipV="1">
              <a:off x="5913120" y="2055431"/>
              <a:ext cx="228600" cy="367730"/>
            </a:xfrm>
            <a:prstGeom prst="straightConnector1">
              <a:avLst/>
            </a:prstGeom>
            <a:solidFill>
              <a:schemeClr val="accent1"/>
            </a:solidFill>
            <a:ln w="57150" cap="flat" cmpd="sng" algn="ctr">
              <a:solidFill>
                <a:srgbClr val="F2B800"/>
              </a:solidFill>
              <a:prstDash val="solid"/>
              <a:round/>
              <a:headEnd type="none" w="med" len="med"/>
              <a:tailEnd type="triangle"/>
            </a:ln>
            <a:effectLst/>
          </p:spPr>
        </p:cxnSp>
        <p:sp>
          <p:nvSpPr>
            <p:cNvPr id="78" name="テキスト ボックス 77"/>
            <p:cNvSpPr txBox="1"/>
            <p:nvPr/>
          </p:nvSpPr>
          <p:spPr>
            <a:xfrm>
              <a:off x="6313058" y="2674271"/>
              <a:ext cx="868680" cy="400110"/>
            </a:xfrm>
            <a:prstGeom prst="rect">
              <a:avLst/>
            </a:prstGeom>
            <a:noFill/>
          </p:spPr>
          <p:txBody>
            <a:bodyPr wrap="square" rtlCol="0">
              <a:spAutoFit/>
            </a:bodyPr>
            <a:lstStyle/>
            <a:p>
              <a:r>
                <a:rPr lang="ja-JP" altLang="en-US" sz="2000" b="1" dirty="0">
                  <a:solidFill>
                    <a:srgbClr val="0070C0"/>
                  </a:solidFill>
                </a:rPr>
                <a:t>停止</a:t>
              </a:r>
              <a:endParaRPr kumimoji="1" lang="ja-JP" altLang="en-US" sz="2000" b="1" dirty="0">
                <a:solidFill>
                  <a:srgbClr val="0070C0"/>
                </a:solidFill>
              </a:endParaRPr>
            </a:p>
          </p:txBody>
        </p:sp>
        <p:sp>
          <p:nvSpPr>
            <p:cNvPr id="79" name="テキスト ボックス 78"/>
            <p:cNvSpPr txBox="1"/>
            <p:nvPr/>
          </p:nvSpPr>
          <p:spPr>
            <a:xfrm>
              <a:off x="6111240" y="1946057"/>
              <a:ext cx="2306808" cy="400110"/>
            </a:xfrm>
            <a:prstGeom prst="rect">
              <a:avLst/>
            </a:prstGeom>
            <a:noFill/>
          </p:spPr>
          <p:txBody>
            <a:bodyPr wrap="square" rtlCol="0">
              <a:spAutoFit/>
            </a:bodyPr>
            <a:lstStyle/>
            <a:p>
              <a:r>
                <a:rPr kumimoji="1" lang="ja-JP" altLang="en-US" sz="2000" b="1" dirty="0" smtClean="0">
                  <a:solidFill>
                    <a:srgbClr val="0066CC"/>
                  </a:solidFill>
                </a:rPr>
                <a:t>計算領域外に到達</a:t>
              </a:r>
              <a:endParaRPr kumimoji="1" lang="ja-JP" altLang="en-US" sz="2000" b="1" dirty="0">
                <a:solidFill>
                  <a:srgbClr val="0066CC"/>
                </a:solidFill>
              </a:endParaRPr>
            </a:p>
          </p:txBody>
        </p:sp>
        <p:sp>
          <p:nvSpPr>
            <p:cNvPr id="80" name="テキスト ボックス 79"/>
            <p:cNvSpPr txBox="1"/>
            <p:nvPr/>
          </p:nvSpPr>
          <p:spPr>
            <a:xfrm>
              <a:off x="6278880" y="5954177"/>
              <a:ext cx="2306808" cy="400110"/>
            </a:xfrm>
            <a:prstGeom prst="rect">
              <a:avLst/>
            </a:prstGeom>
            <a:noFill/>
          </p:spPr>
          <p:txBody>
            <a:bodyPr wrap="square" rtlCol="0">
              <a:spAutoFit/>
            </a:bodyPr>
            <a:lstStyle/>
            <a:p>
              <a:r>
                <a:rPr kumimoji="1" lang="ja-JP" altLang="en-US" sz="2000" b="1" dirty="0" smtClean="0">
                  <a:solidFill>
                    <a:srgbClr val="0066CC"/>
                  </a:solidFill>
                </a:rPr>
                <a:t>計算領域外に到達</a:t>
              </a:r>
              <a:endParaRPr kumimoji="1" lang="ja-JP" altLang="en-US" sz="2000" b="1" dirty="0">
                <a:solidFill>
                  <a:srgbClr val="0066CC"/>
                </a:solidFill>
              </a:endParaRPr>
            </a:p>
          </p:txBody>
        </p:sp>
      </p:grpSp>
      <p:grpSp>
        <p:nvGrpSpPr>
          <p:cNvPr id="81" name="グループ化 80"/>
          <p:cNvGrpSpPr/>
          <p:nvPr/>
        </p:nvGrpSpPr>
        <p:grpSpPr>
          <a:xfrm>
            <a:off x="1013459" y="4175760"/>
            <a:ext cx="1251903" cy="988401"/>
            <a:chOff x="1013459" y="4175760"/>
            <a:chExt cx="1251903" cy="988401"/>
          </a:xfrm>
        </p:grpSpPr>
        <p:sp>
          <p:nvSpPr>
            <p:cNvPr id="82" name="円/楕円 81"/>
            <p:cNvSpPr/>
            <p:nvPr/>
          </p:nvSpPr>
          <p:spPr bwMode="auto">
            <a:xfrm>
              <a:off x="1112520" y="4495800"/>
              <a:ext cx="304800" cy="274320"/>
            </a:xfrm>
            <a:prstGeom prst="ellipse">
              <a:avLst/>
            </a:prstGeom>
            <a:solidFill>
              <a:schemeClr val="accent1"/>
            </a:solidFill>
            <a:ln w="952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83" name="直線矢印コネクタ 82"/>
            <p:cNvCxnSpPr/>
            <p:nvPr/>
          </p:nvCxnSpPr>
          <p:spPr bwMode="auto">
            <a:xfrm flipV="1">
              <a:off x="1432560" y="4624680"/>
              <a:ext cx="685800" cy="8280"/>
            </a:xfrm>
            <a:prstGeom prst="straightConnector1">
              <a:avLst/>
            </a:prstGeom>
            <a:solidFill>
              <a:schemeClr val="accent1"/>
            </a:solidFill>
            <a:ln w="57150" cap="flat" cmpd="sng" algn="ctr">
              <a:solidFill>
                <a:srgbClr val="00B050"/>
              </a:solidFill>
              <a:prstDash val="sysDot"/>
              <a:round/>
              <a:headEnd type="none" w="med" len="med"/>
              <a:tailEnd type="triangle"/>
            </a:ln>
            <a:effectLst/>
          </p:spPr>
        </p:cxnSp>
        <p:sp>
          <p:nvSpPr>
            <p:cNvPr id="84" name="テキスト ボックス 83"/>
            <p:cNvSpPr txBox="1"/>
            <p:nvPr/>
          </p:nvSpPr>
          <p:spPr>
            <a:xfrm>
              <a:off x="1013459" y="4764051"/>
              <a:ext cx="1251903" cy="400110"/>
            </a:xfrm>
            <a:prstGeom prst="rect">
              <a:avLst/>
            </a:prstGeom>
            <a:noFill/>
            <a:ln>
              <a:noFill/>
              <a:prstDash val="sysDot"/>
            </a:ln>
          </p:spPr>
          <p:txBody>
            <a:bodyPr wrap="square" rtlCol="0">
              <a:spAutoFit/>
            </a:bodyPr>
            <a:lstStyle/>
            <a:p>
              <a:r>
                <a:rPr lang="ja-JP" altLang="en-US" sz="2000" dirty="0"/>
                <a:t>次</a:t>
              </a:r>
              <a:r>
                <a:rPr kumimoji="1" lang="ja-JP" altLang="en-US" sz="2000" dirty="0" smtClean="0"/>
                <a:t>の粒子</a:t>
              </a:r>
              <a:endParaRPr kumimoji="1" lang="ja-JP" altLang="en-US" sz="2000" dirty="0"/>
            </a:p>
          </p:txBody>
        </p:sp>
        <p:sp>
          <p:nvSpPr>
            <p:cNvPr id="85" name="下矢印 84"/>
            <p:cNvSpPr/>
            <p:nvPr/>
          </p:nvSpPr>
          <p:spPr bwMode="auto">
            <a:xfrm>
              <a:off x="1493520" y="4175760"/>
              <a:ext cx="310833" cy="320040"/>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86" name="Rectangle 2"/>
          <p:cNvSpPr txBox="1">
            <a:spLocks noChangeArrowheads="1"/>
          </p:cNvSpPr>
          <p:nvPr/>
        </p:nvSpPr>
        <p:spPr bwMode="auto">
          <a:xfrm>
            <a:off x="899592" y="0"/>
            <a:ext cx="734481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pPr eaLnBrk="1" hangingPunct="1"/>
            <a:r>
              <a:rPr lang="ja-JP" altLang="en-US" sz="3600" kern="0" dirty="0" smtClean="0">
                <a:latin typeface="Century Gothic" pitchFamily="34" charset="0"/>
              </a:rPr>
              <a:t>モンテカルロ法による粒子輸送計算</a:t>
            </a:r>
            <a:endParaRPr lang="en-US" altLang="ja-JP" sz="3600" kern="0" dirty="0" smtClean="0">
              <a:latin typeface="Century Gothic" pitchFamily="34" charset="0"/>
            </a:endParaRPr>
          </a:p>
        </p:txBody>
      </p:sp>
    </p:spTree>
    <p:extLst>
      <p:ext uri="{BB962C8B-B14F-4D97-AF65-F5344CB8AC3E}">
        <p14:creationId xmlns:p14="http://schemas.microsoft.com/office/powerpoint/2010/main" val="420281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down)">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500"/>
                                        <p:tgtEl>
                                          <p:spTgt spid="7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fade">
                                      <p:cBhvr>
                                        <p:cTn id="17" dur="500"/>
                                        <p:tgtEl>
                                          <p:spTgt spid="54"/>
                                        </p:tgtEl>
                                      </p:cBhvr>
                                    </p:animEffect>
                                  </p:childTnLst>
                                </p:cTn>
                              </p:par>
                              <p:par>
                                <p:cTn id="18" presetID="10" presetClass="entr" presetSubtype="0" fill="hold" nodeType="withEffect">
                                  <p:stCondLst>
                                    <p:cond delay="0"/>
                                  </p:stCondLst>
                                  <p:childTnLst>
                                    <p:set>
                                      <p:cBhvr>
                                        <p:cTn id="19" dur="1" fill="hold">
                                          <p:stCondLst>
                                            <p:cond delay="0"/>
                                          </p:stCondLst>
                                        </p:cTn>
                                        <p:tgtEl>
                                          <p:spTgt spid="63"/>
                                        </p:tgtEl>
                                        <p:attrNameLst>
                                          <p:attrName>style.visibility</p:attrName>
                                        </p:attrNameLst>
                                      </p:cBhvr>
                                      <p:to>
                                        <p:strVal val="visible"/>
                                      </p:to>
                                    </p:set>
                                    <p:animEffect transition="in" filter="fade">
                                      <p:cBhvr>
                                        <p:cTn id="20" dur="500"/>
                                        <p:tgtEl>
                                          <p:spTgt spid="6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500"/>
                                        <p:tgtEl>
                                          <p:spTgt spid="5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childTnLst>
                                </p:cTn>
                              </p:par>
                              <p:par>
                                <p:cTn id="31" presetID="10" presetClass="entr" presetSubtype="0" fill="hold" nodeType="with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fade">
                                      <p:cBhvr>
                                        <p:cTn id="33" dur="500"/>
                                        <p:tgtEl>
                                          <p:spTgt spid="57"/>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7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1"/>
                                        </p:tgtEl>
                                        <p:attrNameLst>
                                          <p:attrName>style.visibility</p:attrName>
                                        </p:attrNameLst>
                                      </p:cBhvr>
                                      <p:to>
                                        <p:strVal val="visible"/>
                                      </p:to>
                                    </p:set>
                                    <p:animEffect transition="in" filter="fade">
                                      <p:cBhvr>
                                        <p:cTn id="42"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AutoShape 2"/>
          <p:cNvSpPr>
            <a:spLocks noChangeArrowheads="1"/>
          </p:cNvSpPr>
          <p:nvPr/>
        </p:nvSpPr>
        <p:spPr bwMode="auto">
          <a:xfrm>
            <a:off x="611560" y="2839671"/>
            <a:ext cx="7670554" cy="949369"/>
          </a:xfrm>
          <a:prstGeom prst="roundRect">
            <a:avLst>
              <a:gd name="adj" fmla="val 10380"/>
            </a:avLst>
          </a:prstGeom>
          <a:solidFill>
            <a:srgbClr val="FFFFFF"/>
          </a:solidFill>
          <a:ln w="38100">
            <a:solidFill>
              <a:srgbClr val="0000FF"/>
            </a:solidFill>
            <a:round/>
            <a:headEnd/>
            <a:tailEnd/>
          </a:ln>
          <a:effectLst>
            <a:outerShdw dist="53882" dir="2700000" algn="ctr" rotWithShape="0">
              <a:schemeClr val="bg2"/>
            </a:outerShdw>
          </a:effectLst>
        </p:spPr>
        <p:txBody>
          <a:bodyPr wrap="none" anchor="ct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spcBef>
                <a:spcPct val="0"/>
              </a:spcBef>
              <a:buFontTx/>
              <a:buNone/>
            </a:pPr>
            <a:endParaRPr kumimoji="0" lang="ja-JP" altLang="en-US" sz="2000">
              <a:solidFill>
                <a:srgbClr val="000000"/>
              </a:solidFill>
              <a:latin typeface="Arial" charset="0"/>
            </a:endParaRPr>
          </a:p>
        </p:txBody>
      </p:sp>
      <p:sp>
        <p:nvSpPr>
          <p:cNvPr id="4098" name="Rectangle 2"/>
          <p:cNvSpPr>
            <a:spLocks noGrp="1" noChangeArrowheads="1"/>
          </p:cNvSpPr>
          <p:nvPr>
            <p:ph type="title" idx="4294967295"/>
          </p:nvPr>
        </p:nvSpPr>
        <p:spPr>
          <a:xfrm>
            <a:off x="1214437" y="-162272"/>
            <a:ext cx="6677025" cy="1143000"/>
          </a:xfrm>
        </p:spPr>
        <p:txBody>
          <a:bodyPr/>
          <a:lstStyle/>
          <a:p>
            <a:pPr eaLnBrk="1" hangingPunct="1"/>
            <a:r>
              <a:rPr lang="ja-JP" altLang="en-US" sz="4800" dirty="0">
                <a:latin typeface="Century Gothic" pitchFamily="34" charset="0"/>
              </a:rPr>
              <a:t>乱数</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5</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Random number</a:t>
            </a:r>
            <a:endParaRPr lang="en-US" altLang="ja-JP" sz="2400" dirty="0">
              <a:solidFill>
                <a:srgbClr val="000000"/>
              </a:solidFill>
              <a:latin typeface="Tahoma" pitchFamily="34" charset="0"/>
            </a:endParaRPr>
          </a:p>
        </p:txBody>
      </p:sp>
      <p:sp>
        <p:nvSpPr>
          <p:cNvPr id="4" name="テキスト ボックス 3"/>
          <p:cNvSpPr txBox="1"/>
          <p:nvPr/>
        </p:nvSpPr>
        <p:spPr>
          <a:xfrm>
            <a:off x="402615" y="836712"/>
            <a:ext cx="8659743" cy="461665"/>
          </a:xfrm>
          <a:prstGeom prst="rect">
            <a:avLst/>
          </a:prstGeom>
          <a:noFill/>
        </p:spPr>
        <p:txBody>
          <a:bodyPr wrap="none" rtlCol="0">
            <a:spAutoFit/>
          </a:bodyPr>
          <a:lstStyle/>
          <a:p>
            <a:r>
              <a:rPr kumimoji="1" lang="ja-JP" altLang="en-US" dirty="0" smtClean="0"/>
              <a:t>例：</a:t>
            </a:r>
            <a:r>
              <a:rPr kumimoji="1" lang="en-US" altLang="ja-JP" dirty="0" smtClean="0"/>
              <a:t>0</a:t>
            </a:r>
            <a:r>
              <a:rPr kumimoji="1" lang="ja-JP" altLang="en-US" dirty="0" smtClean="0"/>
              <a:t>から</a:t>
            </a:r>
            <a:r>
              <a:rPr kumimoji="1" lang="en-US" altLang="ja-JP" dirty="0" smtClean="0"/>
              <a:t>1</a:t>
            </a:r>
            <a:r>
              <a:rPr kumimoji="1" lang="ja-JP" altLang="en-US" dirty="0" err="1" smtClean="0"/>
              <a:t>までの</a:t>
            </a:r>
            <a:r>
              <a:rPr kumimoji="1" lang="ja-JP" altLang="en-US" dirty="0" smtClean="0"/>
              <a:t>実数を同じ確率で発生させる一様乱数を考える。</a:t>
            </a:r>
            <a:endParaRPr kumimoji="1" lang="ja-JP" altLang="en-US" dirty="0"/>
          </a:p>
        </p:txBody>
      </p:sp>
      <p:cxnSp>
        <p:nvCxnSpPr>
          <p:cNvPr id="13" name="直線コネクタ 12"/>
          <p:cNvCxnSpPr/>
          <p:nvPr/>
        </p:nvCxnSpPr>
        <p:spPr>
          <a:xfrm>
            <a:off x="1087647" y="1668996"/>
            <a:ext cx="6760796" cy="0"/>
          </a:xfrm>
          <a:prstGeom prst="line">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743043" y="2021880"/>
            <a:ext cx="569387" cy="461665"/>
          </a:xfrm>
          <a:prstGeom prst="rect">
            <a:avLst/>
          </a:prstGeom>
          <a:noFill/>
        </p:spPr>
        <p:txBody>
          <a:bodyPr wrap="none" rtlCol="0">
            <a:spAutoFit/>
          </a:bodyPr>
          <a:lstStyle/>
          <a:p>
            <a:r>
              <a:rPr kumimoji="1" lang="en-US" altLang="ja-JP" dirty="0" smtClean="0"/>
              <a:t>0.0</a:t>
            </a:r>
            <a:endParaRPr kumimoji="1" lang="ja-JP" altLang="en-US" dirty="0"/>
          </a:p>
        </p:txBody>
      </p:sp>
      <p:sp>
        <p:nvSpPr>
          <p:cNvPr id="16" name="テキスト ボックス 15"/>
          <p:cNvSpPr txBox="1"/>
          <p:nvPr/>
        </p:nvSpPr>
        <p:spPr>
          <a:xfrm>
            <a:off x="7693517" y="2021880"/>
            <a:ext cx="569387" cy="461665"/>
          </a:xfrm>
          <a:prstGeom prst="rect">
            <a:avLst/>
          </a:prstGeom>
          <a:noFill/>
        </p:spPr>
        <p:txBody>
          <a:bodyPr wrap="none" rtlCol="0">
            <a:spAutoFit/>
          </a:bodyPr>
          <a:lstStyle/>
          <a:p>
            <a:r>
              <a:rPr kumimoji="1" lang="en-US" altLang="ja-JP" dirty="0" smtClean="0"/>
              <a:t>1.0</a:t>
            </a:r>
            <a:endParaRPr kumimoji="1" lang="ja-JP" altLang="en-US" dirty="0"/>
          </a:p>
        </p:txBody>
      </p:sp>
      <p:sp>
        <p:nvSpPr>
          <p:cNvPr id="8" name="テキスト ボックス 7"/>
          <p:cNvSpPr txBox="1"/>
          <p:nvPr/>
        </p:nvSpPr>
        <p:spPr>
          <a:xfrm>
            <a:off x="3275856" y="2021880"/>
            <a:ext cx="2140330" cy="461665"/>
          </a:xfrm>
          <a:prstGeom prst="rect">
            <a:avLst/>
          </a:prstGeom>
          <a:noFill/>
        </p:spPr>
        <p:txBody>
          <a:bodyPr wrap="none" rtlCol="0">
            <a:spAutoFit/>
          </a:bodyPr>
          <a:lstStyle/>
          <a:p>
            <a:r>
              <a:rPr kumimoji="1" lang="en-US" altLang="ja-JP" dirty="0" smtClean="0"/>
              <a:t>random number</a:t>
            </a:r>
            <a:endParaRPr kumimoji="1" lang="ja-JP" altLang="en-US" dirty="0"/>
          </a:p>
        </p:txBody>
      </p:sp>
      <p:sp>
        <p:nvSpPr>
          <p:cNvPr id="19" name="星 10 18"/>
          <p:cNvSpPr/>
          <p:nvPr/>
        </p:nvSpPr>
        <p:spPr bwMode="auto">
          <a:xfrm>
            <a:off x="2323919" y="2971011"/>
            <a:ext cx="553827" cy="472440"/>
          </a:xfrm>
          <a:prstGeom prst="star10">
            <a:avLst>
              <a:gd name="adj" fmla="val 26847"/>
              <a:gd name="hf" fmla="val 105146"/>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0" name="テキスト ボックス 19"/>
          <p:cNvSpPr txBox="1"/>
          <p:nvPr/>
        </p:nvSpPr>
        <p:spPr>
          <a:xfrm>
            <a:off x="1851374" y="3327375"/>
            <a:ext cx="1893864" cy="461665"/>
          </a:xfrm>
          <a:prstGeom prst="rect">
            <a:avLst/>
          </a:prstGeom>
          <a:noFill/>
        </p:spPr>
        <p:txBody>
          <a:bodyPr wrap="square" rtlCol="0">
            <a:spAutoFit/>
          </a:bodyPr>
          <a:lstStyle/>
          <a:p>
            <a:pPr algn="ctr"/>
            <a:r>
              <a:rPr kumimoji="1" lang="ja-JP" altLang="en-US" sz="2400" b="1" dirty="0" smtClean="0">
                <a:solidFill>
                  <a:srgbClr val="FF0000"/>
                </a:solidFill>
              </a:rPr>
              <a:t>衝突</a:t>
            </a:r>
            <a:r>
              <a:rPr lang="ja-JP" altLang="en-US" sz="2000" b="1" dirty="0" smtClean="0">
                <a:solidFill>
                  <a:srgbClr val="FF0000"/>
                </a:solidFill>
              </a:rPr>
              <a:t>（確率的）</a:t>
            </a:r>
            <a:endParaRPr kumimoji="1" lang="ja-JP" altLang="en-US" sz="2000" b="1" dirty="0">
              <a:solidFill>
                <a:srgbClr val="FF0000"/>
              </a:solidFill>
            </a:endParaRPr>
          </a:p>
        </p:txBody>
      </p:sp>
      <p:cxnSp>
        <p:nvCxnSpPr>
          <p:cNvPr id="21" name="直線矢印コネクタ 20"/>
          <p:cNvCxnSpPr/>
          <p:nvPr/>
        </p:nvCxnSpPr>
        <p:spPr bwMode="auto">
          <a:xfrm>
            <a:off x="1098082" y="3206568"/>
            <a:ext cx="1225837" cy="663"/>
          </a:xfrm>
          <a:prstGeom prst="straightConnector1">
            <a:avLst/>
          </a:prstGeom>
          <a:solidFill>
            <a:schemeClr val="accent1"/>
          </a:solidFill>
          <a:ln w="57150" cap="flat" cmpd="sng" algn="ctr">
            <a:solidFill>
              <a:srgbClr val="00B050"/>
            </a:solidFill>
            <a:prstDash val="solid"/>
            <a:round/>
            <a:headEnd type="none" w="med" len="med"/>
            <a:tailEnd type="triangle"/>
          </a:ln>
          <a:effectLst/>
        </p:spPr>
      </p:cxnSp>
      <p:sp>
        <p:nvSpPr>
          <p:cNvPr id="22" name="円/楕円 21"/>
          <p:cNvSpPr/>
          <p:nvPr/>
        </p:nvSpPr>
        <p:spPr bwMode="auto">
          <a:xfrm>
            <a:off x="793282" y="3070071"/>
            <a:ext cx="304800" cy="2743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24" name="直線コネクタ 23"/>
          <p:cNvCxnSpPr/>
          <p:nvPr/>
        </p:nvCxnSpPr>
        <p:spPr>
          <a:xfrm flipV="1">
            <a:off x="1027737" y="5875733"/>
            <a:ext cx="6950474" cy="230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1027737" y="5219277"/>
            <a:ext cx="0" cy="656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テキスト ボックス 34"/>
              <p:cNvSpPr txBox="1"/>
              <p:nvPr/>
            </p:nvSpPr>
            <p:spPr>
              <a:xfrm>
                <a:off x="2895045" y="5882375"/>
                <a:ext cx="142013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altLang="ja-JP" i="1" smtClean="0">
                          <a:latin typeface="Cambria Math"/>
                          <a:ea typeface="Cambria Math"/>
                        </a:rPr>
                        <m:t>Σ</m:t>
                      </m:r>
                      <m:r>
                        <a:rPr lang="en-US" altLang="ja-JP" i="1">
                          <a:latin typeface="Cambria Math"/>
                          <a:ea typeface="Cambria Math"/>
                        </a:rPr>
                        <m:t>𝑑</m:t>
                      </m:r>
                      <m:r>
                        <a:rPr lang="en-US" altLang="ja-JP" b="0" i="1" smtClean="0">
                          <a:latin typeface="Cambria Math"/>
                          <a:ea typeface="Cambria Math"/>
                        </a:rPr>
                        <m:t>=0.3</m:t>
                      </m:r>
                    </m:oMath>
                  </m:oMathPara>
                </a14:m>
                <a:endParaRPr kumimoji="1" lang="ja-JP" altLang="en-US" dirty="0"/>
              </a:p>
            </p:txBody>
          </p:sp>
        </mc:Choice>
        <mc:Fallback xmlns="">
          <p:sp>
            <p:nvSpPr>
              <p:cNvPr id="35" name="テキスト ボックス 34"/>
              <p:cNvSpPr txBox="1">
                <a:spLocks noRot="1" noChangeAspect="1" noMove="1" noResize="1" noEditPoints="1" noAdjustHandles="1" noChangeArrowheads="1" noChangeShapeType="1" noTextEdit="1"/>
              </p:cNvSpPr>
              <p:nvPr/>
            </p:nvSpPr>
            <p:spPr>
              <a:xfrm>
                <a:off x="2895045" y="5882375"/>
                <a:ext cx="1420132" cy="461665"/>
              </a:xfrm>
              <a:prstGeom prst="rect">
                <a:avLst/>
              </a:prstGeom>
              <a:blipFill rotWithShape="1">
                <a:blip r:embed="rId3"/>
                <a:stretch>
                  <a:fillRect/>
                </a:stretch>
              </a:blipFill>
            </p:spPr>
            <p:txBody>
              <a:bodyPr/>
              <a:lstStyle/>
              <a:p>
                <a:r>
                  <a:rPr lang="ja-JP" altLang="en-US">
                    <a:noFill/>
                  </a:rPr>
                  <a:t> </a:t>
                </a:r>
              </a:p>
            </p:txBody>
          </p:sp>
        </mc:Fallback>
      </mc:AlternateContent>
      <p:sp>
        <p:nvSpPr>
          <p:cNvPr id="14" name="テキスト ボックス 13"/>
          <p:cNvSpPr txBox="1"/>
          <p:nvPr/>
        </p:nvSpPr>
        <p:spPr>
          <a:xfrm>
            <a:off x="611559" y="3861047"/>
            <a:ext cx="7779745" cy="1200329"/>
          </a:xfrm>
          <a:prstGeom prst="rect">
            <a:avLst/>
          </a:prstGeom>
          <a:noFill/>
        </p:spPr>
        <p:txBody>
          <a:bodyPr wrap="square" rtlCol="0">
            <a:spAutoFit/>
          </a:bodyPr>
          <a:lstStyle/>
          <a:p>
            <a:r>
              <a:rPr lang="ja-JP" altLang="en-US" dirty="0"/>
              <a:t>巨視的断面積が</a:t>
            </a:r>
            <a:r>
              <a:rPr lang="en-US" altLang="ja-JP" dirty="0" smtClean="0">
                <a:latin typeface="Symbol" panose="05050102010706020507" pitchFamily="18" charset="2"/>
              </a:rPr>
              <a:t>S</a:t>
            </a:r>
            <a:r>
              <a:rPr lang="en-US" altLang="ja-JP" dirty="0" smtClean="0"/>
              <a:t>[1/cm]</a:t>
            </a:r>
            <a:r>
              <a:rPr lang="ja-JP" altLang="en-US" dirty="0" smtClean="0"/>
              <a:t>の場合、距離</a:t>
            </a:r>
            <a:r>
              <a:rPr lang="en-US" altLang="ja-JP" i="1" dirty="0" smtClean="0"/>
              <a:t>d</a:t>
            </a:r>
            <a:r>
              <a:rPr lang="en-US" altLang="ja-JP" dirty="0" smtClean="0"/>
              <a:t>[cm]</a:t>
            </a:r>
            <a:r>
              <a:rPr lang="ja-JP" altLang="en-US" dirty="0" smtClean="0"/>
              <a:t>進む際の衝突発生率は</a:t>
            </a:r>
            <a:r>
              <a:rPr lang="en-US" altLang="ja-JP" dirty="0" err="1" smtClean="0">
                <a:latin typeface="Symbol" panose="05050102010706020507" pitchFamily="18" charset="2"/>
              </a:rPr>
              <a:t>S</a:t>
            </a:r>
            <a:r>
              <a:rPr lang="en-US" altLang="ja-JP" i="1" dirty="0" err="1" smtClean="0"/>
              <a:t>d</a:t>
            </a:r>
            <a:r>
              <a:rPr lang="ja-JP" altLang="en-US" dirty="0" smtClean="0"/>
              <a:t>となる。よって、例えば</a:t>
            </a:r>
            <a:r>
              <a:rPr lang="en-US" altLang="ja-JP" dirty="0" err="1">
                <a:latin typeface="Symbol" panose="05050102010706020507" pitchFamily="18" charset="2"/>
              </a:rPr>
              <a:t>S</a:t>
            </a:r>
            <a:r>
              <a:rPr lang="en-US" altLang="ja-JP" i="1" dirty="0" err="1"/>
              <a:t>d</a:t>
            </a:r>
            <a:r>
              <a:rPr lang="en-US" altLang="ja-JP" i="1" dirty="0"/>
              <a:t> </a:t>
            </a:r>
            <a:r>
              <a:rPr lang="en-US" altLang="ja-JP" dirty="0" smtClean="0"/>
              <a:t>=0.3</a:t>
            </a:r>
            <a:r>
              <a:rPr lang="ja-JP" altLang="en-US" dirty="0" smtClean="0"/>
              <a:t>の場合、</a:t>
            </a:r>
            <a:r>
              <a:rPr lang="en-US" altLang="ja-JP" dirty="0"/>
              <a:t>0.3</a:t>
            </a:r>
            <a:r>
              <a:rPr lang="ja-JP" altLang="en-US" dirty="0"/>
              <a:t>以下が</a:t>
            </a:r>
            <a:r>
              <a:rPr lang="ja-JP" altLang="en-US" dirty="0" smtClean="0"/>
              <a:t>出れば衝突を発生させ、</a:t>
            </a:r>
            <a:r>
              <a:rPr lang="en-US" altLang="ja-JP" dirty="0"/>
              <a:t>0.3</a:t>
            </a:r>
            <a:r>
              <a:rPr lang="ja-JP" altLang="en-US" dirty="0"/>
              <a:t>以上の場合は</a:t>
            </a:r>
            <a:r>
              <a:rPr lang="ja-JP" altLang="en-US" dirty="0" smtClean="0"/>
              <a:t>発生させない。</a:t>
            </a:r>
            <a:endParaRPr kumimoji="1" lang="ja-JP" altLang="en-US" i="1" dirty="0"/>
          </a:p>
        </p:txBody>
      </p:sp>
      <p:cxnSp>
        <p:nvCxnSpPr>
          <p:cNvPr id="43" name="直線コネクタ 42"/>
          <p:cNvCxnSpPr/>
          <p:nvPr/>
        </p:nvCxnSpPr>
        <p:spPr>
          <a:xfrm flipV="1">
            <a:off x="7978211" y="5219277"/>
            <a:ext cx="0" cy="656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V="1">
            <a:off x="3203848" y="5242350"/>
            <a:ext cx="0" cy="656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1477589" y="5219275"/>
            <a:ext cx="1362874" cy="461665"/>
          </a:xfrm>
          <a:prstGeom prst="rect">
            <a:avLst/>
          </a:prstGeom>
          <a:noFill/>
        </p:spPr>
        <p:txBody>
          <a:bodyPr wrap="none" rtlCol="0">
            <a:spAutoFit/>
          </a:bodyPr>
          <a:lstStyle/>
          <a:p>
            <a:r>
              <a:rPr lang="ja-JP" altLang="en-US" dirty="0" smtClean="0"/>
              <a:t>発生する</a:t>
            </a:r>
            <a:endParaRPr kumimoji="1" lang="ja-JP" altLang="en-US" dirty="0"/>
          </a:p>
        </p:txBody>
      </p:sp>
      <p:sp>
        <p:nvSpPr>
          <p:cNvPr id="47" name="テキスト ボックス 46"/>
          <p:cNvSpPr txBox="1"/>
          <p:nvPr/>
        </p:nvSpPr>
        <p:spPr>
          <a:xfrm>
            <a:off x="5044693" y="5247087"/>
            <a:ext cx="1604927" cy="461665"/>
          </a:xfrm>
          <a:prstGeom prst="rect">
            <a:avLst/>
          </a:prstGeom>
          <a:noFill/>
        </p:spPr>
        <p:txBody>
          <a:bodyPr wrap="none" rtlCol="0">
            <a:spAutoFit/>
          </a:bodyPr>
          <a:lstStyle/>
          <a:p>
            <a:r>
              <a:rPr lang="ja-JP" altLang="en-US" dirty="0" smtClean="0"/>
              <a:t>発生しない</a:t>
            </a:r>
            <a:endParaRPr kumimoji="1" lang="ja-JP" altLang="en-US" dirty="0"/>
          </a:p>
        </p:txBody>
      </p:sp>
      <p:cxnSp>
        <p:nvCxnSpPr>
          <p:cNvPr id="51" name="直線コネクタ 50"/>
          <p:cNvCxnSpPr/>
          <p:nvPr/>
        </p:nvCxnSpPr>
        <p:spPr>
          <a:xfrm flipV="1">
            <a:off x="1005902" y="1997224"/>
            <a:ext cx="6950474" cy="230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1005902" y="1340768"/>
            <a:ext cx="0" cy="656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V="1">
            <a:off x="7956376" y="1340768"/>
            <a:ext cx="0" cy="656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3812239" y="2904127"/>
            <a:ext cx="4450665" cy="830997"/>
          </a:xfrm>
          <a:prstGeom prst="rect">
            <a:avLst/>
          </a:prstGeom>
          <a:noFill/>
        </p:spPr>
        <p:txBody>
          <a:bodyPr wrap="square" rtlCol="0">
            <a:spAutoFit/>
          </a:bodyPr>
          <a:lstStyle/>
          <a:p>
            <a:r>
              <a:rPr kumimoji="1" lang="ja-JP" altLang="en-US" dirty="0" smtClean="0"/>
              <a:t>輸送中の衝突事象の発生を乱数によって決定する。</a:t>
            </a:r>
            <a:endParaRPr kumimoji="1" lang="ja-JP" altLang="en-US" dirty="0"/>
          </a:p>
        </p:txBody>
      </p:sp>
      <p:sp>
        <p:nvSpPr>
          <p:cNvPr id="41" name="テキスト ボックス 40"/>
          <p:cNvSpPr txBox="1"/>
          <p:nvPr/>
        </p:nvSpPr>
        <p:spPr>
          <a:xfrm>
            <a:off x="723368" y="5919663"/>
            <a:ext cx="569387" cy="461665"/>
          </a:xfrm>
          <a:prstGeom prst="rect">
            <a:avLst/>
          </a:prstGeom>
          <a:noFill/>
        </p:spPr>
        <p:txBody>
          <a:bodyPr wrap="none" rtlCol="0">
            <a:spAutoFit/>
          </a:bodyPr>
          <a:lstStyle/>
          <a:p>
            <a:r>
              <a:rPr kumimoji="1" lang="en-US" altLang="ja-JP" dirty="0" smtClean="0"/>
              <a:t>0.0</a:t>
            </a:r>
            <a:endParaRPr kumimoji="1" lang="ja-JP" altLang="en-US" dirty="0"/>
          </a:p>
        </p:txBody>
      </p:sp>
      <p:sp>
        <p:nvSpPr>
          <p:cNvPr id="42" name="テキスト ボックス 41"/>
          <p:cNvSpPr txBox="1"/>
          <p:nvPr/>
        </p:nvSpPr>
        <p:spPr>
          <a:xfrm>
            <a:off x="7671682" y="5898805"/>
            <a:ext cx="569387" cy="461665"/>
          </a:xfrm>
          <a:prstGeom prst="rect">
            <a:avLst/>
          </a:prstGeom>
          <a:noFill/>
        </p:spPr>
        <p:txBody>
          <a:bodyPr wrap="none" rtlCol="0">
            <a:spAutoFit/>
          </a:bodyPr>
          <a:lstStyle/>
          <a:p>
            <a:r>
              <a:rPr kumimoji="1" lang="en-US" altLang="ja-JP" dirty="0" smtClean="0"/>
              <a:t>1.0</a:t>
            </a:r>
            <a:endParaRPr kumimoji="1" lang="ja-JP" altLang="en-US" dirty="0"/>
          </a:p>
        </p:txBody>
      </p:sp>
    </p:spTree>
    <p:extLst>
      <p:ext uri="{BB962C8B-B14F-4D97-AF65-F5344CB8AC3E}">
        <p14:creationId xmlns:p14="http://schemas.microsoft.com/office/powerpoint/2010/main" val="2701117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214437" y="0"/>
            <a:ext cx="6677025" cy="1143000"/>
          </a:xfrm>
        </p:spPr>
        <p:txBody>
          <a:bodyPr/>
          <a:lstStyle/>
          <a:p>
            <a:pPr eaLnBrk="1" hangingPunct="1"/>
            <a:r>
              <a:rPr lang="ja-JP" altLang="en-US" sz="4800" dirty="0" smtClean="0">
                <a:latin typeface="Century Gothic" pitchFamily="34" charset="0"/>
              </a:rPr>
              <a:t>確率的事象</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6</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Stochastic phenomena</a:t>
            </a:r>
            <a:endParaRPr lang="en-US" altLang="ja-JP" sz="2400" dirty="0">
              <a:solidFill>
                <a:srgbClr val="000000"/>
              </a:solidFill>
              <a:latin typeface="Tahoma" pitchFamily="34" charset="0"/>
            </a:endParaRPr>
          </a:p>
        </p:txBody>
      </p:sp>
      <p:sp>
        <p:nvSpPr>
          <p:cNvPr id="2" name="テキスト ボックス 1"/>
          <p:cNvSpPr txBox="1"/>
          <p:nvPr/>
        </p:nvSpPr>
        <p:spPr>
          <a:xfrm>
            <a:off x="755576" y="1013827"/>
            <a:ext cx="7848871" cy="830997"/>
          </a:xfrm>
          <a:prstGeom prst="rect">
            <a:avLst/>
          </a:prstGeom>
          <a:noFill/>
        </p:spPr>
        <p:txBody>
          <a:bodyPr wrap="square" rtlCol="0">
            <a:spAutoFit/>
          </a:bodyPr>
          <a:lstStyle/>
          <a:p>
            <a:r>
              <a:rPr kumimoji="1" lang="ja-JP" altLang="en-US" dirty="0" smtClean="0"/>
              <a:t>原子核反応や原子散乱といった衝突事象は、量子力学的な現象であるため、確率的な振る舞いを示す。</a:t>
            </a:r>
            <a:endParaRPr kumimoji="1" lang="ja-JP" altLang="en-US" dirty="0"/>
          </a:p>
        </p:txBody>
      </p:sp>
      <p:sp>
        <p:nvSpPr>
          <p:cNvPr id="8" name="星 10 7"/>
          <p:cNvSpPr/>
          <p:nvPr/>
        </p:nvSpPr>
        <p:spPr bwMode="auto">
          <a:xfrm>
            <a:off x="1457270" y="2348880"/>
            <a:ext cx="553827" cy="472440"/>
          </a:xfrm>
          <a:prstGeom prst="star10">
            <a:avLst>
              <a:gd name="adj" fmla="val 26847"/>
              <a:gd name="hf" fmla="val 105146"/>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9" name="直線矢印コネクタ 8"/>
          <p:cNvCxnSpPr/>
          <p:nvPr/>
        </p:nvCxnSpPr>
        <p:spPr bwMode="auto">
          <a:xfrm>
            <a:off x="844352" y="2584437"/>
            <a:ext cx="612918" cy="0"/>
          </a:xfrm>
          <a:prstGeom prst="straightConnector1">
            <a:avLst/>
          </a:prstGeom>
          <a:solidFill>
            <a:schemeClr val="accent1"/>
          </a:solidFill>
          <a:ln w="57150" cap="flat" cmpd="sng" algn="ctr">
            <a:solidFill>
              <a:srgbClr val="00B050"/>
            </a:solidFill>
            <a:prstDash val="solid"/>
            <a:round/>
            <a:headEnd type="none" w="med" len="med"/>
            <a:tailEnd type="triangle"/>
          </a:ln>
          <a:effectLst/>
        </p:spPr>
      </p:cxnSp>
      <p:sp>
        <p:nvSpPr>
          <p:cNvPr id="10" name="円/楕円 9"/>
          <p:cNvSpPr/>
          <p:nvPr/>
        </p:nvSpPr>
        <p:spPr bwMode="auto">
          <a:xfrm>
            <a:off x="539552" y="2447940"/>
            <a:ext cx="304800" cy="2743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12" name="テキスト ボックス 11"/>
          <p:cNvSpPr txBox="1"/>
          <p:nvPr/>
        </p:nvSpPr>
        <p:spPr>
          <a:xfrm>
            <a:off x="2011096" y="2353604"/>
            <a:ext cx="1480784" cy="830997"/>
          </a:xfrm>
          <a:prstGeom prst="rect">
            <a:avLst/>
          </a:prstGeom>
          <a:noFill/>
        </p:spPr>
        <p:txBody>
          <a:bodyPr wrap="square" rtlCol="0">
            <a:spAutoFit/>
          </a:bodyPr>
          <a:lstStyle/>
          <a:p>
            <a:pPr algn="ctr"/>
            <a:r>
              <a:rPr kumimoji="1" lang="ja-JP" altLang="en-US" sz="2400" b="1" dirty="0" smtClean="0">
                <a:solidFill>
                  <a:srgbClr val="FF0000"/>
                </a:solidFill>
              </a:rPr>
              <a:t>衝突</a:t>
            </a:r>
            <a:endParaRPr kumimoji="1" lang="en-US" altLang="ja-JP" sz="2400" b="1" dirty="0" smtClean="0">
              <a:solidFill>
                <a:srgbClr val="FF0000"/>
              </a:solidFill>
            </a:endParaRPr>
          </a:p>
          <a:p>
            <a:pPr algn="ctr"/>
            <a:r>
              <a:rPr kumimoji="1" lang="ja-JP" altLang="en-US" sz="2400" b="1" dirty="0" smtClean="0">
                <a:solidFill>
                  <a:srgbClr val="FF0000"/>
                </a:solidFill>
              </a:rPr>
              <a:t>（確率的）</a:t>
            </a:r>
            <a:endParaRPr kumimoji="1" lang="ja-JP" altLang="en-US" sz="2000" b="1" dirty="0">
              <a:solidFill>
                <a:srgbClr val="FF0000"/>
              </a:solidFill>
            </a:endParaRPr>
          </a:p>
        </p:txBody>
      </p:sp>
      <p:sp>
        <p:nvSpPr>
          <p:cNvPr id="4" name="右矢印 3"/>
          <p:cNvSpPr/>
          <p:nvPr/>
        </p:nvSpPr>
        <p:spPr>
          <a:xfrm rot="5400000">
            <a:off x="1482154" y="2998851"/>
            <a:ext cx="504056" cy="339853"/>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833077" y="1987762"/>
            <a:ext cx="4915387" cy="1569660"/>
          </a:xfrm>
          <a:prstGeom prst="rect">
            <a:avLst/>
          </a:prstGeom>
          <a:noFill/>
        </p:spPr>
        <p:txBody>
          <a:bodyPr wrap="square" rtlCol="0">
            <a:spAutoFit/>
          </a:bodyPr>
          <a:lstStyle/>
          <a:p>
            <a:pPr marL="342900" indent="-342900">
              <a:buFont typeface="Arial" panose="020B0604020202020204" pitchFamily="34" charset="0"/>
              <a:buChar char="•"/>
            </a:pPr>
            <a:r>
              <a:rPr lang="ja-JP" altLang="en-US" dirty="0" smtClean="0"/>
              <a:t>量子力学的効果：</a:t>
            </a:r>
            <a:endParaRPr lang="en-US" altLang="ja-JP" dirty="0" smtClean="0"/>
          </a:p>
          <a:p>
            <a:r>
              <a:rPr lang="ja-JP" altLang="en-US" dirty="0" smtClean="0"/>
              <a:t>衝突の発生が確率的であり、衝突の結果（放出粒子の個数、種類、エネルギー等）も確率的である。</a:t>
            </a:r>
            <a:endParaRPr kumimoji="1" lang="ja-JP" altLang="en-US" dirty="0"/>
          </a:p>
        </p:txBody>
      </p:sp>
      <p:sp>
        <p:nvSpPr>
          <p:cNvPr id="6" name="上下矢印 5"/>
          <p:cNvSpPr/>
          <p:nvPr/>
        </p:nvSpPr>
        <p:spPr>
          <a:xfrm>
            <a:off x="4932040" y="3502228"/>
            <a:ext cx="432048" cy="864096"/>
          </a:xfrm>
          <a:prstGeom prst="upDown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805125" y="4366324"/>
            <a:ext cx="4738798" cy="461665"/>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dirty="0" smtClean="0"/>
              <a:t>乱数による事象発生の決定方法</a:t>
            </a:r>
            <a:endParaRPr kumimoji="1" lang="ja-JP" altLang="en-US" dirty="0"/>
          </a:p>
        </p:txBody>
      </p:sp>
      <p:cxnSp>
        <p:nvCxnSpPr>
          <p:cNvPr id="17" name="直線コネクタ 16"/>
          <p:cNvCxnSpPr/>
          <p:nvPr/>
        </p:nvCxnSpPr>
        <p:spPr>
          <a:xfrm>
            <a:off x="3779912" y="5520449"/>
            <a:ext cx="4712758"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3779912" y="5192222"/>
            <a:ext cx="0" cy="656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8460432" y="5220816"/>
            <a:ext cx="0" cy="656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923929" y="5376433"/>
            <a:ext cx="4445025" cy="0"/>
          </a:xfrm>
          <a:prstGeom prst="line">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5531018" y="5511598"/>
            <a:ext cx="0" cy="3568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364088" y="4941168"/>
            <a:ext cx="1467068" cy="400110"/>
          </a:xfrm>
          <a:prstGeom prst="rect">
            <a:avLst/>
          </a:prstGeom>
          <a:noFill/>
        </p:spPr>
        <p:txBody>
          <a:bodyPr wrap="none" rtlCol="0">
            <a:spAutoFit/>
          </a:bodyPr>
          <a:lstStyle/>
          <a:p>
            <a:r>
              <a:rPr kumimoji="1" lang="ja-JP" altLang="en-US" sz="2000" dirty="0" smtClean="0">
                <a:solidFill>
                  <a:srgbClr val="0000FF"/>
                </a:solidFill>
              </a:rPr>
              <a:t>乱数の生成</a:t>
            </a:r>
            <a:endParaRPr kumimoji="1" lang="ja-JP" altLang="en-US" sz="2000" dirty="0">
              <a:solidFill>
                <a:srgbClr val="0000FF"/>
              </a:solidFill>
            </a:endParaRPr>
          </a:p>
        </p:txBody>
      </p:sp>
      <p:sp>
        <p:nvSpPr>
          <p:cNvPr id="28" name="テキスト ボックス 27"/>
          <p:cNvSpPr txBox="1"/>
          <p:nvPr/>
        </p:nvSpPr>
        <p:spPr>
          <a:xfrm>
            <a:off x="5103380" y="5934357"/>
            <a:ext cx="1980029" cy="400110"/>
          </a:xfrm>
          <a:prstGeom prst="rect">
            <a:avLst/>
          </a:prstGeom>
          <a:noFill/>
        </p:spPr>
        <p:txBody>
          <a:bodyPr wrap="none" rtlCol="0">
            <a:spAutoFit/>
          </a:bodyPr>
          <a:lstStyle/>
          <a:p>
            <a:r>
              <a:rPr kumimoji="1" lang="ja-JP" altLang="en-US" sz="2000" dirty="0" smtClean="0">
                <a:solidFill>
                  <a:srgbClr val="0000FF"/>
                </a:solidFill>
              </a:rPr>
              <a:t>事象発生の決定</a:t>
            </a:r>
            <a:endParaRPr kumimoji="1" lang="ja-JP" altLang="en-US" sz="2000" dirty="0">
              <a:solidFill>
                <a:srgbClr val="0000FF"/>
              </a:solidFill>
            </a:endParaRPr>
          </a:p>
        </p:txBody>
      </p:sp>
      <p:sp>
        <p:nvSpPr>
          <p:cNvPr id="29" name="テキスト ボックス 28"/>
          <p:cNvSpPr txBox="1"/>
          <p:nvPr/>
        </p:nvSpPr>
        <p:spPr>
          <a:xfrm>
            <a:off x="4047885" y="5535825"/>
            <a:ext cx="1165704" cy="400110"/>
          </a:xfrm>
          <a:prstGeom prst="rect">
            <a:avLst/>
          </a:prstGeom>
          <a:noFill/>
        </p:spPr>
        <p:txBody>
          <a:bodyPr wrap="none" rtlCol="0">
            <a:spAutoFit/>
          </a:bodyPr>
          <a:lstStyle/>
          <a:p>
            <a:r>
              <a:rPr kumimoji="1" lang="ja-JP" altLang="en-US" sz="2000" dirty="0" smtClean="0"/>
              <a:t>発生する</a:t>
            </a:r>
            <a:endParaRPr kumimoji="1" lang="ja-JP" altLang="en-US" sz="2000" dirty="0"/>
          </a:p>
        </p:txBody>
      </p:sp>
      <p:sp>
        <p:nvSpPr>
          <p:cNvPr id="30" name="テキスト ボックス 29"/>
          <p:cNvSpPr txBox="1"/>
          <p:nvPr/>
        </p:nvSpPr>
        <p:spPr>
          <a:xfrm>
            <a:off x="6399569" y="5534247"/>
            <a:ext cx="1367682" cy="400110"/>
          </a:xfrm>
          <a:prstGeom prst="rect">
            <a:avLst/>
          </a:prstGeom>
          <a:noFill/>
        </p:spPr>
        <p:txBody>
          <a:bodyPr wrap="none" rtlCol="0">
            <a:spAutoFit/>
          </a:bodyPr>
          <a:lstStyle/>
          <a:p>
            <a:r>
              <a:rPr kumimoji="1" lang="ja-JP" altLang="en-US" sz="2000" dirty="0" smtClean="0"/>
              <a:t>発生しない</a:t>
            </a:r>
            <a:endParaRPr kumimoji="1" lang="ja-JP" altLang="en-US" sz="2000" dirty="0"/>
          </a:p>
        </p:txBody>
      </p:sp>
      <p:sp>
        <p:nvSpPr>
          <p:cNvPr id="32" name="テキスト ボックス 31"/>
          <p:cNvSpPr txBox="1"/>
          <p:nvPr/>
        </p:nvSpPr>
        <p:spPr>
          <a:xfrm>
            <a:off x="5531018" y="3734221"/>
            <a:ext cx="1965603" cy="400110"/>
          </a:xfrm>
          <a:prstGeom prst="rect">
            <a:avLst/>
          </a:prstGeom>
          <a:noFill/>
        </p:spPr>
        <p:txBody>
          <a:bodyPr wrap="none" rtlCol="0">
            <a:spAutoFit/>
          </a:bodyPr>
          <a:lstStyle/>
          <a:p>
            <a:r>
              <a:rPr lang="ja-JP" altLang="en-US" sz="2000" dirty="0" smtClean="0"/>
              <a:t>対応</a:t>
            </a:r>
            <a:r>
              <a:rPr lang="ja-JP" altLang="en-US" sz="2000" dirty="0"/>
              <a:t>付</a:t>
            </a:r>
            <a:r>
              <a:rPr lang="ja-JP" altLang="en-US" sz="2000" dirty="0" smtClean="0"/>
              <a:t>けが可能</a:t>
            </a:r>
            <a:endParaRPr kumimoji="1" lang="ja-JP" altLang="en-US" sz="2000" dirty="0"/>
          </a:p>
        </p:txBody>
      </p:sp>
      <p:sp>
        <p:nvSpPr>
          <p:cNvPr id="34" name="テキスト ボックス 33"/>
          <p:cNvSpPr txBox="1"/>
          <p:nvPr/>
        </p:nvSpPr>
        <p:spPr>
          <a:xfrm>
            <a:off x="1022115" y="3429001"/>
            <a:ext cx="1424135" cy="830997"/>
          </a:xfrm>
          <a:prstGeom prst="rect">
            <a:avLst/>
          </a:prstGeom>
          <a:noFill/>
        </p:spPr>
        <p:txBody>
          <a:bodyPr wrap="square" rtlCol="0">
            <a:spAutoFit/>
          </a:bodyPr>
          <a:lstStyle/>
          <a:p>
            <a:pPr algn="ctr"/>
            <a:r>
              <a:rPr kumimoji="1" lang="ja-JP" altLang="en-US" sz="2400" b="1" dirty="0" smtClean="0">
                <a:solidFill>
                  <a:srgbClr val="0000FF"/>
                </a:solidFill>
              </a:rPr>
              <a:t>衝突結果</a:t>
            </a:r>
            <a:endParaRPr kumimoji="1" lang="en-US" altLang="ja-JP" sz="2400" b="1" dirty="0" smtClean="0">
              <a:solidFill>
                <a:srgbClr val="0000FF"/>
              </a:solidFill>
            </a:endParaRPr>
          </a:p>
          <a:p>
            <a:pPr algn="ctr"/>
            <a:r>
              <a:rPr lang="ja-JP" altLang="en-US" b="1" dirty="0" smtClean="0">
                <a:solidFill>
                  <a:srgbClr val="0000FF"/>
                </a:solidFill>
              </a:rPr>
              <a:t>（確率的）</a:t>
            </a:r>
            <a:endParaRPr kumimoji="1" lang="ja-JP" altLang="en-US" sz="2000" b="1" dirty="0">
              <a:solidFill>
                <a:srgbClr val="0000FF"/>
              </a:solidFill>
            </a:endParaRPr>
          </a:p>
        </p:txBody>
      </p:sp>
    </p:spTree>
    <p:extLst>
      <p:ext uri="{BB962C8B-B14F-4D97-AF65-F5344CB8AC3E}">
        <p14:creationId xmlns:p14="http://schemas.microsoft.com/office/powerpoint/2010/main" val="3163946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p:cNvGraphicFramePr>
            <a:graphicFrameLocks/>
          </p:cNvGraphicFramePr>
          <p:nvPr>
            <p:extLst>
              <p:ext uri="{D42A27DB-BD31-4B8C-83A1-F6EECF244321}">
                <p14:modId xmlns:p14="http://schemas.microsoft.com/office/powerpoint/2010/main" val="3966594340"/>
              </p:ext>
            </p:extLst>
          </p:nvPr>
        </p:nvGraphicFramePr>
        <p:xfrm>
          <a:off x="6230013" y="2402442"/>
          <a:ext cx="2534282" cy="2250694"/>
        </p:xfrm>
        <a:graphic>
          <a:graphicData uri="http://schemas.openxmlformats.org/drawingml/2006/chart">
            <c:chart xmlns:c="http://schemas.openxmlformats.org/drawingml/2006/chart" xmlns:r="http://schemas.openxmlformats.org/officeDocument/2006/relationships" r:id="rId2"/>
          </a:graphicData>
        </a:graphic>
      </p:graphicFrame>
      <p:sp>
        <p:nvSpPr>
          <p:cNvPr id="4098" name="Rectangle 2"/>
          <p:cNvSpPr>
            <a:spLocks noGrp="1" noChangeArrowheads="1"/>
          </p:cNvSpPr>
          <p:nvPr>
            <p:ph type="title" idx="4294967295"/>
          </p:nvPr>
        </p:nvSpPr>
        <p:spPr>
          <a:xfrm>
            <a:off x="1214437" y="0"/>
            <a:ext cx="6677025" cy="1143000"/>
          </a:xfrm>
        </p:spPr>
        <p:txBody>
          <a:bodyPr/>
          <a:lstStyle/>
          <a:p>
            <a:pPr eaLnBrk="1" hangingPunct="1"/>
            <a:r>
              <a:rPr lang="ja-JP" altLang="en-US" sz="4800" dirty="0" smtClean="0">
                <a:latin typeface="Century Gothic" pitchFamily="34" charset="0"/>
              </a:rPr>
              <a:t>計算の目的</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7</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Purpose of calculation</a:t>
            </a:r>
            <a:endParaRPr lang="en-US" altLang="ja-JP" sz="2400" dirty="0">
              <a:solidFill>
                <a:srgbClr val="000000"/>
              </a:solidFill>
              <a:latin typeface="Tahoma" pitchFamily="34" charset="0"/>
            </a:endParaRPr>
          </a:p>
        </p:txBody>
      </p:sp>
      <p:sp>
        <p:nvSpPr>
          <p:cNvPr id="2" name="テキスト ボックス 1"/>
          <p:cNvSpPr txBox="1"/>
          <p:nvPr/>
        </p:nvSpPr>
        <p:spPr>
          <a:xfrm>
            <a:off x="1036376" y="978172"/>
            <a:ext cx="7189182" cy="1200329"/>
          </a:xfrm>
          <a:prstGeom prst="rect">
            <a:avLst/>
          </a:prstGeom>
          <a:noFill/>
        </p:spPr>
        <p:txBody>
          <a:bodyPr wrap="square" rtlCol="0">
            <a:spAutoFit/>
          </a:bodyPr>
          <a:lstStyle/>
          <a:p>
            <a:r>
              <a:rPr kumimoji="1" lang="ja-JP" altLang="en-US" dirty="0" smtClean="0"/>
              <a:t>モンテカルロ法による輸送計算は、確率的事象が積み重なった結果であるため、これを繰り返した場合、その全体はある頻度分布をとる。</a:t>
            </a:r>
            <a:endParaRPr kumimoji="1" lang="ja-JP" altLang="en-US" dirty="0"/>
          </a:p>
        </p:txBody>
      </p:sp>
      <p:sp>
        <p:nvSpPr>
          <p:cNvPr id="9" name="正方形/長方形 8"/>
          <p:cNvSpPr/>
          <p:nvPr/>
        </p:nvSpPr>
        <p:spPr bwMode="auto">
          <a:xfrm>
            <a:off x="743342" y="2273136"/>
            <a:ext cx="2250775" cy="188801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10" name="星 10 9"/>
          <p:cNvSpPr/>
          <p:nvPr/>
        </p:nvSpPr>
        <p:spPr bwMode="auto">
          <a:xfrm>
            <a:off x="940535" y="3117699"/>
            <a:ext cx="553827" cy="472440"/>
          </a:xfrm>
          <a:prstGeom prst="star10">
            <a:avLst>
              <a:gd name="adj" fmla="val 26847"/>
              <a:gd name="hf" fmla="val 105146"/>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11" name="直線矢印コネクタ 10"/>
          <p:cNvCxnSpPr>
            <a:stCxn id="12" idx="6"/>
          </p:cNvCxnSpPr>
          <p:nvPr/>
        </p:nvCxnSpPr>
        <p:spPr bwMode="auto">
          <a:xfrm flipV="1">
            <a:off x="562613" y="3344300"/>
            <a:ext cx="417617" cy="25427"/>
          </a:xfrm>
          <a:prstGeom prst="straightConnector1">
            <a:avLst/>
          </a:prstGeom>
          <a:solidFill>
            <a:schemeClr val="accent1"/>
          </a:solidFill>
          <a:ln w="57150" cap="flat" cmpd="sng" algn="ctr">
            <a:solidFill>
              <a:srgbClr val="00B050"/>
            </a:solidFill>
            <a:prstDash val="solid"/>
            <a:round/>
            <a:headEnd type="none" w="med" len="med"/>
            <a:tailEnd type="triangle"/>
          </a:ln>
          <a:effectLst/>
        </p:spPr>
      </p:cxnSp>
      <p:sp>
        <p:nvSpPr>
          <p:cNvPr id="12" name="円/楕円 11"/>
          <p:cNvSpPr/>
          <p:nvPr/>
        </p:nvSpPr>
        <p:spPr bwMode="auto">
          <a:xfrm>
            <a:off x="257813" y="3232567"/>
            <a:ext cx="304800" cy="2743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14" name="星 10 13"/>
          <p:cNvSpPr/>
          <p:nvPr/>
        </p:nvSpPr>
        <p:spPr bwMode="auto">
          <a:xfrm>
            <a:off x="1757630" y="2456286"/>
            <a:ext cx="553827" cy="472440"/>
          </a:xfrm>
          <a:prstGeom prst="star10">
            <a:avLst>
              <a:gd name="adj" fmla="val 26847"/>
              <a:gd name="hf" fmla="val 105146"/>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15" name="星 10 14"/>
          <p:cNvSpPr/>
          <p:nvPr/>
        </p:nvSpPr>
        <p:spPr bwMode="auto">
          <a:xfrm>
            <a:off x="2181484" y="3316850"/>
            <a:ext cx="553827" cy="472440"/>
          </a:xfrm>
          <a:prstGeom prst="star10">
            <a:avLst>
              <a:gd name="adj" fmla="val 26847"/>
              <a:gd name="hf" fmla="val 105146"/>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16" name="直線矢印コネクタ 15"/>
          <p:cNvCxnSpPr/>
          <p:nvPr/>
        </p:nvCxnSpPr>
        <p:spPr bwMode="auto">
          <a:xfrm flipV="1">
            <a:off x="1366714" y="2826203"/>
            <a:ext cx="486740" cy="372280"/>
          </a:xfrm>
          <a:prstGeom prst="straightConnector1">
            <a:avLst/>
          </a:prstGeom>
          <a:solidFill>
            <a:schemeClr val="accent1"/>
          </a:solidFill>
          <a:ln w="57150" cap="flat" cmpd="sng" algn="ctr">
            <a:solidFill>
              <a:srgbClr val="00B050"/>
            </a:solidFill>
            <a:prstDash val="solid"/>
            <a:round/>
            <a:headEnd type="none" w="med" len="med"/>
            <a:tailEnd type="triangle"/>
          </a:ln>
          <a:effectLst/>
        </p:spPr>
      </p:cxnSp>
      <p:cxnSp>
        <p:nvCxnSpPr>
          <p:cNvPr id="18" name="直線矢印コネクタ 17"/>
          <p:cNvCxnSpPr/>
          <p:nvPr/>
        </p:nvCxnSpPr>
        <p:spPr bwMode="auto">
          <a:xfrm>
            <a:off x="2181484" y="2888557"/>
            <a:ext cx="216024" cy="480135"/>
          </a:xfrm>
          <a:prstGeom prst="straightConnector1">
            <a:avLst/>
          </a:prstGeom>
          <a:solidFill>
            <a:schemeClr val="accent1"/>
          </a:solidFill>
          <a:ln w="57150" cap="flat" cmpd="sng" algn="ctr">
            <a:solidFill>
              <a:srgbClr val="00B050"/>
            </a:solidFill>
            <a:prstDash val="solid"/>
            <a:round/>
            <a:headEnd type="none" w="med" len="med"/>
            <a:tailEnd type="triangle"/>
          </a:ln>
          <a:effectLst/>
        </p:spPr>
      </p:cxnSp>
      <p:sp>
        <p:nvSpPr>
          <p:cNvPr id="13" name="テキスト ボックス 12"/>
          <p:cNvSpPr txBox="1"/>
          <p:nvPr/>
        </p:nvSpPr>
        <p:spPr>
          <a:xfrm>
            <a:off x="6379548" y="4625882"/>
            <a:ext cx="2492990" cy="400110"/>
          </a:xfrm>
          <a:prstGeom prst="rect">
            <a:avLst/>
          </a:prstGeom>
          <a:solidFill>
            <a:schemeClr val="bg1"/>
          </a:solidFill>
        </p:spPr>
        <p:txBody>
          <a:bodyPr wrap="none" rtlCol="0">
            <a:spAutoFit/>
          </a:bodyPr>
          <a:lstStyle/>
          <a:p>
            <a:r>
              <a:rPr lang="ja-JP" altLang="en-US" sz="2000" dirty="0" smtClean="0"/>
              <a:t>計算結果の頻度分布</a:t>
            </a:r>
            <a:endParaRPr kumimoji="1" lang="ja-JP" altLang="en-US" sz="2000" dirty="0"/>
          </a:p>
        </p:txBody>
      </p:sp>
      <p:sp>
        <p:nvSpPr>
          <p:cNvPr id="25" name="テキスト ボックス 24"/>
          <p:cNvSpPr txBox="1"/>
          <p:nvPr/>
        </p:nvSpPr>
        <p:spPr>
          <a:xfrm>
            <a:off x="526385" y="4181018"/>
            <a:ext cx="2749471" cy="400110"/>
          </a:xfrm>
          <a:prstGeom prst="rect">
            <a:avLst/>
          </a:prstGeom>
          <a:solidFill>
            <a:schemeClr val="bg1"/>
          </a:solidFill>
        </p:spPr>
        <p:txBody>
          <a:bodyPr wrap="none" rtlCol="0">
            <a:spAutoFit/>
          </a:bodyPr>
          <a:lstStyle/>
          <a:p>
            <a:r>
              <a:rPr lang="ja-JP" altLang="en-US" sz="2000" dirty="0" smtClean="0"/>
              <a:t>確率的事象の積み重ね</a:t>
            </a:r>
            <a:endParaRPr kumimoji="1" lang="ja-JP" altLang="en-US" sz="2000" dirty="0"/>
          </a:p>
        </p:txBody>
      </p:sp>
      <p:sp>
        <p:nvSpPr>
          <p:cNvPr id="4" name="テキスト ボックス 3"/>
          <p:cNvSpPr txBox="1"/>
          <p:nvPr/>
        </p:nvSpPr>
        <p:spPr>
          <a:xfrm>
            <a:off x="6992396" y="1946707"/>
            <a:ext cx="1107996" cy="461665"/>
          </a:xfrm>
          <a:prstGeom prst="rect">
            <a:avLst/>
          </a:prstGeom>
          <a:noFill/>
        </p:spPr>
        <p:txBody>
          <a:bodyPr wrap="none" rtlCol="0">
            <a:spAutoFit/>
          </a:bodyPr>
          <a:lstStyle/>
          <a:p>
            <a:r>
              <a:rPr kumimoji="1" lang="ja-JP" altLang="en-US" dirty="0" smtClean="0">
                <a:solidFill>
                  <a:srgbClr val="FF0000"/>
                </a:solidFill>
              </a:rPr>
              <a:t>平均値</a:t>
            </a:r>
            <a:endParaRPr kumimoji="1" lang="ja-JP" altLang="en-US" dirty="0">
              <a:solidFill>
                <a:srgbClr val="FF0000"/>
              </a:solidFill>
            </a:endParaRPr>
          </a:p>
        </p:txBody>
      </p:sp>
      <p:sp>
        <p:nvSpPr>
          <p:cNvPr id="22" name="テキスト ボックス 21"/>
          <p:cNvSpPr txBox="1"/>
          <p:nvPr/>
        </p:nvSpPr>
        <p:spPr>
          <a:xfrm>
            <a:off x="7774015" y="3005879"/>
            <a:ext cx="1477908" cy="830997"/>
          </a:xfrm>
          <a:prstGeom prst="rect">
            <a:avLst/>
          </a:prstGeom>
          <a:noFill/>
        </p:spPr>
        <p:txBody>
          <a:bodyPr wrap="square" rtlCol="0">
            <a:spAutoFit/>
          </a:bodyPr>
          <a:lstStyle/>
          <a:p>
            <a:r>
              <a:rPr lang="ja-JP" altLang="en-US" dirty="0" smtClean="0">
                <a:solidFill>
                  <a:srgbClr val="FF0000"/>
                </a:solidFill>
              </a:rPr>
              <a:t>標準偏差</a:t>
            </a:r>
            <a:r>
              <a:rPr lang="en-US" altLang="ja-JP" dirty="0" smtClean="0">
                <a:solidFill>
                  <a:srgbClr val="FF0000"/>
                </a:solidFill>
              </a:rPr>
              <a:t>×2</a:t>
            </a:r>
            <a:endParaRPr kumimoji="1" lang="ja-JP" altLang="en-US" baseline="30000" dirty="0">
              <a:solidFill>
                <a:srgbClr val="FF0000"/>
              </a:solidFill>
            </a:endParaRPr>
          </a:p>
        </p:txBody>
      </p:sp>
      <p:cxnSp>
        <p:nvCxnSpPr>
          <p:cNvPr id="19" name="直線矢印コネクタ 18"/>
          <p:cNvCxnSpPr/>
          <p:nvPr/>
        </p:nvCxnSpPr>
        <p:spPr>
          <a:xfrm>
            <a:off x="7521807" y="2361331"/>
            <a:ext cx="0" cy="2877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7212593" y="3426384"/>
            <a:ext cx="537786" cy="0"/>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163669" y="2485345"/>
            <a:ext cx="1210588" cy="1015663"/>
          </a:xfrm>
          <a:prstGeom prst="rect">
            <a:avLst/>
          </a:prstGeom>
          <a:solidFill>
            <a:schemeClr val="bg1"/>
          </a:solidFill>
        </p:spPr>
        <p:txBody>
          <a:bodyPr wrap="none" rtlCol="0">
            <a:spAutoFit/>
          </a:bodyPr>
          <a:lstStyle/>
          <a:p>
            <a:r>
              <a:rPr lang="en-US" altLang="ja-JP" sz="2000" dirty="0" smtClean="0"/>
              <a:t>1</a:t>
            </a:r>
            <a:r>
              <a:rPr lang="ja-JP" altLang="en-US" sz="2000" dirty="0" smtClean="0"/>
              <a:t>回の</a:t>
            </a:r>
            <a:endParaRPr lang="en-US" altLang="ja-JP" sz="2000" dirty="0" smtClean="0"/>
          </a:p>
          <a:p>
            <a:r>
              <a:rPr lang="ja-JP" altLang="en-US" sz="2000" dirty="0" smtClean="0"/>
              <a:t>輸送計算</a:t>
            </a:r>
            <a:endParaRPr lang="en-US" altLang="ja-JP" sz="2000" dirty="0" smtClean="0"/>
          </a:p>
          <a:p>
            <a:r>
              <a:rPr lang="ja-JP" altLang="en-US" sz="2000" dirty="0" smtClean="0"/>
              <a:t>の結果</a:t>
            </a:r>
            <a:endParaRPr kumimoji="1" lang="ja-JP" altLang="en-US" sz="2000" dirty="0"/>
          </a:p>
        </p:txBody>
      </p:sp>
      <p:sp>
        <p:nvSpPr>
          <p:cNvPr id="31" name="テキスト ボックス 30"/>
          <p:cNvSpPr txBox="1"/>
          <p:nvPr/>
        </p:nvSpPr>
        <p:spPr>
          <a:xfrm>
            <a:off x="4651421" y="2649071"/>
            <a:ext cx="1620719" cy="1323439"/>
          </a:xfrm>
          <a:prstGeom prst="rect">
            <a:avLst/>
          </a:prstGeom>
          <a:solidFill>
            <a:schemeClr val="bg1"/>
          </a:solidFill>
        </p:spPr>
        <p:txBody>
          <a:bodyPr wrap="square" rtlCol="0">
            <a:spAutoFit/>
          </a:bodyPr>
          <a:lstStyle/>
          <a:p>
            <a:r>
              <a:rPr lang="ja-JP" altLang="en-US" sz="2000" dirty="0" smtClean="0"/>
              <a:t>繰り返した結果をまとめると、ある頻度分布をとる</a:t>
            </a:r>
            <a:endParaRPr kumimoji="1" lang="ja-JP" altLang="en-US" sz="2000" dirty="0"/>
          </a:p>
        </p:txBody>
      </p:sp>
      <p:sp>
        <p:nvSpPr>
          <p:cNvPr id="34" name="テキスト ボックス 33"/>
          <p:cNvSpPr txBox="1"/>
          <p:nvPr/>
        </p:nvSpPr>
        <p:spPr>
          <a:xfrm>
            <a:off x="343470" y="5108991"/>
            <a:ext cx="8693026" cy="1200329"/>
          </a:xfrm>
          <a:prstGeom prst="rect">
            <a:avLst/>
          </a:prstGeom>
          <a:noFill/>
        </p:spPr>
        <p:txBody>
          <a:bodyPr wrap="square" rtlCol="0">
            <a:spAutoFit/>
          </a:bodyPr>
          <a:lstStyle/>
          <a:p>
            <a:r>
              <a:rPr lang="ja-JP" altLang="en-US" dirty="0"/>
              <a:t>計算を無限に繰り返す</a:t>
            </a:r>
            <a:r>
              <a:rPr lang="ja-JP" altLang="en-US" dirty="0" smtClean="0"/>
              <a:t>と、この分布は収束し確率密度分布となる。</a:t>
            </a:r>
            <a:endParaRPr lang="en-US" altLang="ja-JP" dirty="0"/>
          </a:p>
          <a:p>
            <a:r>
              <a:rPr lang="ja-JP" altLang="en-US" dirty="0" smtClean="0"/>
              <a:t>よって、有限の計算量で、求めたい物理量の確率</a:t>
            </a:r>
            <a:r>
              <a:rPr lang="ja-JP" altLang="en-US" dirty="0"/>
              <a:t>密度分布の</a:t>
            </a:r>
            <a:r>
              <a:rPr lang="ja-JP" altLang="en-US" dirty="0" smtClean="0"/>
              <a:t>情報（平均値や分散</a:t>
            </a:r>
            <a:r>
              <a:rPr lang="en-US" altLang="ja-JP" dirty="0" smtClean="0"/>
              <a:t>=[</a:t>
            </a:r>
            <a:r>
              <a:rPr lang="ja-JP" altLang="en-US" dirty="0" smtClean="0"/>
              <a:t>標準偏差</a:t>
            </a:r>
            <a:r>
              <a:rPr lang="en-US" altLang="ja-JP" baseline="30000" dirty="0" smtClean="0"/>
              <a:t>2</a:t>
            </a:r>
            <a:r>
              <a:rPr lang="en-US" altLang="ja-JP" dirty="0" smtClean="0"/>
              <a:t>]</a:t>
            </a:r>
            <a:r>
              <a:rPr lang="ja-JP" altLang="en-US" dirty="0" smtClean="0"/>
              <a:t>）を知ることが、計算の目的となる</a:t>
            </a:r>
            <a:r>
              <a:rPr kumimoji="1" lang="ja-JP" altLang="en-US" dirty="0" smtClean="0"/>
              <a:t>。</a:t>
            </a:r>
            <a:endParaRPr kumimoji="1" lang="ja-JP" altLang="en-US" dirty="0"/>
          </a:p>
        </p:txBody>
      </p:sp>
      <p:cxnSp>
        <p:nvCxnSpPr>
          <p:cNvPr id="21" name="直線矢印コネクタ 20"/>
          <p:cNvCxnSpPr/>
          <p:nvPr/>
        </p:nvCxnSpPr>
        <p:spPr bwMode="auto">
          <a:xfrm flipV="1">
            <a:off x="2673790" y="3012343"/>
            <a:ext cx="536351" cy="451658"/>
          </a:xfrm>
          <a:prstGeom prst="straightConnector1">
            <a:avLst/>
          </a:prstGeom>
          <a:solidFill>
            <a:schemeClr val="accent1"/>
          </a:solidFill>
          <a:ln w="57150" cap="flat" cmpd="sng" algn="ctr">
            <a:solidFill>
              <a:srgbClr val="00B050"/>
            </a:solidFill>
            <a:prstDash val="solid"/>
            <a:round/>
            <a:headEnd type="none" w="med" len="med"/>
            <a:tailEnd type="triangle"/>
          </a:ln>
          <a:effectLst/>
        </p:spPr>
      </p:cxnSp>
      <p:sp>
        <p:nvSpPr>
          <p:cNvPr id="20" name="テキスト ボックス 19"/>
          <p:cNvSpPr txBox="1"/>
          <p:nvPr/>
        </p:nvSpPr>
        <p:spPr>
          <a:xfrm>
            <a:off x="3275856" y="3467934"/>
            <a:ext cx="1015663" cy="784830"/>
          </a:xfrm>
          <a:prstGeom prst="rect">
            <a:avLst/>
          </a:prstGeom>
          <a:noFill/>
        </p:spPr>
        <p:txBody>
          <a:bodyPr vert="eaVert" wrap="none" rtlCol="0">
            <a:spAutoFit/>
          </a:bodyPr>
          <a:lstStyle/>
          <a:p>
            <a:r>
              <a:rPr kumimoji="1" lang="en-US" altLang="ja-JP" sz="5400" dirty="0" smtClean="0"/>
              <a:t>…</a:t>
            </a:r>
            <a:endParaRPr kumimoji="1" lang="ja-JP" altLang="en-US" sz="5400" dirty="0"/>
          </a:p>
        </p:txBody>
      </p:sp>
      <p:sp>
        <p:nvSpPr>
          <p:cNvPr id="23" name="左中かっこ 22"/>
          <p:cNvSpPr/>
          <p:nvPr/>
        </p:nvSpPr>
        <p:spPr>
          <a:xfrm rot="10800000">
            <a:off x="4192370" y="2352712"/>
            <a:ext cx="457631" cy="2002413"/>
          </a:xfrm>
          <a:prstGeom prst="leftBrace">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297473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214437" y="0"/>
            <a:ext cx="6677025" cy="1143000"/>
          </a:xfrm>
        </p:spPr>
        <p:txBody>
          <a:bodyPr/>
          <a:lstStyle/>
          <a:p>
            <a:pPr eaLnBrk="1" hangingPunct="1"/>
            <a:r>
              <a:rPr lang="ja-JP" altLang="en-US" sz="4800" dirty="0" smtClean="0">
                <a:latin typeface="Century Gothic" pitchFamily="34" charset="0"/>
              </a:rPr>
              <a:t>平均値と分散</a:t>
            </a:r>
            <a:endParaRPr lang="en-US" altLang="ja-JP" sz="4800" dirty="0" smtClean="0">
              <a:latin typeface="Century Gothic"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8</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Mean value and variance</a:t>
            </a:r>
            <a:endParaRPr lang="en-US" altLang="ja-JP" sz="2400" dirty="0">
              <a:solidFill>
                <a:srgbClr val="000000"/>
              </a:solidFill>
              <a:latin typeface="Tahoma" pitchFamily="34" charset="0"/>
            </a:endParaRPr>
          </a:p>
        </p:txBody>
      </p:sp>
      <mc:AlternateContent xmlns:mc="http://schemas.openxmlformats.org/markup-compatibility/2006" xmlns:a14="http://schemas.microsoft.com/office/drawing/2010/main">
        <mc:Choice Requires="a14">
          <p:sp>
            <p:nvSpPr>
              <p:cNvPr id="28" name="正方形/長方形 27"/>
              <p:cNvSpPr/>
              <p:nvPr/>
            </p:nvSpPr>
            <p:spPr>
              <a:xfrm>
                <a:off x="111859" y="2022621"/>
                <a:ext cx="2699887" cy="117827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altLang="ja-JP" b="0" i="1" smtClean="0">
                              <a:latin typeface="Cambria Math"/>
                            </a:rPr>
                          </m:ctrlPr>
                        </m:accPr>
                        <m:e>
                          <m:r>
                            <a:rPr lang="en-US" altLang="ja-JP" b="0" i="1" smtClean="0">
                              <a:latin typeface="Cambria Math"/>
                            </a:rPr>
                            <m:t>𝑥</m:t>
                          </m:r>
                        </m:e>
                      </m:acc>
                      <m:r>
                        <a:rPr lang="en-US" altLang="ja-JP" b="0" i="1" smtClean="0">
                          <a:latin typeface="Cambria Math"/>
                        </a:rPr>
                        <m:t>=</m:t>
                      </m:r>
                      <m:f>
                        <m:fPr>
                          <m:ctrlPr>
                            <a:rPr lang="en-US" altLang="ja-JP" i="1">
                              <a:latin typeface="Cambria Math"/>
                            </a:rPr>
                          </m:ctrlPr>
                        </m:fPr>
                        <m:num>
                          <m:r>
                            <a:rPr lang="en-US" altLang="ja-JP" i="1">
                              <a:latin typeface="Cambria Math"/>
                            </a:rPr>
                            <m:t>1</m:t>
                          </m:r>
                        </m:num>
                        <m:den>
                          <m:sSub>
                            <m:sSubPr>
                              <m:ctrlPr>
                                <a:rPr lang="en-US" altLang="ja-JP" i="1">
                                  <a:latin typeface="Cambria Math"/>
                                </a:rPr>
                              </m:ctrlPr>
                            </m:sSubPr>
                            <m:e>
                              <m:r>
                                <a:rPr lang="en-US" altLang="ja-JP" b="0" i="1" smtClean="0">
                                  <a:latin typeface="Cambria Math"/>
                                </a:rPr>
                                <m:t>𝑁</m:t>
                              </m:r>
                            </m:e>
                            <m:sub>
                              <m:r>
                                <m:rPr>
                                  <m:sty m:val="p"/>
                                </m:rPr>
                                <a:rPr lang="en-US" altLang="ja-JP">
                                  <a:latin typeface="Cambria Math"/>
                                </a:rPr>
                                <m:t>h</m:t>
                              </m:r>
                            </m:sub>
                          </m:sSub>
                        </m:den>
                      </m:f>
                      <m:nary>
                        <m:naryPr>
                          <m:chr m:val="∑"/>
                          <m:ctrlPr>
                            <a:rPr lang="en-US" altLang="ja-JP" i="1">
                              <a:latin typeface="Cambria Math"/>
                            </a:rPr>
                          </m:ctrlPr>
                        </m:naryPr>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up>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up>
                        <m:e>
                          <m:sSubSup>
                            <m:sSubSupPr>
                              <m:ctrlPr>
                                <a:rPr lang="ja-JP" altLang="ja-JP" i="1">
                                  <a:latin typeface="Cambria Math"/>
                                </a:rPr>
                              </m:ctrlPr>
                            </m:sSubSupPr>
                            <m:e>
                              <m:r>
                                <a:rPr lang="en-US" altLang="ja-JP" i="1">
                                  <a:latin typeface="Cambria Math"/>
                                </a:rPr>
                                <m:t>𝑥</m:t>
                              </m:r>
                            </m:e>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up/>
                          </m:sSubSup>
                        </m:e>
                      </m:nary>
                    </m:oMath>
                  </m:oMathPara>
                </a14:m>
                <a:endParaRPr lang="ja-JP" altLang="en-US" dirty="0"/>
              </a:p>
            </p:txBody>
          </p:sp>
        </mc:Choice>
        <mc:Fallback xmlns="">
          <p:sp>
            <p:nvSpPr>
              <p:cNvPr id="28" name="正方形/長方形 27"/>
              <p:cNvSpPr>
                <a:spLocks noRot="1" noChangeAspect="1" noMove="1" noResize="1" noEditPoints="1" noAdjustHandles="1" noChangeArrowheads="1" noChangeShapeType="1" noTextEdit="1"/>
              </p:cNvSpPr>
              <p:nvPr/>
            </p:nvSpPr>
            <p:spPr>
              <a:xfrm>
                <a:off x="111859" y="2022621"/>
                <a:ext cx="2699887" cy="1178271"/>
              </a:xfrm>
              <a:prstGeom prst="rect">
                <a:avLst/>
              </a:prstGeom>
              <a:blipFill rotWithShape="1">
                <a:blip r:embed="rId3"/>
                <a:stretch>
                  <a:fillRect/>
                </a:stretch>
              </a:blipFill>
            </p:spPr>
            <p:txBody>
              <a:bodyPr/>
              <a:lstStyle/>
              <a:p>
                <a:r>
                  <a:rPr lang="ja-JP" altLang="en-US">
                    <a:noFill/>
                  </a:rPr>
                  <a:t> </a:t>
                </a:r>
              </a:p>
            </p:txBody>
          </p:sp>
        </mc:Fallback>
      </mc:AlternateContent>
      <p:sp>
        <p:nvSpPr>
          <p:cNvPr id="31" name="テキスト ボックス 30"/>
          <p:cNvSpPr txBox="1"/>
          <p:nvPr/>
        </p:nvSpPr>
        <p:spPr>
          <a:xfrm>
            <a:off x="3307298" y="2196258"/>
            <a:ext cx="2278188" cy="830997"/>
          </a:xfrm>
          <a:prstGeom prst="rect">
            <a:avLst/>
          </a:prstGeom>
          <a:noFill/>
        </p:spPr>
        <p:txBody>
          <a:bodyPr wrap="none" rtlCol="0">
            <a:spAutoFit/>
          </a:bodyPr>
          <a:lstStyle/>
          <a:p>
            <a:r>
              <a:rPr kumimoji="1" lang="ja-JP" altLang="en-US" dirty="0" smtClean="0"/>
              <a:t>：サンプル平均；</a:t>
            </a:r>
            <a:endParaRPr kumimoji="1" lang="en-US" altLang="ja-JP" dirty="0" smtClean="0"/>
          </a:p>
          <a:p>
            <a:r>
              <a:rPr lang="ja-JP" altLang="en-US" dirty="0" smtClean="0"/>
              <a:t>中心的な値</a:t>
            </a:r>
            <a:endParaRPr kumimoji="1" lang="ja-JP" altLang="en-US" dirty="0"/>
          </a:p>
        </p:txBody>
      </p:sp>
      <p:sp>
        <p:nvSpPr>
          <p:cNvPr id="32" name="テキスト ボックス 31"/>
          <p:cNvSpPr txBox="1"/>
          <p:nvPr/>
        </p:nvSpPr>
        <p:spPr>
          <a:xfrm>
            <a:off x="428240" y="908720"/>
            <a:ext cx="8404994" cy="830997"/>
          </a:xfrm>
          <a:prstGeom prst="rect">
            <a:avLst/>
          </a:prstGeom>
          <a:noFill/>
        </p:spPr>
        <p:txBody>
          <a:bodyPr wrap="square" rtlCol="0">
            <a:spAutoFit/>
          </a:bodyPr>
          <a:lstStyle/>
          <a:p>
            <a:r>
              <a:rPr lang="en-US" altLang="ja-JP" i="1" dirty="0" err="1"/>
              <a:t>x</a:t>
            </a:r>
            <a:r>
              <a:rPr lang="en-US" altLang="ja-JP" i="1" baseline="-25000" dirty="0" err="1"/>
              <a:t>i</a:t>
            </a:r>
            <a:r>
              <a:rPr lang="en-US" altLang="ja-JP" baseline="-25000" dirty="0" err="1"/>
              <a:t>h</a:t>
            </a:r>
            <a:r>
              <a:rPr lang="en-US" altLang="ja-JP" baseline="-25000" dirty="0"/>
              <a:t> </a:t>
            </a:r>
            <a:r>
              <a:rPr lang="ja-JP" altLang="en-US" dirty="0" smtClean="0"/>
              <a:t>を</a:t>
            </a:r>
            <a:r>
              <a:rPr lang="en-US" altLang="ja-JP" i="1" dirty="0" err="1" smtClean="0"/>
              <a:t>i</a:t>
            </a:r>
            <a:r>
              <a:rPr lang="en-US" altLang="ja-JP" baseline="-25000" dirty="0" err="1" smtClean="0"/>
              <a:t>h</a:t>
            </a:r>
            <a:r>
              <a:rPr lang="ja-JP" altLang="en-US" dirty="0"/>
              <a:t>回目のヒストリーの</a:t>
            </a:r>
            <a:r>
              <a:rPr lang="ja-JP" altLang="en-US" dirty="0" smtClean="0"/>
              <a:t>結果、</a:t>
            </a:r>
            <a:r>
              <a:rPr lang="en-US" altLang="ja-JP" i="1" dirty="0" err="1" smtClean="0"/>
              <a:t>N</a:t>
            </a:r>
            <a:r>
              <a:rPr lang="en-US" altLang="ja-JP" baseline="-25000" dirty="0" err="1" smtClean="0"/>
              <a:t>h</a:t>
            </a:r>
            <a:r>
              <a:rPr lang="ja-JP" altLang="en-US" dirty="0" smtClean="0"/>
              <a:t>を全ヒストリー数の結果とすると、サンプル平均とサンプル分散は次の</a:t>
            </a:r>
            <a:r>
              <a:rPr lang="ja-JP" altLang="en-US" dirty="0"/>
              <a:t>式</a:t>
            </a:r>
            <a:r>
              <a:rPr lang="ja-JP" altLang="en-US" dirty="0" smtClean="0"/>
              <a:t>で求まる。</a:t>
            </a:r>
            <a:endParaRPr kumimoji="1" lang="ja-JP" altLang="en-US" dirty="0"/>
          </a:p>
        </p:txBody>
      </p:sp>
      <mc:AlternateContent xmlns:mc="http://schemas.openxmlformats.org/markup-compatibility/2006" xmlns:a14="http://schemas.microsoft.com/office/drawing/2010/main">
        <mc:Choice Requires="a14">
          <p:sp>
            <p:nvSpPr>
              <p:cNvPr id="27" name="正方形/長方形 26"/>
              <p:cNvSpPr/>
              <p:nvPr/>
            </p:nvSpPr>
            <p:spPr>
              <a:xfrm>
                <a:off x="5444" y="3501008"/>
                <a:ext cx="3868961" cy="117827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altLang="ja-JP" b="0" i="1" smtClean="0">
                              <a:latin typeface="Cambria Math"/>
                            </a:rPr>
                          </m:ctrlPr>
                        </m:sSupPr>
                        <m:e>
                          <m:r>
                            <a:rPr lang="en-US" altLang="ja-JP" b="0" i="1" smtClean="0">
                              <a:latin typeface="Cambria Math"/>
                            </a:rPr>
                            <m:t>𝑠</m:t>
                          </m:r>
                        </m:e>
                        <m:sup>
                          <m:r>
                            <a:rPr lang="en-US" altLang="ja-JP" b="0" i="1" smtClean="0">
                              <a:latin typeface="Cambria Math"/>
                            </a:rPr>
                            <m:t>2</m:t>
                          </m:r>
                        </m:sup>
                      </m:sSup>
                      <m:r>
                        <a:rPr lang="en-US" altLang="ja-JP" b="0" i="1" smtClean="0">
                          <a:latin typeface="Cambria Math"/>
                        </a:rPr>
                        <m:t>=</m:t>
                      </m:r>
                      <m:f>
                        <m:fPr>
                          <m:ctrlPr>
                            <a:rPr lang="en-US" altLang="ja-JP" i="1">
                              <a:latin typeface="Cambria Math"/>
                            </a:rPr>
                          </m:ctrlPr>
                        </m:fPr>
                        <m:num>
                          <m:r>
                            <a:rPr lang="en-US" altLang="ja-JP" i="1">
                              <a:latin typeface="Cambria Math"/>
                            </a:rPr>
                            <m:t>1</m:t>
                          </m:r>
                        </m:num>
                        <m:den>
                          <m:sSub>
                            <m:sSubPr>
                              <m:ctrlPr>
                                <a:rPr lang="en-US" altLang="ja-JP" i="1" smtClean="0">
                                  <a:solidFill>
                                    <a:schemeClr val="tx1"/>
                                  </a:solidFill>
                                  <a:latin typeface="Cambria Math"/>
                                </a:rPr>
                              </m:ctrlPr>
                            </m:sSubPr>
                            <m:e>
                              <m:r>
                                <a:rPr lang="en-US" altLang="ja-JP" b="0" i="1" smtClean="0">
                                  <a:solidFill>
                                    <a:schemeClr val="tx1"/>
                                  </a:solidFill>
                                  <a:latin typeface="Cambria Math"/>
                                </a:rPr>
                                <m:t>𝑁</m:t>
                              </m:r>
                            </m:e>
                            <m:sub>
                              <m:r>
                                <m:rPr>
                                  <m:sty m:val="p"/>
                                </m:rPr>
                                <a:rPr lang="en-US" altLang="ja-JP">
                                  <a:solidFill>
                                    <a:schemeClr val="tx1"/>
                                  </a:solidFill>
                                  <a:latin typeface="Cambria Math"/>
                                </a:rPr>
                                <m:t>h</m:t>
                              </m:r>
                            </m:sub>
                          </m:sSub>
                        </m:den>
                      </m:f>
                      <m:nary>
                        <m:naryPr>
                          <m:chr m:val="∑"/>
                          <m:ctrlPr>
                            <a:rPr lang="en-US" altLang="ja-JP" i="1">
                              <a:latin typeface="Cambria Math"/>
                            </a:rPr>
                          </m:ctrlPr>
                        </m:naryPr>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up>
                          <m:sSub>
                            <m:sSubPr>
                              <m:ctrlPr>
                                <a:rPr lang="en-US" altLang="ja-JP" i="1">
                                  <a:latin typeface="Cambria Math"/>
                                </a:rPr>
                              </m:ctrlPr>
                            </m:sSubPr>
                            <m:e>
                              <m:r>
                                <a:rPr lang="en-US" altLang="ja-JP" i="1">
                                  <a:latin typeface="Cambria Math"/>
                                </a:rPr>
                                <m:t>𝑁</m:t>
                              </m:r>
                            </m:e>
                            <m:sub>
                              <m:r>
                                <m:rPr>
                                  <m:sty m:val="p"/>
                                </m:rPr>
                                <a:rPr lang="en-US" altLang="ja-JP">
                                  <a:latin typeface="Cambria Math"/>
                                </a:rPr>
                                <m:t>h</m:t>
                              </m:r>
                            </m:sub>
                          </m:sSub>
                        </m:sup>
                        <m:e>
                          <m:sSup>
                            <m:sSupPr>
                              <m:ctrlPr>
                                <a:rPr lang="en-US" altLang="ja-JP" i="1">
                                  <a:latin typeface="Cambria Math"/>
                                </a:rPr>
                              </m:ctrlPr>
                            </m:sSupPr>
                            <m:e>
                              <m:d>
                                <m:dPr>
                                  <m:ctrlPr>
                                    <a:rPr lang="en-US" altLang="ja-JP" i="1">
                                      <a:latin typeface="Cambria Math"/>
                                    </a:rPr>
                                  </m:ctrlPr>
                                </m:dPr>
                                <m:e>
                                  <m:sSub>
                                    <m:sSubPr>
                                      <m:ctrlPr>
                                        <a:rPr lang="en-US" altLang="ja-JP" i="1">
                                          <a:latin typeface="Cambria Math"/>
                                        </a:rPr>
                                      </m:ctrlPr>
                                    </m:sSubPr>
                                    <m:e>
                                      <m:r>
                                        <a:rPr lang="en-US" altLang="ja-JP" i="1">
                                          <a:latin typeface="Cambria Math"/>
                                        </a:rPr>
                                        <m:t>𝑥</m:t>
                                      </m:r>
                                    </m:e>
                                    <m:sub>
                                      <m:sSub>
                                        <m:sSubPr>
                                          <m:ctrlPr>
                                            <a:rPr lang="en-US" altLang="ja-JP" i="1">
                                              <a:latin typeface="Cambria Math"/>
                                            </a:rPr>
                                          </m:ctrlPr>
                                        </m:sSubPr>
                                        <m:e>
                                          <m:r>
                                            <a:rPr lang="en-US" altLang="ja-JP" b="0" i="1" smtClean="0">
                                              <a:latin typeface="Cambria Math"/>
                                            </a:rPr>
                                            <m:t>𝑖</m:t>
                                          </m:r>
                                        </m:e>
                                        <m:sub>
                                          <m:r>
                                            <m:rPr>
                                              <m:sty m:val="p"/>
                                            </m:rPr>
                                            <a:rPr lang="en-US" altLang="ja-JP">
                                              <a:latin typeface="Cambria Math"/>
                                            </a:rPr>
                                            <m:t>h</m:t>
                                          </m:r>
                                        </m:sub>
                                      </m:sSub>
                                    </m:sub>
                                  </m:sSub>
                                  <m:r>
                                    <a:rPr lang="en-US" altLang="ja-JP" i="1">
                                      <a:latin typeface="Cambria Math"/>
                                    </a:rPr>
                                    <m:t>−</m:t>
                                  </m:r>
                                  <m:acc>
                                    <m:accPr>
                                      <m:chr m:val="̅"/>
                                      <m:ctrlPr>
                                        <a:rPr lang="en-US" altLang="ja-JP" i="1">
                                          <a:latin typeface="Cambria Math"/>
                                        </a:rPr>
                                      </m:ctrlPr>
                                    </m:accPr>
                                    <m:e>
                                      <m:r>
                                        <a:rPr lang="en-US" altLang="ja-JP" i="1">
                                          <a:latin typeface="Cambria Math"/>
                                        </a:rPr>
                                        <m:t>𝑥</m:t>
                                      </m:r>
                                    </m:e>
                                  </m:acc>
                                </m:e>
                              </m:d>
                            </m:e>
                            <m:sup>
                              <m:r>
                                <a:rPr lang="en-US" altLang="ja-JP" i="1">
                                  <a:latin typeface="Cambria Math"/>
                                </a:rPr>
                                <m:t>2</m:t>
                              </m:r>
                            </m:sup>
                          </m:sSup>
                        </m:e>
                      </m:nary>
                    </m:oMath>
                  </m:oMathPara>
                </a14:m>
                <a:endParaRPr lang="ja-JP" altLang="en-US" dirty="0"/>
              </a:p>
            </p:txBody>
          </p:sp>
        </mc:Choice>
        <mc:Fallback xmlns="">
          <p:sp>
            <p:nvSpPr>
              <p:cNvPr id="27" name="正方形/長方形 26"/>
              <p:cNvSpPr>
                <a:spLocks noRot="1" noChangeAspect="1" noMove="1" noResize="1" noEditPoints="1" noAdjustHandles="1" noChangeArrowheads="1" noChangeShapeType="1" noTextEdit="1"/>
              </p:cNvSpPr>
              <p:nvPr/>
            </p:nvSpPr>
            <p:spPr>
              <a:xfrm>
                <a:off x="5444" y="3501008"/>
                <a:ext cx="3868961" cy="1178271"/>
              </a:xfrm>
              <a:prstGeom prst="rect">
                <a:avLst/>
              </a:prstGeom>
              <a:blipFill rotWithShape="1">
                <a:blip r:embed="rId4"/>
                <a:stretch>
                  <a:fillRect/>
                </a:stretch>
              </a:blipFill>
            </p:spPr>
            <p:txBody>
              <a:bodyPr/>
              <a:lstStyle/>
              <a:p>
                <a:r>
                  <a:rPr lang="ja-JP" altLang="en-US">
                    <a:noFill/>
                  </a:rPr>
                  <a:t> </a:t>
                </a:r>
              </a:p>
            </p:txBody>
          </p:sp>
        </mc:Fallback>
      </mc:AlternateContent>
      <p:sp>
        <p:nvSpPr>
          <p:cNvPr id="29" name="テキスト ボックス 28"/>
          <p:cNvSpPr txBox="1"/>
          <p:nvPr/>
        </p:nvSpPr>
        <p:spPr>
          <a:xfrm>
            <a:off x="3419872" y="3573016"/>
            <a:ext cx="2736304" cy="1569660"/>
          </a:xfrm>
          <a:prstGeom prst="rect">
            <a:avLst/>
          </a:prstGeom>
          <a:noFill/>
        </p:spPr>
        <p:txBody>
          <a:bodyPr wrap="square" rtlCol="0">
            <a:spAutoFit/>
          </a:bodyPr>
          <a:lstStyle/>
          <a:p>
            <a:r>
              <a:rPr kumimoji="1" lang="ja-JP" altLang="en-US" dirty="0" smtClean="0"/>
              <a:t>：サンプル分散</a:t>
            </a:r>
            <a:endParaRPr kumimoji="1" lang="en-US" altLang="ja-JP" dirty="0" smtClean="0"/>
          </a:p>
          <a:p>
            <a:r>
              <a:rPr lang="ja-JP" altLang="en-US" dirty="0" smtClean="0"/>
              <a:t>（</a:t>
            </a:r>
            <a:r>
              <a:rPr lang="en-US" altLang="ja-JP" i="1" dirty="0" smtClean="0"/>
              <a:t>s</a:t>
            </a:r>
            <a:r>
              <a:rPr lang="en-US" altLang="ja-JP" dirty="0" smtClean="0"/>
              <a:t>:</a:t>
            </a:r>
            <a:r>
              <a:rPr lang="ja-JP" altLang="en-US" dirty="0" smtClean="0"/>
              <a:t>標準偏差）；</a:t>
            </a:r>
            <a:endParaRPr lang="en-US" altLang="ja-JP" dirty="0" smtClean="0"/>
          </a:p>
          <a:p>
            <a:r>
              <a:rPr kumimoji="1" lang="ja-JP" altLang="en-US" dirty="0" smtClean="0"/>
              <a:t>各値の</a:t>
            </a:r>
            <a:r>
              <a:rPr lang="ja-JP" altLang="en-US" dirty="0" smtClean="0"/>
              <a:t>散らばりの度合い</a:t>
            </a:r>
            <a:endParaRPr kumimoji="1" lang="ja-JP" altLang="en-US" dirty="0"/>
          </a:p>
        </p:txBody>
      </p:sp>
      <p:graphicFrame>
        <p:nvGraphicFramePr>
          <p:cNvPr id="34" name="グラフ 33"/>
          <p:cNvGraphicFramePr>
            <a:graphicFrameLocks/>
          </p:cNvGraphicFramePr>
          <p:nvPr>
            <p:extLst>
              <p:ext uri="{D42A27DB-BD31-4B8C-83A1-F6EECF244321}">
                <p14:modId xmlns:p14="http://schemas.microsoft.com/office/powerpoint/2010/main" val="3374397016"/>
              </p:ext>
            </p:extLst>
          </p:nvPr>
        </p:nvGraphicFramePr>
        <p:xfrm>
          <a:off x="6157303" y="2365128"/>
          <a:ext cx="2534282" cy="2250694"/>
        </p:xfrm>
        <a:graphic>
          <a:graphicData uri="http://schemas.openxmlformats.org/drawingml/2006/chart">
            <c:chart xmlns:c="http://schemas.openxmlformats.org/drawingml/2006/chart" xmlns:r="http://schemas.openxmlformats.org/officeDocument/2006/relationships" r:id="rId5"/>
          </a:graphicData>
        </a:graphic>
      </p:graphicFrame>
      <p:sp>
        <p:nvSpPr>
          <p:cNvPr id="35" name="テキスト ボックス 34"/>
          <p:cNvSpPr txBox="1"/>
          <p:nvPr/>
        </p:nvSpPr>
        <p:spPr>
          <a:xfrm>
            <a:off x="7072375" y="4588568"/>
            <a:ext cx="1210588" cy="400110"/>
          </a:xfrm>
          <a:prstGeom prst="rect">
            <a:avLst/>
          </a:prstGeom>
          <a:solidFill>
            <a:schemeClr val="bg1"/>
          </a:solidFill>
        </p:spPr>
        <p:txBody>
          <a:bodyPr wrap="none" rtlCol="0">
            <a:spAutoFit/>
          </a:bodyPr>
          <a:lstStyle/>
          <a:p>
            <a:r>
              <a:rPr lang="ja-JP" altLang="en-US" sz="2000" dirty="0" smtClean="0"/>
              <a:t>頻度分布</a:t>
            </a:r>
            <a:endParaRPr kumimoji="1" lang="ja-JP" altLang="en-US" sz="2000" dirty="0"/>
          </a:p>
        </p:txBody>
      </p:sp>
      <p:sp>
        <p:nvSpPr>
          <p:cNvPr id="36" name="テキスト ボックス 35"/>
          <p:cNvSpPr txBox="1"/>
          <p:nvPr/>
        </p:nvSpPr>
        <p:spPr>
          <a:xfrm>
            <a:off x="6919686" y="1909393"/>
            <a:ext cx="1107996" cy="461665"/>
          </a:xfrm>
          <a:prstGeom prst="rect">
            <a:avLst/>
          </a:prstGeom>
          <a:noFill/>
        </p:spPr>
        <p:txBody>
          <a:bodyPr wrap="none" rtlCol="0">
            <a:spAutoFit/>
          </a:bodyPr>
          <a:lstStyle/>
          <a:p>
            <a:r>
              <a:rPr kumimoji="1" lang="ja-JP" altLang="en-US" dirty="0" smtClean="0">
                <a:solidFill>
                  <a:srgbClr val="FF0000"/>
                </a:solidFill>
              </a:rPr>
              <a:t>平均値</a:t>
            </a:r>
            <a:endParaRPr kumimoji="1" lang="ja-JP" altLang="en-US" dirty="0">
              <a:solidFill>
                <a:srgbClr val="FF0000"/>
              </a:solidFill>
            </a:endParaRPr>
          </a:p>
        </p:txBody>
      </p:sp>
      <p:sp>
        <p:nvSpPr>
          <p:cNvPr id="37" name="テキスト ボックス 36"/>
          <p:cNvSpPr txBox="1"/>
          <p:nvPr/>
        </p:nvSpPr>
        <p:spPr>
          <a:xfrm>
            <a:off x="7773910" y="3158237"/>
            <a:ext cx="1261884" cy="461665"/>
          </a:xfrm>
          <a:prstGeom prst="rect">
            <a:avLst/>
          </a:prstGeom>
          <a:noFill/>
        </p:spPr>
        <p:txBody>
          <a:bodyPr wrap="none" rtlCol="0">
            <a:spAutoFit/>
          </a:bodyPr>
          <a:lstStyle/>
          <a:p>
            <a:r>
              <a:rPr lang="ja-JP" altLang="en-US" dirty="0" smtClean="0">
                <a:solidFill>
                  <a:srgbClr val="FF0000"/>
                </a:solidFill>
              </a:rPr>
              <a:t>偏差</a:t>
            </a:r>
            <a:r>
              <a:rPr lang="en-US" altLang="ja-JP" dirty="0" smtClean="0">
                <a:solidFill>
                  <a:srgbClr val="FF0000"/>
                </a:solidFill>
              </a:rPr>
              <a:t>×2</a:t>
            </a:r>
            <a:endParaRPr kumimoji="1" lang="ja-JP" altLang="en-US" baseline="30000" dirty="0">
              <a:solidFill>
                <a:srgbClr val="FF0000"/>
              </a:solidFill>
            </a:endParaRPr>
          </a:p>
        </p:txBody>
      </p:sp>
      <p:cxnSp>
        <p:nvCxnSpPr>
          <p:cNvPr id="45" name="直線矢印コネクタ 44"/>
          <p:cNvCxnSpPr/>
          <p:nvPr/>
        </p:nvCxnSpPr>
        <p:spPr>
          <a:xfrm>
            <a:off x="7449097" y="2324017"/>
            <a:ext cx="0" cy="2877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H="1">
            <a:off x="7139883" y="3389070"/>
            <a:ext cx="537786" cy="0"/>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461802" y="5340640"/>
            <a:ext cx="6388807" cy="830997"/>
          </a:xfrm>
          <a:prstGeom prst="rect">
            <a:avLst/>
          </a:prstGeom>
          <a:noFill/>
        </p:spPr>
        <p:txBody>
          <a:bodyPr wrap="square" rtlCol="0">
            <a:spAutoFit/>
          </a:bodyPr>
          <a:lstStyle/>
          <a:p>
            <a:r>
              <a:rPr kumimoji="1" lang="ja-JP" altLang="en-US" dirty="0" smtClean="0"/>
              <a:t>＊ただし、求めたい確率密度分布の情報（</a:t>
            </a:r>
            <a:r>
              <a:rPr lang="ja-JP" altLang="en-US" dirty="0"/>
              <a:t>真値</a:t>
            </a:r>
            <a:r>
              <a:rPr kumimoji="1" lang="ja-JP" altLang="en-US" dirty="0" smtClean="0"/>
              <a:t>）とは別なので注意！</a:t>
            </a:r>
            <a:endParaRPr kumimoji="1" lang="ja-JP" altLang="en-US" dirty="0"/>
          </a:p>
        </p:txBody>
      </p:sp>
    </p:spTree>
    <p:extLst>
      <p:ext uri="{BB962C8B-B14F-4D97-AF65-F5344CB8AC3E}">
        <p14:creationId xmlns:p14="http://schemas.microsoft.com/office/powerpoint/2010/main" val="3869868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448425"/>
            <a:ext cx="186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ChangeArrowheads="1"/>
          </p:cNvSpPr>
          <p:nvPr/>
        </p:nvSpPr>
        <p:spPr bwMode="auto">
          <a:xfrm>
            <a:off x="0" y="6329363"/>
            <a:ext cx="9105900" cy="71437"/>
          </a:xfrm>
          <a:prstGeom prst="rect">
            <a:avLst/>
          </a:prstGeom>
          <a:gradFill rotWithShape="0">
            <a:gsLst>
              <a:gs pos="0">
                <a:srgbClr val="0000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endParaRPr lang="ja-JP" altLang="en-US" sz="2400">
              <a:solidFill>
                <a:srgbClr val="000000"/>
              </a:solidFill>
            </a:endParaRPr>
          </a:p>
        </p:txBody>
      </p:sp>
      <p:sp>
        <p:nvSpPr>
          <p:cNvPr id="4101" name="Text Box 6"/>
          <p:cNvSpPr txBox="1">
            <a:spLocks noChangeArrowheads="1"/>
          </p:cNvSpPr>
          <p:nvPr/>
        </p:nvSpPr>
        <p:spPr bwMode="auto">
          <a:xfrm>
            <a:off x="8153400" y="6400800"/>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fld id="{B9C6CD12-760E-4D2E-BE89-4FF4903945A1}" type="slidenum">
              <a:rPr lang="en-US" altLang="ja-JP" sz="2400">
                <a:solidFill>
                  <a:srgbClr val="000000"/>
                </a:solidFill>
                <a:latin typeface="Tahoma" pitchFamily="34" charset="0"/>
              </a:rPr>
              <a:pPr algn="ctr" eaLnBrk="1" hangingPunct="1">
                <a:spcBef>
                  <a:spcPct val="50000"/>
                </a:spcBef>
                <a:buFontTx/>
                <a:buNone/>
              </a:pPr>
              <a:t>9</a:t>
            </a:fld>
            <a:endParaRPr lang="en-US" altLang="ja-JP" sz="2400">
              <a:solidFill>
                <a:srgbClr val="000000"/>
              </a:solidFill>
              <a:latin typeface="Tahoma" pitchFamily="34" charset="0"/>
            </a:endParaRPr>
          </a:p>
        </p:txBody>
      </p:sp>
      <p:sp>
        <p:nvSpPr>
          <p:cNvPr id="4102" name="Text Box 5"/>
          <p:cNvSpPr txBox="1">
            <a:spLocks noChangeArrowheads="1"/>
          </p:cNvSpPr>
          <p:nvPr/>
        </p:nvSpPr>
        <p:spPr bwMode="auto">
          <a:xfrm>
            <a:off x="2124075" y="6400800"/>
            <a:ext cx="501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50000"/>
              </a:spcBef>
              <a:buFontTx/>
              <a:buNone/>
            </a:pPr>
            <a:r>
              <a:rPr lang="en-US" altLang="ja-JP" sz="2400" dirty="0" smtClean="0">
                <a:solidFill>
                  <a:srgbClr val="000000"/>
                </a:solidFill>
                <a:latin typeface="Tahoma" pitchFamily="34" charset="0"/>
              </a:rPr>
              <a:t>Mean value and variance</a:t>
            </a:r>
            <a:endParaRPr lang="en-US" altLang="ja-JP" sz="2400" dirty="0">
              <a:solidFill>
                <a:srgbClr val="000000"/>
              </a:solidFill>
              <a:latin typeface="Tahoma" pitchFamily="34" charset="0"/>
            </a:endParaRPr>
          </a:p>
        </p:txBody>
      </p:sp>
      <p:sp>
        <p:nvSpPr>
          <p:cNvPr id="19" name="テキスト ボックス 32"/>
          <p:cNvSpPr txBox="1">
            <a:spLocks noChangeArrowheads="1"/>
          </p:cNvSpPr>
          <p:nvPr/>
        </p:nvSpPr>
        <p:spPr bwMode="auto">
          <a:xfrm>
            <a:off x="1003300" y="1276350"/>
            <a:ext cx="7241108" cy="83099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0"/>
              </a:spcBef>
              <a:buFontTx/>
              <a:buNone/>
            </a:pPr>
            <a:r>
              <a:rPr lang="en-US" altLang="ja-JP" sz="2400" dirty="0" smtClean="0">
                <a:solidFill>
                  <a:srgbClr val="000000"/>
                </a:solidFill>
              </a:rPr>
              <a:t>1</a:t>
            </a:r>
            <a:r>
              <a:rPr lang="ja-JP" altLang="en-US" sz="2400" dirty="0" smtClean="0">
                <a:solidFill>
                  <a:srgbClr val="000000"/>
                </a:solidFill>
              </a:rPr>
              <a:t>個のサイコロを</a:t>
            </a:r>
            <a:r>
              <a:rPr lang="en-US" altLang="ja-JP" sz="2400" dirty="0" smtClean="0">
                <a:solidFill>
                  <a:srgbClr val="000000"/>
                </a:solidFill>
              </a:rPr>
              <a:t>10</a:t>
            </a:r>
            <a:r>
              <a:rPr lang="ja-JP" altLang="en-US" sz="2400" dirty="0" smtClean="0">
                <a:solidFill>
                  <a:srgbClr val="000000"/>
                </a:solidFill>
              </a:rPr>
              <a:t>回ふって、サンプル平均とサンプル分散（標準偏差）を計算してみましょう。</a:t>
            </a:r>
            <a:endParaRPr lang="en-US" altLang="ja-JP" sz="2400" dirty="0">
              <a:solidFill>
                <a:srgbClr val="000000"/>
              </a:solidFill>
            </a:endParaRPr>
          </a:p>
        </p:txBody>
      </p:sp>
      <p:sp>
        <p:nvSpPr>
          <p:cNvPr id="20" name="Rectangle 2"/>
          <p:cNvSpPr txBox="1">
            <a:spLocks noChangeArrowheads="1"/>
          </p:cNvSpPr>
          <p:nvPr/>
        </p:nvSpPr>
        <p:spPr bwMode="auto">
          <a:xfrm>
            <a:off x="2570163" y="0"/>
            <a:ext cx="3743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lgn="ctr" eaLnBrk="1" hangingPunct="1">
              <a:spcBef>
                <a:spcPct val="0"/>
              </a:spcBef>
              <a:buFontTx/>
              <a:buNone/>
            </a:pPr>
            <a:r>
              <a:rPr lang="ja-JP" altLang="en-US" sz="4800">
                <a:solidFill>
                  <a:srgbClr val="000000"/>
                </a:solidFill>
                <a:latin typeface="Century Gothic" pitchFamily="34" charset="0"/>
              </a:rPr>
              <a:t>課題</a:t>
            </a:r>
            <a:r>
              <a:rPr lang="en-US" altLang="ja-JP" sz="4800">
                <a:solidFill>
                  <a:srgbClr val="000000"/>
                </a:solidFill>
                <a:latin typeface="Century Gothic" pitchFamily="34" charset="0"/>
              </a:rPr>
              <a:t>1</a:t>
            </a:r>
          </a:p>
        </p:txBody>
      </p:sp>
      <p:sp>
        <p:nvSpPr>
          <p:cNvPr id="22" name="テキスト ボックス 8"/>
          <p:cNvSpPr txBox="1">
            <a:spLocks noChangeArrowheads="1"/>
          </p:cNvSpPr>
          <p:nvPr/>
        </p:nvSpPr>
        <p:spPr bwMode="auto">
          <a:xfrm>
            <a:off x="1255713" y="2276475"/>
            <a:ext cx="6268615" cy="2554545"/>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marL="0" indent="0" eaLnBrk="1" hangingPunct="1">
              <a:spcBef>
                <a:spcPct val="0"/>
              </a:spcBef>
              <a:buNone/>
            </a:pPr>
            <a:r>
              <a:rPr lang="ja-JP" altLang="en-US" sz="2000" dirty="0" smtClean="0">
                <a:solidFill>
                  <a:srgbClr val="FF0000"/>
                </a:solidFill>
              </a:rPr>
              <a:t>エクセルファイルの中身を確認してください。</a:t>
            </a:r>
            <a:endParaRPr lang="en-US" altLang="ja-JP" sz="2000" dirty="0" smtClean="0">
              <a:solidFill>
                <a:srgbClr val="FF0000"/>
              </a:solidFill>
            </a:endParaRPr>
          </a:p>
          <a:p>
            <a:pPr eaLnBrk="1" hangingPunct="1">
              <a:spcBef>
                <a:spcPct val="0"/>
              </a:spcBef>
            </a:pPr>
            <a:r>
              <a:rPr lang="ja-JP" altLang="en-US" sz="2000" dirty="0" smtClean="0">
                <a:solidFill>
                  <a:srgbClr val="000000"/>
                </a:solidFill>
              </a:rPr>
              <a:t>エクセルファイル</a:t>
            </a:r>
            <a:r>
              <a:rPr lang="en-US" altLang="ja-JP" sz="2000" dirty="0" smtClean="0">
                <a:solidFill>
                  <a:srgbClr val="000000"/>
                </a:solidFill>
              </a:rPr>
              <a:t>dice.xlsx</a:t>
            </a:r>
            <a:r>
              <a:rPr lang="ja-JP" altLang="en-US" sz="2000" dirty="0" smtClean="0">
                <a:solidFill>
                  <a:srgbClr val="000000"/>
                </a:solidFill>
              </a:rPr>
              <a:t>を開き、</a:t>
            </a:r>
            <a:r>
              <a:rPr lang="en-US" altLang="ja-JP" sz="2000" dirty="0" smtClean="0">
                <a:solidFill>
                  <a:srgbClr val="000000"/>
                </a:solidFill>
              </a:rPr>
              <a:t>Ex.1</a:t>
            </a:r>
            <a:r>
              <a:rPr lang="ja-JP" altLang="en-US" sz="2000" dirty="0" smtClean="0">
                <a:solidFill>
                  <a:srgbClr val="000000"/>
                </a:solidFill>
              </a:rPr>
              <a:t>のシートを開く。</a:t>
            </a:r>
            <a:endParaRPr lang="en-US" altLang="ja-JP" sz="2000" dirty="0">
              <a:solidFill>
                <a:srgbClr val="000000"/>
              </a:solidFill>
            </a:endParaRPr>
          </a:p>
          <a:p>
            <a:pPr eaLnBrk="1" hangingPunct="1">
              <a:spcBef>
                <a:spcPct val="0"/>
              </a:spcBef>
            </a:pPr>
            <a:r>
              <a:rPr lang="ja-JP" altLang="en-US" sz="2000" dirty="0" smtClean="0">
                <a:solidFill>
                  <a:srgbClr val="000000"/>
                </a:solidFill>
              </a:rPr>
              <a:t>関数</a:t>
            </a:r>
            <a:r>
              <a:rPr lang="en-US" altLang="ja-JP" sz="2000" dirty="0">
                <a:solidFill>
                  <a:srgbClr val="000000"/>
                </a:solidFill>
              </a:rPr>
              <a:t>INT(RAND()*6)+</a:t>
            </a:r>
            <a:r>
              <a:rPr lang="en-US" altLang="ja-JP" sz="2000" dirty="0" smtClean="0">
                <a:solidFill>
                  <a:srgbClr val="000000"/>
                </a:solidFill>
              </a:rPr>
              <a:t>1</a:t>
            </a:r>
            <a:r>
              <a:rPr lang="ja-JP" altLang="en-US" sz="2000" dirty="0" smtClean="0">
                <a:solidFill>
                  <a:srgbClr val="000000"/>
                </a:solidFill>
              </a:rPr>
              <a:t>を使って、</a:t>
            </a:r>
            <a:r>
              <a:rPr lang="en-US" altLang="ja-JP" sz="2000" dirty="0" smtClean="0">
                <a:solidFill>
                  <a:srgbClr val="000000"/>
                </a:solidFill>
              </a:rPr>
              <a:t>1</a:t>
            </a:r>
            <a:r>
              <a:rPr lang="ja-JP" altLang="en-US" sz="2000" dirty="0" smtClean="0">
                <a:solidFill>
                  <a:srgbClr val="000000"/>
                </a:solidFill>
              </a:rPr>
              <a:t>から</a:t>
            </a:r>
            <a:r>
              <a:rPr lang="en-US" altLang="ja-JP" sz="2000" dirty="0" smtClean="0">
                <a:solidFill>
                  <a:srgbClr val="000000"/>
                </a:solidFill>
              </a:rPr>
              <a:t>6</a:t>
            </a:r>
            <a:r>
              <a:rPr lang="ja-JP" altLang="en-US" sz="2000" dirty="0" smtClean="0">
                <a:solidFill>
                  <a:srgbClr val="000000"/>
                </a:solidFill>
              </a:rPr>
              <a:t>の目を出すサイコロを模擬する。</a:t>
            </a:r>
            <a:endParaRPr lang="en-US" altLang="ja-JP" sz="2000" dirty="0" smtClean="0">
              <a:solidFill>
                <a:srgbClr val="000000"/>
              </a:solidFill>
            </a:endParaRPr>
          </a:p>
          <a:p>
            <a:pPr eaLnBrk="1" hangingPunct="1">
              <a:spcBef>
                <a:spcPct val="0"/>
              </a:spcBef>
            </a:pPr>
            <a:r>
              <a:rPr lang="en-US" altLang="ja-JP" sz="2000" dirty="0">
                <a:solidFill>
                  <a:srgbClr val="000000"/>
                </a:solidFill>
              </a:rPr>
              <a:t>i</a:t>
            </a:r>
            <a:r>
              <a:rPr lang="ja-JP" altLang="en-US" sz="2000" dirty="0" smtClean="0">
                <a:solidFill>
                  <a:srgbClr val="000000"/>
                </a:solidFill>
              </a:rPr>
              <a:t>の列：回数、</a:t>
            </a:r>
            <a:r>
              <a:rPr lang="en-US" altLang="ja-JP" sz="2000" dirty="0" smtClean="0">
                <a:solidFill>
                  <a:srgbClr val="000000"/>
                </a:solidFill>
              </a:rPr>
              <a:t>xi</a:t>
            </a:r>
            <a:r>
              <a:rPr lang="ja-JP" altLang="en-US" sz="2000" dirty="0" smtClean="0">
                <a:solidFill>
                  <a:srgbClr val="000000"/>
                </a:solidFill>
              </a:rPr>
              <a:t>の列：サイコロの目</a:t>
            </a:r>
            <a:endParaRPr lang="en-US" altLang="ja-JP" sz="2000" dirty="0" smtClean="0">
              <a:solidFill>
                <a:srgbClr val="000000"/>
              </a:solidFill>
            </a:endParaRPr>
          </a:p>
          <a:p>
            <a:pPr eaLnBrk="1" hangingPunct="1">
              <a:spcBef>
                <a:spcPct val="0"/>
              </a:spcBef>
            </a:pPr>
            <a:r>
              <a:rPr lang="ja-JP" altLang="en-US" sz="2000" dirty="0">
                <a:solidFill>
                  <a:srgbClr val="000000"/>
                </a:solidFill>
              </a:rPr>
              <a:t>サンプル</a:t>
            </a:r>
            <a:r>
              <a:rPr lang="ja-JP" altLang="en-US" sz="2000" dirty="0" smtClean="0">
                <a:solidFill>
                  <a:srgbClr val="000000"/>
                </a:solidFill>
              </a:rPr>
              <a:t>平均とサンプル分散、サンプル標準偏差は、それぞれ、関数</a:t>
            </a:r>
            <a:r>
              <a:rPr lang="en-US" altLang="ja-JP" sz="2000" dirty="0" smtClean="0">
                <a:solidFill>
                  <a:srgbClr val="000000"/>
                </a:solidFill>
              </a:rPr>
              <a:t>AVERAGE</a:t>
            </a:r>
            <a:r>
              <a:rPr lang="en-US" altLang="ja-JP" sz="2000" dirty="0">
                <a:solidFill>
                  <a:srgbClr val="000000"/>
                </a:solidFill>
              </a:rPr>
              <a:t>, VAR.P, </a:t>
            </a:r>
            <a:r>
              <a:rPr lang="en-US" altLang="ja-JP" sz="2000" dirty="0" smtClean="0">
                <a:solidFill>
                  <a:srgbClr val="000000"/>
                </a:solidFill>
              </a:rPr>
              <a:t>STDEV.P</a:t>
            </a:r>
            <a:r>
              <a:rPr lang="ja-JP" altLang="en-US" sz="2000" dirty="0" smtClean="0">
                <a:solidFill>
                  <a:srgbClr val="000000"/>
                </a:solidFill>
              </a:rPr>
              <a:t>で計算する。</a:t>
            </a:r>
            <a:endParaRPr lang="en-US" altLang="ja-JP" sz="2000" dirty="0">
              <a:solidFill>
                <a:srgbClr val="000000"/>
              </a:solidFill>
            </a:endParaRPr>
          </a:p>
        </p:txBody>
      </p:sp>
    </p:spTree>
    <p:extLst>
      <p:ext uri="{BB962C8B-B14F-4D97-AF65-F5344CB8AC3E}">
        <p14:creationId xmlns:p14="http://schemas.microsoft.com/office/powerpoint/2010/main" val="3285224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30085</TotalTime>
  <Words>3291</Words>
  <Application>Microsoft Office PowerPoint</Application>
  <PresentationFormat>画面に合わせる (4:3)</PresentationFormat>
  <Paragraphs>671</Paragraphs>
  <Slides>31</Slides>
  <Notes>8</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標準デザイン</vt:lpstr>
      <vt:lpstr>PHITS</vt:lpstr>
      <vt:lpstr>不確かさ</vt:lpstr>
      <vt:lpstr>PowerPoint プレゼンテーション</vt:lpstr>
      <vt:lpstr>PowerPoint プレゼンテーション</vt:lpstr>
      <vt:lpstr>乱数</vt:lpstr>
      <vt:lpstr>確率的事象</vt:lpstr>
      <vt:lpstr>計算の目的</vt:lpstr>
      <vt:lpstr>平均値と分散</vt:lpstr>
      <vt:lpstr>PowerPoint プレゼンテーション</vt:lpstr>
      <vt:lpstr>PowerPoint プレゼンテーション</vt:lpstr>
      <vt:lpstr>期待値</vt:lpstr>
      <vt:lpstr>PowerPoint プレゼンテーション</vt:lpstr>
      <vt:lpstr>PowerPoint プレゼンテーション</vt:lpstr>
      <vt:lpstr>PowerPoint プレゼンテーション</vt:lpstr>
      <vt:lpstr>推定量</vt:lpstr>
      <vt:lpstr>平均値の推定</vt:lpstr>
      <vt:lpstr>PowerPoint プレゼンテーション</vt:lpstr>
      <vt:lpstr>PowerPoint プレゼンテーション</vt:lpstr>
      <vt:lpstr>サンプル分散と不偏分散</vt:lpstr>
      <vt:lpstr>分散の推定</vt:lpstr>
      <vt:lpstr>PowerPoint プレゼンテーション</vt:lpstr>
      <vt:lpstr>PowerPoint プレゼンテーション</vt:lpstr>
      <vt:lpstr>サンプル平均の標準誤差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vt:lpstr>
    </vt:vector>
  </TitlesOfParts>
  <Company>だいきょーど</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PHITS</dc:title>
  <dc:creator>のりひろ</dc:creator>
  <cp:lastModifiedBy>SHashimoto</cp:lastModifiedBy>
  <cp:revision>1263</cp:revision>
  <dcterms:created xsi:type="dcterms:W3CDTF">2010-07-09T05:14:57Z</dcterms:created>
  <dcterms:modified xsi:type="dcterms:W3CDTF">2019-09-19T15:18:50Z</dcterms:modified>
</cp:coreProperties>
</file>