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553" r:id="rId3"/>
    <p:sldId id="518" r:id="rId4"/>
    <p:sldId id="519" r:id="rId5"/>
    <p:sldId id="535" r:id="rId6"/>
    <p:sldId id="530" r:id="rId7"/>
    <p:sldId id="534" r:id="rId8"/>
    <p:sldId id="531" r:id="rId9"/>
    <p:sldId id="532" r:id="rId10"/>
    <p:sldId id="562" r:id="rId11"/>
    <p:sldId id="533" r:id="rId12"/>
    <p:sldId id="554" r:id="rId13"/>
    <p:sldId id="536" r:id="rId14"/>
    <p:sldId id="539" r:id="rId15"/>
    <p:sldId id="557" r:id="rId16"/>
    <p:sldId id="560" r:id="rId17"/>
    <p:sldId id="544" r:id="rId18"/>
    <p:sldId id="540" r:id="rId19"/>
    <p:sldId id="561" r:id="rId20"/>
    <p:sldId id="547" r:id="rId21"/>
    <p:sldId id="555" r:id="rId22"/>
    <p:sldId id="546" r:id="rId23"/>
    <p:sldId id="549" r:id="rId24"/>
    <p:sldId id="550" r:id="rId25"/>
    <p:sldId id="556" r:id="rId26"/>
    <p:sldId id="551" r:id="rId27"/>
  </p:sldIdLst>
  <p:sldSz cx="9144000" cy="6858000" type="screen4x3"/>
  <p:notesSz cx="7099300" cy="10234613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sz="2400" kern="1200">
        <a:solidFill>
          <a:schemeClr val="tx1"/>
        </a:solidFill>
        <a:latin typeface="Times New Roman" pitchFamily="18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FF"/>
    <a:srgbClr val="CCFFFF"/>
    <a:srgbClr val="FF6600"/>
    <a:srgbClr val="00FF00"/>
    <a:srgbClr val="00FFFF"/>
    <a:srgbClr val="00CC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間スタイル 2 - アクセント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49" autoAdjust="0"/>
    <p:restoredTop sz="95324" autoAdjust="0"/>
  </p:normalViewPr>
  <p:slideViewPr>
    <p:cSldViewPr>
      <p:cViewPr varScale="1">
        <p:scale>
          <a:sx n="105" d="100"/>
          <a:sy n="105" d="100"/>
        </p:scale>
        <p:origin x="-121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154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12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2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A9ABFDA6-39D0-4A1D-B0EC-623DAF34B7E4}" type="datetimeFigureOut">
              <a:rPr lang="ja-JP" altLang="en-US"/>
              <a:pPr>
                <a:defRPr/>
              </a:pPr>
              <a:t>2018/2/5</a:t>
            </a:fld>
            <a:endParaRPr lang="ja-JP" altLang="en-US"/>
          </a:p>
        </p:txBody>
      </p:sp>
      <p:sp>
        <p:nvSpPr>
          <p:cNvPr id="48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defTabSz="990600" eaLnBrk="1" hangingPunct="1">
              <a:defRPr sz="13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48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 defTabSz="990600" eaLnBrk="1" hangingPunct="1">
              <a:defRPr sz="1300"/>
            </a:lvl1pPr>
          </a:lstStyle>
          <a:p>
            <a:pPr>
              <a:defRPr/>
            </a:pPr>
            <a:fld id="{C0E77339-4C41-4FD0-8A0C-88710A19414A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206901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38600" y="0"/>
            <a:ext cx="3048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fld id="{B2CB379D-8919-4355-9752-BDC4434EDB55}" type="datetimeFigureOut">
              <a:rPr lang="ja-JP" altLang="en-US"/>
              <a:pPr>
                <a:defRPr/>
              </a:pPr>
              <a:t>2018/2/5</a:t>
            </a:fld>
            <a:endParaRPr lang="ja-JP" alt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41400" y="762000"/>
            <a:ext cx="5080000" cy="3810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876800"/>
            <a:ext cx="52578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2 レベル</a:t>
            </a:r>
          </a:p>
          <a:p>
            <a:pPr lvl="2"/>
            <a:r>
              <a:rPr lang="ja-JP" altLang="en-US" noProof="0" smtClean="0"/>
              <a:t>第 3 レベル</a:t>
            </a:r>
          </a:p>
          <a:p>
            <a:pPr lvl="3"/>
            <a:r>
              <a:rPr lang="ja-JP" altLang="en-US" noProof="0" smtClean="0"/>
              <a:t>第 4 レベル</a:t>
            </a:r>
          </a:p>
          <a:p>
            <a:pPr lvl="4"/>
            <a:r>
              <a:rPr lang="ja-JP" altLang="en-US" noProof="0" smtClean="0"/>
              <a:t>第 5 レベル</a:t>
            </a:r>
          </a:p>
        </p:txBody>
      </p:sp>
      <p:sp>
        <p:nvSpPr>
          <p:cNvPr id="512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12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38600" y="9753600"/>
            <a:ext cx="3048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9BC26ED2-A6DD-4BC8-AE08-B46EFBACF4CD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742038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Calibri" pitchFamily="34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2667692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3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2620032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17984196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ja-JP" smtClean="0"/>
              <a:t>PHITS</a:t>
            </a:r>
            <a:r>
              <a:rPr lang="ja-JP" altLang="en-US" smtClean="0"/>
              <a:t>講習会　入門実習</a:t>
            </a:r>
          </a:p>
        </p:txBody>
      </p:sp>
    </p:spTree>
    <p:extLst>
      <p:ext uri="{BB962C8B-B14F-4D97-AF65-F5344CB8AC3E}">
        <p14:creationId xmlns:p14="http://schemas.microsoft.com/office/powerpoint/2010/main" val="1630164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A20D9-546B-42C7-9AEF-8B90F6EE7D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71416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81D43E-EA1B-4615-A932-5A7D41A1F995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92230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0913C-86F0-4208-AF9C-B594102251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479217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71FF2B-FC6B-48D3-BED8-C8585E4C0AF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27538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31931-4346-4794-8F8C-8A6881DA4DA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85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DD927-1FEB-4D25-8401-BBCC6220FA4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59308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243531-1C58-47C7-95B5-0F2972DE1F2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11869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AF6CC-A777-44B4-BCCC-8F41A34FE41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72645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0DF7DF-6A64-41B6-B519-86B56A6C0B7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023873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FAA3DE-1BA9-407C-83BE-9025BAC14830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089938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 smtClean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3A334E-D57E-4A39-908A-DD406CAB64D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2392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B6A80CCE-5F3E-4C26-B327-0C6D3F4A20C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charset="0"/>
          <a:ea typeface="ＭＳ Ｐゴシック" pitchFamily="50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compyler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dicompyler.com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727200"/>
          </a:xfrm>
        </p:spPr>
        <p:txBody>
          <a:bodyPr/>
          <a:lstStyle/>
          <a:p>
            <a:pPr eaLnBrk="1" hangingPunct="1"/>
            <a:r>
              <a:rPr lang="en-US" altLang="ja-JP" sz="11000" b="1" i="1" smtClean="0">
                <a:solidFill>
                  <a:srgbClr val="0000CC"/>
                </a:solidFill>
              </a:rPr>
              <a:t>P</a:t>
            </a:r>
            <a:r>
              <a:rPr lang="en-US" altLang="ja-JP" sz="9000" b="1" i="1" smtClean="0">
                <a:solidFill>
                  <a:srgbClr val="0000CC"/>
                </a:solidFill>
              </a:rPr>
              <a:t>HI</a:t>
            </a:r>
            <a:r>
              <a:rPr lang="en-US" altLang="ja-JP" sz="9800" b="1" i="1" smtClean="0">
                <a:solidFill>
                  <a:srgbClr val="0000CC"/>
                </a:solidFill>
              </a:rPr>
              <a:t>T</a:t>
            </a:r>
            <a:r>
              <a:rPr lang="en-US" altLang="ja-JP" sz="9000" b="1" i="1" smtClean="0">
                <a:solidFill>
                  <a:srgbClr val="0000CC"/>
                </a:solidFill>
              </a:rPr>
              <a:t>S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19100" y="3429000"/>
            <a:ext cx="8305800" cy="1306513"/>
          </a:xfrm>
        </p:spPr>
        <p:txBody>
          <a:bodyPr/>
          <a:lstStyle/>
          <a:p>
            <a:pPr eaLnBrk="1" hangingPunct="1"/>
            <a:r>
              <a:rPr lang="en-US" altLang="ja-JP" sz="4500" smtClean="0">
                <a:solidFill>
                  <a:srgbClr val="010000"/>
                </a:solidFill>
                <a:latin typeface="Arial Black" pitchFamily="34" charset="0"/>
              </a:rPr>
              <a:t>DICOM</a:t>
            </a:r>
            <a:r>
              <a:rPr lang="ja-JP" altLang="en-US" sz="4500" smtClean="0">
                <a:solidFill>
                  <a:srgbClr val="010000"/>
                </a:solidFill>
                <a:latin typeface="Arial Black" pitchFamily="34" charset="0"/>
              </a:rPr>
              <a:t>医療画像を使用した</a:t>
            </a:r>
            <a:r>
              <a:rPr lang="en-US" altLang="ja-JP" sz="4500" smtClean="0">
                <a:solidFill>
                  <a:srgbClr val="010000"/>
                </a:solidFill>
                <a:latin typeface="Arial Black" pitchFamily="34" charset="0"/>
              </a:rPr>
              <a:t>PHITS</a:t>
            </a:r>
            <a:r>
              <a:rPr lang="ja-JP" altLang="en-US" sz="4500" smtClean="0">
                <a:solidFill>
                  <a:srgbClr val="010000"/>
                </a:solidFill>
                <a:latin typeface="Arial Black" pitchFamily="34" charset="0"/>
              </a:rPr>
              <a:t>シミュレーション</a:t>
            </a:r>
            <a:endParaRPr lang="en-US" altLang="ja-JP" sz="4500" smtClean="0">
              <a:solidFill>
                <a:srgbClr val="010000"/>
              </a:solidFill>
              <a:latin typeface="Arial Black" pitchFamily="34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/>
          </a:p>
        </p:txBody>
      </p:sp>
      <p:sp>
        <p:nvSpPr>
          <p:cNvPr id="2054" name="正方形/長方形 4"/>
          <p:cNvSpPr>
            <a:spLocks noChangeArrowheads="1"/>
          </p:cNvSpPr>
          <p:nvPr/>
        </p:nvSpPr>
        <p:spPr bwMode="auto">
          <a:xfrm>
            <a:off x="214313" y="2495550"/>
            <a:ext cx="86439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200" b="1" i="1"/>
              <a:t>Multi-Purpose </a:t>
            </a:r>
            <a:r>
              <a:rPr lang="en-US" altLang="ja-JP" sz="2200" b="1" i="1">
                <a:solidFill>
                  <a:srgbClr val="0000CC"/>
                </a:solidFill>
              </a:rPr>
              <a:t>P</a:t>
            </a:r>
            <a:r>
              <a:rPr lang="en-US" altLang="ja-JP" sz="2200" b="1" i="1"/>
              <a:t>article and </a:t>
            </a:r>
            <a:r>
              <a:rPr lang="en-US" altLang="ja-JP" sz="2200" b="1" i="1">
                <a:solidFill>
                  <a:srgbClr val="0000CC"/>
                </a:solidFill>
              </a:rPr>
              <a:t>H</a:t>
            </a:r>
            <a:r>
              <a:rPr lang="en-US" altLang="ja-JP" sz="2200" b="1" i="1"/>
              <a:t>eavy </a:t>
            </a:r>
            <a:r>
              <a:rPr lang="en-US" altLang="ja-JP" sz="2200" b="1" i="1">
                <a:solidFill>
                  <a:srgbClr val="0000CC"/>
                </a:solidFill>
              </a:rPr>
              <a:t>I</a:t>
            </a:r>
            <a:r>
              <a:rPr lang="en-US" altLang="ja-JP" sz="2200" b="1" i="1"/>
              <a:t>on </a:t>
            </a:r>
            <a:r>
              <a:rPr lang="en-US" altLang="ja-JP" sz="2200" b="1" i="1">
                <a:solidFill>
                  <a:srgbClr val="0000CC"/>
                </a:solidFill>
              </a:rPr>
              <a:t>T</a:t>
            </a:r>
            <a:r>
              <a:rPr lang="en-US" altLang="ja-JP" sz="2200" b="1" i="1"/>
              <a:t>ransport code </a:t>
            </a:r>
            <a:r>
              <a:rPr lang="en-US" altLang="ja-JP" sz="2200" b="1" i="1">
                <a:solidFill>
                  <a:srgbClr val="0000CC"/>
                </a:solidFill>
              </a:rPr>
              <a:t>S</a:t>
            </a:r>
            <a:r>
              <a:rPr lang="en-US" altLang="ja-JP" sz="2200" b="1" i="1"/>
              <a:t>ystem</a:t>
            </a:r>
          </a:p>
        </p:txBody>
      </p:sp>
      <p:sp>
        <p:nvSpPr>
          <p:cNvPr id="2055" name="Text Box 7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latin typeface="Tahoma" pitchFamily="34" charset="0"/>
              </a:rPr>
              <a:t>Title</a:t>
            </a:r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73ED917-BB57-4A1F-99FC-219EFF257C55}" type="slidenum">
              <a:rPr lang="en-US" altLang="ja-JP" sz="2400"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</a:t>
            </a:fld>
            <a:endParaRPr lang="en-US" altLang="ja-JP" sz="2400">
              <a:latin typeface="Tahoma" pitchFamily="34" charset="0"/>
            </a:endParaRPr>
          </a:p>
        </p:txBody>
      </p:sp>
      <p:sp>
        <p:nvSpPr>
          <p:cNvPr id="10" name="Text Box 15"/>
          <p:cNvSpPr txBox="1">
            <a:spLocks noChangeArrowheads="1"/>
          </p:cNvSpPr>
          <p:nvPr/>
        </p:nvSpPr>
        <p:spPr bwMode="auto">
          <a:xfrm>
            <a:off x="3130550" y="5192713"/>
            <a:ext cx="28098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en-US" altLang="ja-JP" sz="2800" dirty="0" smtClean="0">
                <a:solidFill>
                  <a:srgbClr val="FF0000"/>
                </a:solidFill>
                <a:latin typeface="+mn-ea"/>
                <a:ea typeface="+mn-ea"/>
              </a:rPr>
              <a:t>2018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年</a:t>
            </a:r>
            <a:r>
              <a:rPr lang="en-US" altLang="ja-JP" sz="2800" dirty="0" smtClean="0">
                <a:solidFill>
                  <a:srgbClr val="FF0000"/>
                </a:solidFill>
                <a:latin typeface="+mn-ea"/>
                <a:ea typeface="+mn-ea"/>
              </a:rPr>
              <a:t>2</a:t>
            </a:r>
            <a:r>
              <a:rPr lang="ja-JP" altLang="en-US" sz="2800" dirty="0" smtClean="0">
                <a:solidFill>
                  <a:srgbClr val="FF0000"/>
                </a:solidFill>
                <a:latin typeface="+mn-ea"/>
                <a:ea typeface="+mn-ea"/>
              </a:rPr>
              <a:t>月</a:t>
            </a:r>
            <a:r>
              <a:rPr lang="ja-JP" altLang="en-US" sz="2800" dirty="0">
                <a:solidFill>
                  <a:srgbClr val="FF0000"/>
                </a:solidFill>
                <a:latin typeface="+mn-ea"/>
                <a:ea typeface="+mn-ea"/>
              </a:rPr>
              <a:t>改訂</a:t>
            </a:r>
            <a:endParaRPr lang="en-US" altLang="ja-JP" sz="28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5900" y="-12700"/>
            <a:ext cx="8686800" cy="1143000"/>
          </a:xfrm>
        </p:spPr>
        <p:txBody>
          <a:bodyPr/>
          <a:lstStyle/>
          <a:p>
            <a:pPr eaLnBrk="1" hangingPunct="1"/>
            <a:r>
              <a:rPr lang="ja-JP" altLang="en-US" sz="4800" dirty="0" smtClean="0">
                <a:latin typeface="Century Gothic" pitchFamily="34" charset="0"/>
              </a:rPr>
              <a:t>回転と平行移動</a:t>
            </a:r>
            <a:endParaRPr lang="en-US" altLang="ja-JP" sz="4800" dirty="0" smtClean="0">
              <a:latin typeface="Century Gothic" pitchFamily="3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125" name="Text Box 5"/>
          <p:cNvSpPr txBox="1">
            <a:spLocks noChangeArrowheads="1"/>
          </p:cNvSpPr>
          <p:nvPr/>
        </p:nvSpPr>
        <p:spPr bwMode="auto">
          <a:xfrm>
            <a:off x="2197100" y="6400800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[transform]</a:t>
            </a:r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E9A5967-7F80-4319-B5C5-69236CE814A7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10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30" name="Text Box 22"/>
          <p:cNvSpPr txBox="1">
            <a:spLocks noChangeArrowheads="1"/>
          </p:cNvSpPr>
          <p:nvPr/>
        </p:nvSpPr>
        <p:spPr bwMode="auto">
          <a:xfrm>
            <a:off x="826740" y="4353371"/>
            <a:ext cx="5543550" cy="19383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</a:pPr>
            <a:r>
              <a:rPr kumimoji="0" lang="en-US" altLang="ja-JP" sz="2400" i="1" dirty="0">
                <a:solidFill>
                  <a:srgbClr val="FF0000"/>
                </a:solidFill>
                <a:cs typeface="Tahoma" pitchFamily="34" charset="0"/>
              </a:rPr>
              <a:t>n</a:t>
            </a:r>
            <a:r>
              <a:rPr kumimoji="0" lang="ja-JP" altLang="en-US" sz="2400" dirty="0">
                <a:cs typeface="Tahoma" pitchFamily="34" charset="0"/>
              </a:rPr>
              <a:t>は座標変換番号</a:t>
            </a:r>
            <a:endParaRPr kumimoji="0" lang="en-US" altLang="ja-JP" sz="2400" dirty="0"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en-US" altLang="ja-JP" sz="2400" i="1" dirty="0">
                <a:solidFill>
                  <a:srgbClr val="FF0000"/>
                </a:solidFill>
                <a:cs typeface="Tahoma" pitchFamily="34" charset="0"/>
              </a:rPr>
              <a:t>O</a:t>
            </a:r>
            <a:r>
              <a:rPr kumimoji="0" lang="en-US" altLang="ja-JP" sz="2400" i="1" baseline="-25000" dirty="0">
                <a:solidFill>
                  <a:srgbClr val="FF0000"/>
                </a:solidFill>
                <a:cs typeface="Tahoma" pitchFamily="34" charset="0"/>
              </a:rPr>
              <a:t>1</a:t>
            </a:r>
            <a:r>
              <a:rPr kumimoji="0" lang="en-US" altLang="ja-JP" sz="2400" i="1" dirty="0">
                <a:solidFill>
                  <a:srgbClr val="FF0000"/>
                </a:solidFill>
                <a:cs typeface="Tahoma" pitchFamily="34" charset="0"/>
              </a:rPr>
              <a:t>,O</a:t>
            </a:r>
            <a:r>
              <a:rPr kumimoji="0" lang="en-US" altLang="ja-JP" sz="2400" i="1" baseline="-25000" dirty="0">
                <a:solidFill>
                  <a:srgbClr val="FF0000"/>
                </a:solidFill>
                <a:cs typeface="Tahoma" pitchFamily="34" charset="0"/>
              </a:rPr>
              <a:t>2</a:t>
            </a:r>
            <a:r>
              <a:rPr kumimoji="0" lang="en-US" altLang="ja-JP" sz="2400" i="1" dirty="0">
                <a:solidFill>
                  <a:srgbClr val="FF0000"/>
                </a:solidFill>
                <a:cs typeface="Tahoma" pitchFamily="34" charset="0"/>
              </a:rPr>
              <a:t>,O</a:t>
            </a:r>
            <a:r>
              <a:rPr kumimoji="0" lang="en-US" altLang="ja-JP" sz="2400" i="1" baseline="-25000" dirty="0">
                <a:solidFill>
                  <a:srgbClr val="FF0000"/>
                </a:solidFill>
                <a:cs typeface="Tahoma" pitchFamily="34" charset="0"/>
              </a:rPr>
              <a:t>3</a:t>
            </a:r>
            <a:r>
              <a:rPr kumimoji="0" lang="ja-JP" altLang="en-US" sz="2400" dirty="0" err="1">
                <a:cs typeface="Tahoma" pitchFamily="34" charset="0"/>
              </a:rPr>
              <a:t>は平</a:t>
            </a:r>
            <a:r>
              <a:rPr kumimoji="0" lang="ja-JP" altLang="en-US" sz="2400" dirty="0">
                <a:cs typeface="Tahoma" pitchFamily="34" charset="0"/>
              </a:rPr>
              <a:t>行移動を表す</a:t>
            </a:r>
            <a:r>
              <a:rPr kumimoji="0" lang="en-US" altLang="ja-JP" sz="2400" dirty="0">
                <a:cs typeface="Tahoma" pitchFamily="34" charset="0"/>
              </a:rPr>
              <a:t>X,Y,Z</a:t>
            </a:r>
            <a:r>
              <a:rPr kumimoji="0" lang="ja-JP" altLang="en-US" sz="2400" dirty="0">
                <a:cs typeface="Tahoma" pitchFamily="34" charset="0"/>
              </a:rPr>
              <a:t>成分</a:t>
            </a:r>
            <a:endParaRPr kumimoji="0" lang="en-US" altLang="ja-JP" sz="2400" dirty="0"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en-US" altLang="ja-JP" sz="2400" i="1" dirty="0">
                <a:solidFill>
                  <a:srgbClr val="FF0000"/>
                </a:solidFill>
                <a:cs typeface="Tahoma" pitchFamily="34" charset="0"/>
              </a:rPr>
              <a:t>B</a:t>
            </a:r>
            <a:r>
              <a:rPr kumimoji="0" lang="en-US" altLang="ja-JP" sz="2400" i="1" baseline="-25000" dirty="0">
                <a:solidFill>
                  <a:srgbClr val="FF0000"/>
                </a:solidFill>
                <a:cs typeface="Tahoma" pitchFamily="34" charset="0"/>
              </a:rPr>
              <a:t>1</a:t>
            </a:r>
            <a:r>
              <a:rPr kumimoji="0" lang="ja-JP" altLang="en-US" sz="2400" dirty="0">
                <a:cs typeface="Tahoma" pitchFamily="34" charset="0"/>
              </a:rPr>
              <a:t>～</a:t>
            </a:r>
            <a:r>
              <a:rPr kumimoji="0" lang="en-US" altLang="ja-JP" sz="2400" i="1" dirty="0">
                <a:solidFill>
                  <a:srgbClr val="FF0000"/>
                </a:solidFill>
                <a:cs typeface="Tahoma" pitchFamily="34" charset="0"/>
              </a:rPr>
              <a:t>B</a:t>
            </a:r>
            <a:r>
              <a:rPr kumimoji="0" lang="en-US" altLang="ja-JP" sz="2400" i="1" baseline="-25000" dirty="0">
                <a:solidFill>
                  <a:srgbClr val="FF0000"/>
                </a:solidFill>
                <a:cs typeface="Tahoma" pitchFamily="34" charset="0"/>
              </a:rPr>
              <a:t>9</a:t>
            </a:r>
            <a:r>
              <a:rPr kumimoji="0" lang="ja-JP" altLang="en-US" sz="2400" dirty="0">
                <a:cs typeface="Tahoma" pitchFamily="34" charset="0"/>
              </a:rPr>
              <a:t>は回転行列の各成分</a:t>
            </a:r>
            <a:endParaRPr kumimoji="0" lang="en-US" altLang="ja-JP" sz="2400" dirty="0">
              <a:cs typeface="Tahoma" pitchFamily="34" charset="0"/>
            </a:endParaRPr>
          </a:p>
          <a:p>
            <a:pPr>
              <a:spcBef>
                <a:spcPct val="0"/>
              </a:spcBef>
            </a:pPr>
            <a:r>
              <a:rPr kumimoji="0" lang="en-US" altLang="ja-JP" sz="2400" i="1" dirty="0">
                <a:solidFill>
                  <a:srgbClr val="FF0000"/>
                </a:solidFill>
                <a:cs typeface="Tahoma" pitchFamily="34" charset="0"/>
              </a:rPr>
              <a:t>M</a:t>
            </a:r>
            <a:r>
              <a:rPr kumimoji="0" lang="ja-JP" altLang="en-US" sz="2400" dirty="0">
                <a:cs typeface="Tahoma" pitchFamily="34" charset="0"/>
              </a:rPr>
              <a:t>で変換式を選択 （ここでは</a:t>
            </a:r>
            <a:r>
              <a:rPr kumimoji="0" lang="en-US" altLang="ja-JP" sz="2400" i="1" dirty="0">
                <a:cs typeface="Tahoma" pitchFamily="34" charset="0"/>
              </a:rPr>
              <a:t>M</a:t>
            </a:r>
            <a:r>
              <a:rPr kumimoji="0" lang="en-US" altLang="ja-JP" sz="2400" dirty="0">
                <a:cs typeface="Tahoma" pitchFamily="34" charset="0"/>
              </a:rPr>
              <a:t>=1</a:t>
            </a:r>
            <a:r>
              <a:rPr kumimoji="0" lang="ja-JP" altLang="en-US" sz="2400" dirty="0">
                <a:cs typeface="Tahoma" pitchFamily="34" charset="0"/>
              </a:rPr>
              <a:t>のみ扱う）</a:t>
            </a:r>
          </a:p>
        </p:txBody>
      </p:sp>
      <p:sp>
        <p:nvSpPr>
          <p:cNvPr id="5129" name="Text Box 1031"/>
          <p:cNvSpPr txBox="1">
            <a:spLocks noChangeArrowheads="1"/>
          </p:cNvSpPr>
          <p:nvPr/>
        </p:nvSpPr>
        <p:spPr bwMode="auto">
          <a:xfrm>
            <a:off x="765101" y="1856536"/>
            <a:ext cx="7410450" cy="8604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[ T r a n s f o r 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2000" dirty="0">
                <a:solidFill>
                  <a:srgbClr val="000000"/>
                </a:solidFill>
                <a:latin typeface="Tahoma" pitchFamily="34" charset="0"/>
              </a:rPr>
              <a:t>    Tr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n     O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1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O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O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1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2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3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4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5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6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7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8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B</a:t>
            </a:r>
            <a:r>
              <a:rPr lang="pt-BR" altLang="ja-JP" sz="2000" i="1" baseline="-25000" dirty="0">
                <a:solidFill>
                  <a:srgbClr val="000000"/>
                </a:solidFill>
                <a:latin typeface="Tahoma" pitchFamily="34" charset="0"/>
              </a:rPr>
              <a:t>9 </a:t>
            </a:r>
            <a:r>
              <a:rPr lang="pt-BR" altLang="ja-JP" sz="2000" i="1" dirty="0">
                <a:solidFill>
                  <a:srgbClr val="000000"/>
                </a:solidFill>
                <a:latin typeface="Tahoma" pitchFamily="34" charset="0"/>
              </a:rPr>
              <a:t>  M</a:t>
            </a: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72766" y="2667997"/>
            <a:ext cx="1835150" cy="4619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ja-JP" i="1" dirty="0">
                <a:latin typeface="+mn-lt"/>
              </a:rPr>
              <a:t>M</a:t>
            </a:r>
            <a:r>
              <a:rPr lang="en-US" altLang="ja-JP" dirty="0">
                <a:latin typeface="+mn-lt"/>
              </a:rPr>
              <a:t>=1</a:t>
            </a:r>
            <a:r>
              <a:rPr lang="ja-JP" altLang="en-US" dirty="0">
                <a:latin typeface="+mn-lt"/>
              </a:rPr>
              <a:t>のとき</a:t>
            </a:r>
          </a:p>
        </p:txBody>
      </p:sp>
      <p:sp>
        <p:nvSpPr>
          <p:cNvPr id="5133" name="テキスト ボックス 1"/>
          <p:cNvSpPr txBox="1">
            <a:spLocks noChangeArrowheads="1"/>
          </p:cNvSpPr>
          <p:nvPr/>
        </p:nvSpPr>
        <p:spPr bwMode="auto">
          <a:xfrm>
            <a:off x="1403648" y="952947"/>
            <a:ext cx="6597674" cy="707886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dirty="0" smtClean="0"/>
              <a:t>[Transform]</a:t>
            </a:r>
            <a:r>
              <a:rPr lang="ja-JP" altLang="en-US" sz="2000" dirty="0" smtClean="0"/>
              <a:t>セクションを設定し、</a:t>
            </a:r>
            <a:r>
              <a:rPr lang="en-US" altLang="ja-JP" sz="2000" dirty="0" smtClean="0"/>
              <a:t>[cell</a:t>
            </a:r>
            <a:r>
              <a:rPr lang="en-US" altLang="ja-JP" sz="2000" dirty="0"/>
              <a:t>], [source]</a:t>
            </a:r>
            <a:r>
              <a:rPr lang="ja-JP" altLang="en-US" sz="2000" dirty="0"/>
              <a:t>セクション等において</a:t>
            </a:r>
            <a:r>
              <a:rPr lang="en-US" altLang="ja-JP" sz="2000" dirty="0" err="1" smtClean="0">
                <a:solidFill>
                  <a:srgbClr val="FF0000"/>
                </a:solidFill>
              </a:rPr>
              <a:t>trcl</a:t>
            </a:r>
            <a:r>
              <a:rPr lang="en-US" altLang="ja-JP" sz="2000" dirty="0" smtClean="0">
                <a:solidFill>
                  <a:srgbClr val="FF0000"/>
                </a:solidFill>
              </a:rPr>
              <a:t>=</a:t>
            </a:r>
            <a:r>
              <a:rPr lang="en-US" altLang="ja-JP" sz="2000" i="1" dirty="0" smtClean="0">
                <a:solidFill>
                  <a:srgbClr val="FF0000"/>
                </a:solidFill>
              </a:rPr>
              <a:t>n</a:t>
            </a:r>
            <a:r>
              <a:rPr lang="ja-JP" altLang="en-US" sz="2000" dirty="0" smtClean="0"/>
              <a:t>とする。</a:t>
            </a:r>
            <a:endParaRPr lang="ja-JP" altLang="en-US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テキスト ボックス 3"/>
              <p:cNvSpPr txBox="1"/>
              <p:nvPr/>
            </p:nvSpPr>
            <p:spPr>
              <a:xfrm>
                <a:off x="755576" y="3095585"/>
                <a:ext cx="5158528" cy="12813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𝑧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′</m:t>
                              </m:r>
                            </m:e>
                          </m:mr>
                        </m:m>
                      </m:e>
                    </m:d>
                    <m:r>
                      <a:rPr kumimoji="1" lang="en-US" altLang="ja-JP" b="0" i="1" smtClean="0">
                        <a:latin typeface="Cambria Math"/>
                      </a:rPr>
                      <m:t>=</m:t>
                    </m:r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4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5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6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7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8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9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d>
                      <m:dPr>
                        <m:ctrlPr>
                          <a:rPr kumimoji="1" lang="en-US" altLang="ja-JP" b="0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b="0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kumimoji="1" lang="en-US" altLang="ja-JP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mr>
                          <m:mr>
                            <m:e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kumimoji="1" lang="en-US" altLang="ja-JP" dirty="0" smtClean="0"/>
                  <a:t> +  </a:t>
                </a:r>
                <a14:m>
                  <m:oMath xmlns:m="http://schemas.openxmlformats.org/officeDocument/2006/math">
                    <m:d>
                      <m:dPr>
                        <m:ctrlPr>
                          <a:rPr kumimoji="1" lang="en-US" altLang="ja-JP" i="1" smtClean="0">
                            <a:latin typeface="Cambria Math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kumimoji="1" lang="en-US" altLang="ja-JP" i="1" smtClean="0">
                                <a:latin typeface="Cambria Math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kumimoji="1" lang="en-US" altLang="ja-JP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endParaRPr kumimoji="1" lang="ja-JP" altLang="en-US" dirty="0"/>
              </a:p>
            </p:txBody>
          </p:sp>
        </mc:Choice>
        <mc:Fallback xmlns="">
          <p:sp>
            <p:nvSpPr>
              <p:cNvPr id="4" name="テキスト ボックス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3095585"/>
                <a:ext cx="5158528" cy="128137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テキスト ボックス 4"/>
              <p:cNvSpPr txBox="1"/>
              <p:nvPr/>
            </p:nvSpPr>
            <p:spPr>
              <a:xfrm>
                <a:off x="6372200" y="2898978"/>
                <a:ext cx="2251129" cy="34163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1" lang="en-US" altLang="ja-JP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kumimoji="1" lang="en-US" altLang="ja-JP" b="0" i="1" smtClean="0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kumimoji="1" lang="en-US" altLang="ja-JP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kumimoji="1" lang="en-US" altLang="ja-JP" b="0" i="1" smtClean="0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kumimoji="1" lang="en-US" altLang="ja-JP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1" lang="en-US" altLang="ja-JP" b="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kumimoji="1" lang="en-US" altLang="ja-JP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kumimoji="1" lang="en-US" altLang="ja-JP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1" lang="en-US" altLang="ja-JP" b="0" i="1" smtClean="0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kumimoji="1" lang="en-US" altLang="ja-JP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kumimoji="1" lang="en-US" altLang="ja-JP" b="0" dirty="0" smtClean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3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4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5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6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7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i="1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8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ja-JP" i="1">
                              <a:latin typeface="Cambria Math"/>
                            </a:rPr>
                            <m:t>𝐵</m:t>
                          </m:r>
                        </m:e>
                        <m:sub>
                          <m:r>
                            <a:rPr lang="en-US" altLang="ja-JP" b="0" i="1" smtClean="0">
                              <a:latin typeface="Cambria Math"/>
                            </a:rPr>
                            <m:t>9</m:t>
                          </m:r>
                        </m:sub>
                      </m:sSub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unc>
                        <m:funcPr>
                          <m:ctrlPr>
                            <a:rPr lang="en-US" altLang="ja-JP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ja-JP">
                              <a:latin typeface="Cambria Math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altLang="ja-JP" i="1">
                                  <a:latin typeface="Cambria Math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ja-JP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ja-JP" b="0" i="1" smtClean="0">
                                      <a:latin typeface="Cambria Math"/>
                                    </a:rPr>
                                    <m:t>𝑧</m:t>
                                  </m:r>
                                </m:e>
                                <m:sup>
                                  <m:r>
                                    <a:rPr lang="en-US" altLang="ja-JP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  <m:r>
                                <a:rPr lang="en-US" altLang="ja-JP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altLang="ja-JP" b="0" i="1" smtClean="0">
                                  <a:latin typeface="Cambria Math"/>
                                </a:rPr>
                                <m:t>𝑧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ja-JP" altLang="en-US" dirty="0"/>
              </a:p>
            </p:txBody>
          </p:sp>
        </mc:Choice>
        <mc:Fallback xmlns="">
          <p:sp>
            <p:nvSpPr>
              <p:cNvPr id="5" name="テキスト ボックス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2898978"/>
                <a:ext cx="2251129" cy="34163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5575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F4723DA4-E43E-427F-B28A-2C3988AFF91F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11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2293" name="Text Box 1030"/>
          <p:cNvSpPr txBox="1">
            <a:spLocks noChangeArrowheads="1"/>
          </p:cNvSpPr>
          <p:nvPr/>
        </p:nvSpPr>
        <p:spPr bwMode="auto">
          <a:xfrm>
            <a:off x="612775" y="620713"/>
            <a:ext cx="1327150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0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2627313" y="0"/>
            <a:ext cx="3960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4800" kern="0" smtClean="0">
                <a:latin typeface="Century Gothic" pitchFamily="34" charset="0"/>
              </a:rPr>
              <a:t>線量計算結果</a:t>
            </a:r>
            <a:endParaRPr lang="en-US" altLang="ja-JP" sz="4800" kern="0" dirty="0" smtClean="0">
              <a:latin typeface="Century Gothic" pitchFamily="34" charset="0"/>
            </a:endParaRPr>
          </a:p>
        </p:txBody>
      </p:sp>
      <p:sp>
        <p:nvSpPr>
          <p:cNvPr id="12295" name="テキスト ボックス 20"/>
          <p:cNvSpPr txBox="1">
            <a:spLocks noChangeArrowheads="1"/>
          </p:cNvSpPr>
          <p:nvPr/>
        </p:nvSpPr>
        <p:spPr bwMode="auto">
          <a:xfrm>
            <a:off x="3635375" y="5846763"/>
            <a:ext cx="1944688" cy="461962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deposit-xy.eps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12296" name="Text Box 1031"/>
          <p:cNvSpPr txBox="1">
            <a:spLocks noChangeArrowheads="1"/>
          </p:cNvSpPr>
          <p:nvPr/>
        </p:nvSpPr>
        <p:spPr bwMode="auto">
          <a:xfrm>
            <a:off x="820738" y="5580063"/>
            <a:ext cx="1119187" cy="307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latin typeface="Tahoma" pitchFamily="34" charset="0"/>
              </a:rPr>
              <a:t>unit  = 2</a:t>
            </a:r>
            <a:endParaRPr lang="pt-BR" altLang="ja-JP" sz="1800">
              <a:latin typeface="Tahoma" pitchFamily="34" charset="0"/>
            </a:endParaRPr>
          </a:p>
        </p:txBody>
      </p:sp>
      <p:sp>
        <p:nvSpPr>
          <p:cNvPr id="12297" name="テキスト ボックス 1"/>
          <p:cNvSpPr txBox="1">
            <a:spLocks noChangeArrowheads="1"/>
          </p:cNvSpPr>
          <p:nvPr/>
        </p:nvSpPr>
        <p:spPr bwMode="auto">
          <a:xfrm>
            <a:off x="2051049" y="5580063"/>
            <a:ext cx="254317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⇒ </a:t>
            </a:r>
            <a:r>
              <a:rPr lang="en-US" altLang="ja-JP" sz="1800" dirty="0" smtClean="0"/>
              <a:t>MeV/cm</a:t>
            </a:r>
            <a:r>
              <a:rPr lang="en-US" altLang="ja-JP" sz="1800" baseline="30000" dirty="0" smtClean="0"/>
              <a:t>3</a:t>
            </a:r>
            <a:r>
              <a:rPr lang="en-US" altLang="ja-JP" sz="1800" dirty="0" smtClean="0"/>
              <a:t>/source </a:t>
            </a:r>
            <a:r>
              <a:rPr lang="ja-JP" altLang="en-US" sz="1800" dirty="0"/>
              <a:t>単位</a:t>
            </a:r>
          </a:p>
        </p:txBody>
      </p:sp>
      <p:grpSp>
        <p:nvGrpSpPr>
          <p:cNvPr id="2" name="グループ化 1"/>
          <p:cNvGrpSpPr>
            <a:grpSpLocks/>
          </p:cNvGrpSpPr>
          <p:nvPr/>
        </p:nvGrpSpPr>
        <p:grpSpPr bwMode="auto">
          <a:xfrm>
            <a:off x="5435600" y="5568950"/>
            <a:ext cx="3360738" cy="371475"/>
            <a:chOff x="5435600" y="5157192"/>
            <a:chExt cx="3360738" cy="371475"/>
          </a:xfrm>
        </p:grpSpPr>
        <p:sp>
          <p:nvSpPr>
            <p:cNvPr id="12305" name="Text Box 1031"/>
            <p:cNvSpPr txBox="1">
              <a:spLocks noChangeArrowheads="1"/>
            </p:cNvSpPr>
            <p:nvPr/>
          </p:nvSpPr>
          <p:spPr bwMode="auto">
            <a:xfrm>
              <a:off x="5435600" y="5157192"/>
              <a:ext cx="1223963" cy="30003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latin typeface="Tahoma" pitchFamily="34" charset="0"/>
                </a:rPr>
                <a:t>unit  = </a:t>
              </a:r>
              <a:r>
                <a:rPr lang="en-US" altLang="ja-JP" sz="1800" b="1">
                  <a:solidFill>
                    <a:srgbClr val="FF0000"/>
                  </a:solidFill>
                  <a:latin typeface="Tahoma" pitchFamily="34" charset="0"/>
                </a:rPr>
                <a:t>0</a:t>
              </a:r>
              <a:endParaRPr lang="pt-BR" altLang="ja-JP" sz="1800" b="1">
                <a:solidFill>
                  <a:srgbClr val="FF0000"/>
                </a:solidFill>
                <a:latin typeface="Tahoma" pitchFamily="34" charset="0"/>
              </a:endParaRPr>
            </a:p>
          </p:txBody>
        </p:sp>
        <p:sp>
          <p:nvSpPr>
            <p:cNvPr id="12306" name="テキスト ボックス 15"/>
            <p:cNvSpPr txBox="1">
              <a:spLocks noChangeArrowheads="1"/>
            </p:cNvSpPr>
            <p:nvPr/>
          </p:nvSpPr>
          <p:spPr bwMode="auto">
            <a:xfrm>
              <a:off x="6659563" y="5160367"/>
              <a:ext cx="2136775" cy="368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1800"/>
                <a:t>⇒ </a:t>
              </a:r>
              <a:r>
                <a:rPr lang="en-US" altLang="ja-JP" sz="1800"/>
                <a:t>Gy/source </a:t>
              </a:r>
              <a:r>
                <a:rPr lang="ja-JP" altLang="en-US" sz="1800"/>
                <a:t>単位</a:t>
              </a:r>
            </a:p>
          </p:txBody>
        </p:sp>
      </p:grpSp>
      <p:sp>
        <p:nvSpPr>
          <p:cNvPr id="12299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Dose calculation</a:t>
            </a:r>
          </a:p>
        </p:txBody>
      </p:sp>
      <p:sp>
        <p:nvSpPr>
          <p:cNvPr id="3" name="下矢印 2"/>
          <p:cNvSpPr/>
          <p:nvPr/>
        </p:nvSpPr>
        <p:spPr>
          <a:xfrm flipV="1">
            <a:off x="1763713" y="5064125"/>
            <a:ext cx="647700" cy="360363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2301" name="テキスト ボックス 3"/>
          <p:cNvSpPr txBox="1">
            <a:spLocks noChangeArrowheads="1"/>
          </p:cNvSpPr>
          <p:nvPr/>
        </p:nvSpPr>
        <p:spPr bwMode="auto">
          <a:xfrm>
            <a:off x="2339975" y="5033963"/>
            <a:ext cx="23050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/>
              <a:t>陽子線</a:t>
            </a:r>
            <a:r>
              <a:rPr lang="en-US" altLang="ja-JP" sz="2400"/>
              <a:t>100 MeV</a:t>
            </a:r>
            <a:endParaRPr lang="ja-JP" altLang="en-US" sz="2400"/>
          </a:p>
        </p:txBody>
      </p:sp>
      <p:sp>
        <p:nvSpPr>
          <p:cNvPr id="12302" name="正方形/長方形 3"/>
          <p:cNvSpPr>
            <a:spLocks noChangeArrowheads="1"/>
          </p:cNvSpPr>
          <p:nvPr/>
        </p:nvSpPr>
        <p:spPr bwMode="auto">
          <a:xfrm>
            <a:off x="468313" y="1100138"/>
            <a:ext cx="82073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[</a:t>
            </a:r>
            <a:r>
              <a:rPr lang="ja-JP" altLang="en-US" sz="2000">
                <a:solidFill>
                  <a:srgbClr val="FF0000"/>
                </a:solidFill>
                <a:latin typeface="ＭＳ Ｐゴシック" pitchFamily="50" charset="-128"/>
              </a:rPr>
              <a:t>ただし、</a:t>
            </a:r>
            <a:r>
              <a:rPr lang="en-US" altLang="ja-JP" sz="2000">
                <a:solidFill>
                  <a:srgbClr val="FF0000"/>
                </a:solidFill>
                <a:latin typeface="ＭＳ Ｐゴシック" pitchFamily="50" charset="-128"/>
              </a:rPr>
              <a:t>EGS</a:t>
            </a:r>
            <a:r>
              <a:rPr lang="ja-JP" altLang="en-US" sz="2000">
                <a:solidFill>
                  <a:srgbClr val="FF0000"/>
                </a:solidFill>
                <a:latin typeface="ＭＳ Ｐゴシック" pitchFamily="50" charset="-128"/>
              </a:rPr>
              <a:t>を使用しない（</a:t>
            </a:r>
            <a:r>
              <a:rPr lang="en-US" altLang="ja-JP" sz="2000">
                <a:solidFill>
                  <a:srgbClr val="FF0000"/>
                </a:solidFill>
                <a:latin typeface="ＭＳ Ｐゴシック" pitchFamily="50" charset="-128"/>
              </a:rPr>
              <a:t>negs=0</a:t>
            </a:r>
            <a:r>
              <a:rPr lang="ja-JP" altLang="en-US" sz="2000">
                <a:solidFill>
                  <a:srgbClr val="FF0000"/>
                </a:solidFill>
                <a:latin typeface="ＭＳ Ｐゴシック" pitchFamily="50" charset="-128"/>
              </a:rPr>
              <a:t>）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←マテリアル数が多いと時間がかかる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]</a:t>
            </a:r>
          </a:p>
        </p:txBody>
      </p:sp>
      <p:pic>
        <p:nvPicPr>
          <p:cNvPr id="12303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8" y="1557338"/>
            <a:ext cx="4059237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図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225" y="1557338"/>
            <a:ext cx="4081463" cy="3455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3276600" y="6400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Table of Contents</a:t>
            </a:r>
          </a:p>
        </p:txBody>
      </p:sp>
      <p:sp>
        <p:nvSpPr>
          <p:cNvPr id="13317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E3547E5-0430-4F56-8E58-4C49CFE866D2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12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3318" name="Rectangle 2"/>
          <p:cNvSpPr txBox="1">
            <a:spLocks noChangeArrowheads="1"/>
          </p:cNvSpPr>
          <p:nvPr/>
        </p:nvSpPr>
        <p:spPr bwMode="auto">
          <a:xfrm>
            <a:off x="2681288" y="188913"/>
            <a:ext cx="3743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>
                <a:solidFill>
                  <a:schemeClr val="tx2"/>
                </a:solidFill>
                <a:latin typeface="Century Gothic" pitchFamily="34" charset="0"/>
              </a:rPr>
              <a:t>講習の流れ</a:t>
            </a:r>
            <a:endParaRPr lang="en-US" altLang="ja-JP" sz="48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13319" name="AutoShape 2051"/>
          <p:cNvSpPr>
            <a:spLocks noChangeArrowheads="1"/>
          </p:cNvSpPr>
          <p:nvPr/>
        </p:nvSpPr>
        <p:spPr bwMode="auto">
          <a:xfrm>
            <a:off x="611188" y="1773238"/>
            <a:ext cx="7920037" cy="36163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3320" name="テキスト ボックス 16"/>
          <p:cNvSpPr txBox="1">
            <a:spLocks noChangeArrowheads="1"/>
          </p:cNvSpPr>
          <p:nvPr/>
        </p:nvSpPr>
        <p:spPr bwMode="auto">
          <a:xfrm>
            <a:off x="777875" y="2381250"/>
            <a:ext cx="7546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19138" indent="-7191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200150" indent="-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DICOM2PHITS</a:t>
            </a:r>
            <a:r>
              <a:rPr lang="ja-JP" altLang="en-US" sz="4000">
                <a:latin typeface="ＭＳ Ｐゴシック" pitchFamily="50" charset="-128"/>
              </a:rPr>
              <a:t>の使い方</a:t>
            </a:r>
            <a:endParaRPr lang="en-US" altLang="ja-JP" sz="4000">
              <a:latin typeface="ＭＳ Ｐゴシック" pitchFamily="50" charset="-128"/>
            </a:endParaRP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solidFill>
                  <a:srgbClr val="FF0000"/>
                </a:solidFill>
                <a:latin typeface="ＭＳ Ｐゴシック" pitchFamily="50" charset="-128"/>
              </a:rPr>
              <a:t>DICOM2PHITS</a:t>
            </a:r>
            <a:r>
              <a:rPr lang="ja-JP" altLang="en-US" sz="4000">
                <a:solidFill>
                  <a:srgbClr val="FF0000"/>
                </a:solidFill>
                <a:latin typeface="ＭＳ Ｐゴシック" pitchFamily="50" charset="-128"/>
              </a:rPr>
              <a:t>を用いた応用例</a:t>
            </a:r>
            <a:endParaRPr lang="en-US" altLang="ja-JP" sz="4000">
              <a:solidFill>
                <a:srgbClr val="FF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PHITS2DICOM</a:t>
            </a:r>
            <a:r>
              <a:rPr lang="ja-JP" altLang="en-US" sz="4000">
                <a:latin typeface="ＭＳ Ｐゴシック" pitchFamily="50" charset="-128"/>
              </a:rPr>
              <a:t>の使い方</a:t>
            </a:r>
            <a:endParaRPr lang="en-US" altLang="ja-JP" sz="4000">
              <a:latin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テキスト ボックス 20"/>
          <p:cNvSpPr txBox="1">
            <a:spLocks noChangeArrowheads="1"/>
          </p:cNvSpPr>
          <p:nvPr/>
        </p:nvSpPr>
        <p:spPr bwMode="auto">
          <a:xfrm>
            <a:off x="114300" y="765175"/>
            <a:ext cx="65452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①　</a:t>
            </a:r>
            <a:r>
              <a:rPr lang="en-US" altLang="ja-JP" sz="1800" b="1">
                <a:solidFill>
                  <a:srgbClr val="2D2DB9"/>
                </a:solidFill>
                <a:latin typeface="ＭＳ Ｐゴシック" pitchFamily="50" charset="-128"/>
              </a:rPr>
              <a:t>dicom2phits.inp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を以下のように変更して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DICOM2PHITS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を実行</a:t>
            </a:r>
            <a:endParaRPr lang="en-US" altLang="ja-JP" sz="1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14339" name="Text Box 1031"/>
          <p:cNvSpPr txBox="1">
            <a:spLocks noChangeArrowheads="1"/>
          </p:cNvSpPr>
          <p:nvPr/>
        </p:nvSpPr>
        <p:spPr bwMode="auto">
          <a:xfrm>
            <a:off x="34925" y="1125538"/>
            <a:ext cx="8640763" cy="20621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DICOM2PHITS 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"data/</a:t>
            </a:r>
            <a:r>
              <a:rPr lang="en-US" altLang="ja-JP" sz="1400">
                <a:latin typeface="HGｺﾞｼｯｸM" pitchFamily="49" charset="-128"/>
                <a:ea typeface="HGｺﾞｼｯｸM" pitchFamily="49" charset="-128"/>
              </a:rPr>
              <a:t>HumanVoxelTable.data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              ! File for conversion of human voxel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work_Kumamoto/</a:t>
            </a:r>
            <a:r>
              <a:rPr lang="en-US" altLang="ja-JP" sz="1400">
                <a:latin typeface="HGｺﾞｼｯｸM" pitchFamily="49" charset="-128"/>
                <a:ea typeface="HGｺﾞｼｯｸM" pitchFamily="49" charset="-128"/>
              </a:rPr>
              <a:t>DICOM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/"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　    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! DICOM file directory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work_Kumamoto/</a:t>
            </a:r>
            <a:r>
              <a:rPr lang="en-US" altLang="ja-JP" sz="1400">
                <a:latin typeface="HGｺﾞｼｯｸM" pitchFamily="49" charset="-128"/>
                <a:ea typeface="HGｺﾞｼｯｸM" pitchFamily="49" charset="-128"/>
              </a:rPr>
              <a:t>PHITSinput/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              ! Filename for PHITS 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 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148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         ! Minimum slice number, Maximum slice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83 430 150 400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! Clipping: Nxmin, Nxmax, Nymin, Nymax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8 8 2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         ! Coarse graining: Nxc, Nyc, Nzc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HGｺﾞｼｯｸM" pitchFamily="49" charset="-128"/>
                <a:ea typeface="HGｺﾞｼｯｸM" pitchFamily="49" charset="-128"/>
              </a:rPr>
              <a:t>1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             ! </a:t>
            </a:r>
            <a:r>
              <a:rPr lang="en-US" altLang="ja-JP" sz="1400">
                <a:latin typeface="HGｺﾞｼｯｸM" pitchFamily="49" charset="-128"/>
                <a:ea typeface="HGｺﾞｼｯｸM" pitchFamily="49" charset="-128"/>
              </a:rPr>
              <a:t>Origin 0:Voxel center 1:DICOM Center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HGｺﾞｼｯｸM" pitchFamily="49" charset="-128"/>
                <a:ea typeface="HGｺﾞｼｯｸM" pitchFamily="49" charset="-128"/>
              </a:rPr>
              <a:t>2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             ! PHITS parameter: </a:t>
            </a:r>
            <a:r>
              <a:rPr lang="en-US" altLang="ja-JP" sz="1400">
                <a:latin typeface="HGｺﾞｼｯｸM" pitchFamily="49" charset="-128"/>
                <a:ea typeface="HGｺﾞｼｯｸM" pitchFamily="49" charset="-128"/>
              </a:rPr>
              <a:t>1:PhotonTherapy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ja-JP" sz="1400">
                <a:latin typeface="HGｺﾞｼｯｸM" pitchFamily="49" charset="-128"/>
                <a:ea typeface="HGｺﾞｼｯｸM" pitchFamily="49" charset="-128"/>
              </a:rPr>
              <a:t>2:ParticleTherapy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17463"/>
            <a:ext cx="8261350" cy="811212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ja-JP" sz="4800" dirty="0" smtClean="0">
                <a:latin typeface="+mn-ea"/>
                <a:ea typeface="+mn-ea"/>
              </a:rPr>
              <a:t>DICOM2PHITS</a:t>
            </a:r>
            <a:r>
              <a:rPr lang="ja-JP" altLang="en-US" sz="4800" dirty="0" smtClean="0">
                <a:latin typeface="+mn-ea"/>
                <a:ea typeface="+mn-ea"/>
              </a:rPr>
              <a:t>応用例</a:t>
            </a:r>
            <a:endParaRPr lang="en-US" altLang="ja-JP" sz="4800" dirty="0" smtClean="0">
              <a:latin typeface="+mn-ea"/>
              <a:ea typeface="+mn-ea"/>
            </a:endParaRPr>
          </a:p>
        </p:txBody>
      </p:sp>
      <p:pic>
        <p:nvPicPr>
          <p:cNvPr id="1434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EC121779-1151-4728-805E-6D0579072FFB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13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343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0956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Further application</a:t>
            </a:r>
          </a:p>
        </p:txBody>
      </p:sp>
      <p:sp>
        <p:nvSpPr>
          <p:cNvPr id="1434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4345" name="テキスト ボックス 20"/>
          <p:cNvSpPr txBox="1">
            <a:spLocks noChangeArrowheads="1"/>
          </p:cNvSpPr>
          <p:nvPr/>
        </p:nvSpPr>
        <p:spPr bwMode="auto">
          <a:xfrm>
            <a:off x="34925" y="3203575"/>
            <a:ext cx="7921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②　フォルダ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work_Kumamoto/PHITSinput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で、</a:t>
            </a:r>
            <a:r>
              <a:rPr lang="en-US" altLang="ja-JP" sz="1800" b="1">
                <a:solidFill>
                  <a:srgbClr val="2D2DB9"/>
                </a:solidFill>
                <a:latin typeface="ＭＳ Ｐゴシック" pitchFamily="50" charset="-128"/>
              </a:rPr>
              <a:t>phits.inp</a:t>
            </a:r>
            <a:r>
              <a:rPr lang="ja-JP" altLang="en-US" sz="1800">
                <a:latin typeface="ＭＳ Ｐゴシック" pitchFamily="50" charset="-128"/>
              </a:rPr>
              <a:t>を</a:t>
            </a:r>
            <a:r>
              <a:rPr lang="en-US" altLang="ja-JP" sz="1800">
                <a:latin typeface="ＭＳ Ｐゴシック" pitchFamily="50" charset="-128"/>
              </a:rPr>
              <a:t>icntl=8</a:t>
            </a:r>
            <a:r>
              <a:rPr lang="ja-JP" altLang="en-US" sz="1800">
                <a:latin typeface="ＭＳ Ｐゴシック" pitchFamily="50" charset="-128"/>
              </a:rPr>
              <a:t>で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PHITS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を実行</a:t>
            </a:r>
            <a:endParaRPr lang="en-US" altLang="ja-JP" sz="180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　　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[</a:t>
            </a:r>
            <a:r>
              <a:rPr lang="ja-JP" altLang="en-US" sz="1800">
                <a:solidFill>
                  <a:srgbClr val="FF0000"/>
                </a:solidFill>
                <a:latin typeface="ＭＳ Ｐゴシック" pitchFamily="50" charset="-128"/>
              </a:rPr>
              <a:t>ただし、</a:t>
            </a:r>
            <a:r>
              <a:rPr lang="en-US" altLang="ja-JP" sz="1800">
                <a:solidFill>
                  <a:srgbClr val="FF0000"/>
                </a:solidFill>
                <a:latin typeface="ＭＳ Ｐゴシック" pitchFamily="50" charset="-128"/>
              </a:rPr>
              <a:t>EGS</a:t>
            </a:r>
            <a:r>
              <a:rPr lang="ja-JP" altLang="en-US" sz="1800">
                <a:solidFill>
                  <a:srgbClr val="FF0000"/>
                </a:solidFill>
                <a:latin typeface="ＭＳ Ｐゴシック" pitchFamily="50" charset="-128"/>
              </a:rPr>
              <a:t>を使用しない（</a:t>
            </a:r>
            <a:r>
              <a:rPr lang="en-US" altLang="ja-JP" sz="1800">
                <a:solidFill>
                  <a:srgbClr val="FF0000"/>
                </a:solidFill>
                <a:latin typeface="ＭＳ Ｐゴシック" pitchFamily="50" charset="-128"/>
              </a:rPr>
              <a:t>negs=0</a:t>
            </a:r>
            <a:r>
              <a:rPr lang="ja-JP" altLang="en-US" sz="1800">
                <a:solidFill>
                  <a:srgbClr val="FF0000"/>
                </a:solidFill>
                <a:latin typeface="ＭＳ Ｐゴシック" pitchFamily="50" charset="-128"/>
              </a:rPr>
              <a:t>）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←マテリアル数が多いと時間がかかる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]</a:t>
            </a:r>
          </a:p>
        </p:txBody>
      </p:sp>
      <p:sp>
        <p:nvSpPr>
          <p:cNvPr id="14346" name="テキスト ボックス 13"/>
          <p:cNvSpPr txBox="1">
            <a:spLocks noChangeArrowheads="1"/>
          </p:cNvSpPr>
          <p:nvPr/>
        </p:nvSpPr>
        <p:spPr bwMode="auto">
          <a:xfrm>
            <a:off x="1187450" y="5991225"/>
            <a:ext cx="1949450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deposit-xy.eps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14347" name="テキスト ボックス 14"/>
          <p:cNvSpPr txBox="1">
            <a:spLocks noChangeArrowheads="1"/>
          </p:cNvSpPr>
          <p:nvPr/>
        </p:nvSpPr>
        <p:spPr bwMode="auto">
          <a:xfrm>
            <a:off x="5508625" y="6092825"/>
            <a:ext cx="2039938" cy="4603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deposit-xz.eps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pic>
        <p:nvPicPr>
          <p:cNvPr id="14348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32225"/>
            <a:ext cx="3082925" cy="226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763" y="3825875"/>
            <a:ext cx="2673350" cy="2411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051"/>
          <p:cNvSpPr>
            <a:spLocks noChangeArrowheads="1"/>
          </p:cNvSpPr>
          <p:nvPr/>
        </p:nvSpPr>
        <p:spPr bwMode="auto">
          <a:xfrm>
            <a:off x="76200" y="981075"/>
            <a:ext cx="8959850" cy="15843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3488" y="-100013"/>
            <a:ext cx="4105275" cy="1143001"/>
          </a:xfrm>
        </p:spPr>
        <p:txBody>
          <a:bodyPr/>
          <a:lstStyle/>
          <a:p>
            <a:pPr eaLnBrk="1" hangingPunct="1"/>
            <a:r>
              <a:rPr lang="ja-JP" altLang="en-US" sz="4800" smtClean="0">
                <a:latin typeface="Century Gothic" pitchFamily="34" charset="0"/>
              </a:rPr>
              <a:t>読込の高速化</a:t>
            </a:r>
            <a:endParaRPr lang="en-US" altLang="ja-JP" sz="4800" smtClean="0">
              <a:latin typeface="Century Gothic" pitchFamily="34" charset="0"/>
            </a:endParaRPr>
          </a:p>
        </p:txBody>
      </p:sp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5" name="Rectangle 4"/>
          <p:cNvSpPr>
            <a:spLocks noChangeArrowheads="1"/>
          </p:cNvSpPr>
          <p:nvPr/>
        </p:nvSpPr>
        <p:spPr bwMode="auto">
          <a:xfrm>
            <a:off x="19050" y="6308725"/>
            <a:ext cx="9105900" cy="71438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B709D514-4309-4BC4-A49D-727CCC3AD03F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14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67" name="テキスト ボックス 20"/>
          <p:cNvSpPr txBox="1">
            <a:spLocks noChangeArrowheads="1"/>
          </p:cNvSpPr>
          <p:nvPr/>
        </p:nvSpPr>
        <p:spPr bwMode="auto">
          <a:xfrm>
            <a:off x="76200" y="1412875"/>
            <a:ext cx="904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PHITS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では一度インプットファイルを全てバイナリー化してから再読込</a:t>
            </a:r>
            <a:endParaRPr lang="en-US" altLang="ja-JP" sz="24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18" name="二等辺三角形 17"/>
          <p:cNvSpPr/>
          <p:nvPr/>
        </p:nvSpPr>
        <p:spPr>
          <a:xfrm flipV="1">
            <a:off x="4187825" y="1874838"/>
            <a:ext cx="768350" cy="20796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369" name="テキスト ボックス 20"/>
          <p:cNvSpPr txBox="1">
            <a:spLocks noChangeArrowheads="1"/>
          </p:cNvSpPr>
          <p:nvPr/>
        </p:nvSpPr>
        <p:spPr bwMode="auto">
          <a:xfrm>
            <a:off x="47625" y="2060575"/>
            <a:ext cx="90487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巨大なボクセルデータをあらかじめバイナリー化して読込時間短縮！</a:t>
            </a:r>
            <a:endParaRPr lang="en-US" altLang="ja-JP" sz="24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15370" name="AutoShape 2051"/>
          <p:cNvSpPr>
            <a:spLocks noChangeArrowheads="1"/>
          </p:cNvSpPr>
          <p:nvPr/>
        </p:nvSpPr>
        <p:spPr bwMode="auto">
          <a:xfrm>
            <a:off x="92075" y="2708275"/>
            <a:ext cx="8959850" cy="345757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5371" name="テキスト ボックス 20"/>
          <p:cNvSpPr txBox="1">
            <a:spLocks noChangeArrowheads="1"/>
          </p:cNvSpPr>
          <p:nvPr/>
        </p:nvSpPr>
        <p:spPr bwMode="auto">
          <a:xfrm>
            <a:off x="4070350" y="981075"/>
            <a:ext cx="100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3333CC"/>
                </a:solidFill>
                <a:latin typeface="ＭＳ Ｐゴシック" pitchFamily="50" charset="-128"/>
              </a:rPr>
              <a:t>目的</a:t>
            </a:r>
            <a:endParaRPr lang="en-US" altLang="ja-JP" sz="2400" b="1">
              <a:solidFill>
                <a:srgbClr val="3333CC"/>
              </a:solidFill>
              <a:latin typeface="ＭＳ Ｐゴシック" pitchFamily="50" charset="-128"/>
            </a:endParaRPr>
          </a:p>
        </p:txBody>
      </p:sp>
      <p:sp>
        <p:nvSpPr>
          <p:cNvPr id="15372" name="テキスト ボックス 20"/>
          <p:cNvSpPr txBox="1">
            <a:spLocks noChangeArrowheads="1"/>
          </p:cNvSpPr>
          <p:nvPr/>
        </p:nvSpPr>
        <p:spPr bwMode="auto">
          <a:xfrm>
            <a:off x="4070350" y="2708275"/>
            <a:ext cx="10048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3333CC"/>
                </a:solidFill>
                <a:latin typeface="ＭＳ Ｐゴシック" pitchFamily="50" charset="-128"/>
              </a:rPr>
              <a:t>手順</a:t>
            </a:r>
            <a:endParaRPr lang="en-US" altLang="ja-JP" sz="2400" b="1">
              <a:solidFill>
                <a:srgbClr val="3333CC"/>
              </a:solidFill>
              <a:latin typeface="ＭＳ Ｐゴシック" pitchFamily="50" charset="-128"/>
            </a:endParaRPr>
          </a:p>
        </p:txBody>
      </p:sp>
      <p:sp>
        <p:nvSpPr>
          <p:cNvPr id="15373" name="テキスト ボックス 26"/>
          <p:cNvSpPr txBox="1">
            <a:spLocks noChangeArrowheads="1"/>
          </p:cNvSpPr>
          <p:nvPr/>
        </p:nvSpPr>
        <p:spPr bwMode="auto">
          <a:xfrm>
            <a:off x="107950" y="3068638"/>
            <a:ext cx="8045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①　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[Parameters]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セクションの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ivoxel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を有効にする（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$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を消す）</a:t>
            </a:r>
            <a:endParaRPr lang="en-US" altLang="ja-JP" sz="24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15374" name="Text Box 1031"/>
          <p:cNvSpPr txBox="1">
            <a:spLocks noChangeArrowheads="1"/>
          </p:cNvSpPr>
          <p:nvPr/>
        </p:nvSpPr>
        <p:spPr bwMode="auto">
          <a:xfrm>
            <a:off x="684213" y="3530600"/>
            <a:ext cx="7469187" cy="5889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ivoxel = </a:t>
            </a:r>
            <a:r>
              <a:rPr lang="en-US" altLang="ja-JP" sz="1400">
                <a:latin typeface="Tahoma" pitchFamily="34" charset="0"/>
              </a:rPr>
              <a:t>2</a:t>
            </a: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                 # Lattice</a:t>
            </a:r>
            <a:r>
              <a:rPr lang="ja-JP" altLang="en-US" sz="1400">
                <a:solidFill>
                  <a:srgbClr val="000000"/>
                </a:solidFill>
                <a:latin typeface="Tahoma" pitchFamily="34" charset="0"/>
              </a:rPr>
              <a:t>の</a:t>
            </a: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Fill</a:t>
            </a:r>
            <a:r>
              <a:rPr lang="ja-JP" altLang="en-US" sz="1400">
                <a:solidFill>
                  <a:srgbClr val="000000"/>
                </a:solidFill>
                <a:latin typeface="Tahoma" pitchFamily="34" charset="0"/>
              </a:rPr>
              <a:t>部分をバイナリー化として</a:t>
            </a: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file(18)</a:t>
            </a:r>
            <a:r>
              <a:rPr lang="ja-JP" altLang="en-US" sz="1400">
                <a:solidFill>
                  <a:srgbClr val="000000"/>
                </a:solidFill>
                <a:latin typeface="Tahoma" pitchFamily="34" charset="0"/>
              </a:rPr>
              <a:t>に出力させるオプション</a:t>
            </a:r>
            <a:endParaRPr lang="en-US" altLang="ja-JP" sz="1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file(18) = voxel.bin   # </a:t>
            </a:r>
            <a:r>
              <a:rPr lang="ja-JP" altLang="en-US" sz="1400">
                <a:solidFill>
                  <a:srgbClr val="000000"/>
                </a:solidFill>
                <a:latin typeface="Tahoma" pitchFamily="34" charset="0"/>
              </a:rPr>
              <a:t>出力するバイナリーファイルのファイル名</a:t>
            </a:r>
            <a:endParaRPr lang="pt-BR" altLang="ja-JP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5" name="テキスト ボックス 28"/>
          <p:cNvSpPr txBox="1">
            <a:spLocks noChangeArrowheads="1"/>
          </p:cNvSpPr>
          <p:nvPr/>
        </p:nvSpPr>
        <p:spPr bwMode="auto">
          <a:xfrm>
            <a:off x="107950" y="4191000"/>
            <a:ext cx="8693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②　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PHITS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を実行する　→ 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Binary file was successfully generated!!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　</a:t>
            </a:r>
            <a:endParaRPr lang="en-US" altLang="ja-JP" sz="24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15376" name="テキスト ボックス 29"/>
          <p:cNvSpPr txBox="1">
            <a:spLocks noChangeArrowheads="1"/>
          </p:cNvSpPr>
          <p:nvPr/>
        </p:nvSpPr>
        <p:spPr bwMode="auto">
          <a:xfrm>
            <a:off x="107950" y="4676775"/>
            <a:ext cx="89646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③　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ivoxel = 1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に変更し，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Lattice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を定義する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infl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コマンドをコメントアウト</a:t>
            </a:r>
            <a:endParaRPr lang="en-US" altLang="ja-JP" sz="24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15377" name="Text Box 1031"/>
          <p:cNvSpPr txBox="1">
            <a:spLocks noChangeArrowheads="1"/>
          </p:cNvSpPr>
          <p:nvPr/>
        </p:nvSpPr>
        <p:spPr bwMode="auto">
          <a:xfrm>
            <a:off x="676275" y="5167313"/>
            <a:ext cx="5048250" cy="2952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ivoxel = </a:t>
            </a:r>
            <a:r>
              <a:rPr lang="en-US" altLang="ja-JP" sz="1400">
                <a:solidFill>
                  <a:srgbClr val="FF0000"/>
                </a:solidFill>
                <a:latin typeface="Tahoma" pitchFamily="34" charset="0"/>
              </a:rPr>
              <a:t>1</a:t>
            </a:r>
            <a:r>
              <a:rPr lang="ja-JP" altLang="en-US" sz="1400">
                <a:solidFill>
                  <a:srgbClr val="FF0000"/>
                </a:solidFill>
                <a:latin typeface="Tahoma" pitchFamily="34" charset="0"/>
              </a:rPr>
              <a:t>　</a:t>
            </a: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# Lattice</a:t>
            </a:r>
            <a:r>
              <a:rPr lang="ja-JP" altLang="en-US" sz="1400">
                <a:solidFill>
                  <a:srgbClr val="000000"/>
                </a:solidFill>
                <a:latin typeface="Tahoma" pitchFamily="34" charset="0"/>
              </a:rPr>
              <a:t>の</a:t>
            </a: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Fill</a:t>
            </a:r>
            <a:r>
              <a:rPr lang="ja-JP" altLang="en-US" sz="1400">
                <a:solidFill>
                  <a:srgbClr val="000000"/>
                </a:solidFill>
                <a:latin typeface="Tahoma" pitchFamily="34" charset="0"/>
              </a:rPr>
              <a:t>部分を</a:t>
            </a: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file(18)</a:t>
            </a:r>
            <a:r>
              <a:rPr lang="ja-JP" altLang="en-US" sz="1400">
                <a:solidFill>
                  <a:srgbClr val="000000"/>
                </a:solidFill>
                <a:latin typeface="Tahoma" pitchFamily="34" charset="0"/>
              </a:rPr>
              <a:t>から読み込むオプション</a:t>
            </a:r>
            <a:endParaRPr lang="en-US" altLang="ja-JP" sz="1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8" name="Text Box 1031"/>
          <p:cNvSpPr txBox="1">
            <a:spLocks noChangeArrowheads="1"/>
          </p:cNvSpPr>
          <p:nvPr/>
        </p:nvSpPr>
        <p:spPr bwMode="auto">
          <a:xfrm>
            <a:off x="684213" y="5516563"/>
            <a:ext cx="5040312" cy="3603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dirty="0">
                <a:solidFill>
                  <a:srgbClr val="FF0000"/>
                </a:solidFill>
                <a:latin typeface="Tahoma" pitchFamily="34" charset="0"/>
              </a:rPr>
              <a:t>$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 </a:t>
            </a:r>
            <a:r>
              <a:rPr lang="en-US" altLang="ja-JP" sz="1400" dirty="0" err="1">
                <a:solidFill>
                  <a:srgbClr val="000000"/>
                </a:solidFill>
                <a:latin typeface="Tahoma" pitchFamily="34" charset="0"/>
              </a:rPr>
              <a:t>infl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:{</a:t>
            </a:r>
            <a:r>
              <a:rPr lang="en-US" altLang="ja-JP" sz="1400" dirty="0" err="1" smtClean="0">
                <a:solidFill>
                  <a:srgbClr val="000000"/>
                </a:solidFill>
                <a:latin typeface="Tahoma" pitchFamily="34" charset="0"/>
              </a:rPr>
              <a:t>voxel.inp</a:t>
            </a:r>
            <a:r>
              <a:rPr lang="en-US" altLang="ja-JP" sz="1400" dirty="0">
                <a:solidFill>
                  <a:srgbClr val="000000"/>
                </a:solidFill>
                <a:latin typeface="Tahoma" pitchFamily="34" charset="0"/>
              </a:rPr>
              <a:t>}</a:t>
            </a:r>
            <a:endParaRPr lang="pt-BR" altLang="ja-JP" sz="1400" dirty="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5379" name="テキスト ボックス 20"/>
          <p:cNvSpPr txBox="1">
            <a:spLocks noChangeArrowheads="1"/>
          </p:cNvSpPr>
          <p:nvPr/>
        </p:nvSpPr>
        <p:spPr bwMode="auto">
          <a:xfrm>
            <a:off x="6659563" y="5313363"/>
            <a:ext cx="1728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3333CC"/>
                </a:solidFill>
                <a:latin typeface="ＭＳ Ｐゴシック" pitchFamily="50" charset="-128"/>
              </a:rPr>
              <a:t>高速化！</a:t>
            </a:r>
            <a:endParaRPr lang="en-US" altLang="ja-JP" sz="2400" b="1">
              <a:solidFill>
                <a:srgbClr val="3333CC"/>
              </a:solidFill>
              <a:latin typeface="ＭＳ Ｐゴシック" pitchFamily="50" charset="-128"/>
            </a:endParaRPr>
          </a:p>
        </p:txBody>
      </p:sp>
      <p:sp>
        <p:nvSpPr>
          <p:cNvPr id="2" name="右矢印 1"/>
          <p:cNvSpPr/>
          <p:nvPr/>
        </p:nvSpPr>
        <p:spPr>
          <a:xfrm>
            <a:off x="6227763" y="5343525"/>
            <a:ext cx="576262" cy="431800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sp>
        <p:nvSpPr>
          <p:cNvPr id="15381" name="Text Box 5"/>
          <p:cNvSpPr txBox="1">
            <a:spLocks noChangeArrowheads="1"/>
          </p:cNvSpPr>
          <p:nvPr/>
        </p:nvSpPr>
        <p:spPr bwMode="auto">
          <a:xfrm>
            <a:off x="3276600" y="64008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Binary generation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図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3" y="3716338"/>
            <a:ext cx="3352800" cy="302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2" name="図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354388" cy="302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-171450"/>
            <a:ext cx="6697662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latin typeface="Century Gothic" pitchFamily="34" charset="0"/>
              </a:rPr>
              <a:t>応用例：線源位置の変更</a:t>
            </a:r>
            <a:endParaRPr lang="en-US" altLang="ja-JP" sz="4000" smtClean="0">
              <a:latin typeface="Century Gothic" pitchFamily="34" charset="0"/>
            </a:endParaRPr>
          </a:p>
        </p:txBody>
      </p:sp>
      <p:pic>
        <p:nvPicPr>
          <p:cNvPr id="1638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0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6391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A8FC97B1-0482-4DAA-9031-21820DCAB24F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15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2" name="Text Box 5"/>
          <p:cNvSpPr txBox="1">
            <a:spLocks noChangeArrowheads="1"/>
          </p:cNvSpPr>
          <p:nvPr/>
        </p:nvSpPr>
        <p:spPr bwMode="auto">
          <a:xfrm>
            <a:off x="1476375" y="6400800"/>
            <a:ext cx="621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Application: Modification of beam profile</a:t>
            </a:r>
          </a:p>
        </p:txBody>
      </p:sp>
      <p:pic>
        <p:nvPicPr>
          <p:cNvPr id="16393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747713"/>
            <a:ext cx="3343275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94" name="Text Box 1031"/>
          <p:cNvSpPr txBox="1">
            <a:spLocks noChangeArrowheads="1"/>
          </p:cNvSpPr>
          <p:nvPr/>
        </p:nvSpPr>
        <p:spPr bwMode="auto">
          <a:xfrm>
            <a:off x="236538" y="1087438"/>
            <a:ext cx="4319587" cy="47799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Transform source directing beam along x-axis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tr400     -0.31739   -14.15528   -11.37500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Center of radiation field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1.00000   0.00000   0.00000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0.00000  -1.00000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0.00000   1.00000   0.00000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Source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s-type 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Create radiation field centered on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Adjust center of radiation field in trcl=400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x0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y0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z1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r0 =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dir =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trcl =  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6395" name="テキスト ボックス 3"/>
          <p:cNvSpPr txBox="1">
            <a:spLocks noChangeArrowheads="1"/>
          </p:cNvSpPr>
          <p:nvPr/>
        </p:nvSpPr>
        <p:spPr bwMode="auto">
          <a:xfrm>
            <a:off x="1784350" y="4941888"/>
            <a:ext cx="2305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Trcl=400</a:t>
            </a:r>
            <a:r>
              <a:rPr lang="ja-JP" altLang="en-US" sz="2000" b="1">
                <a:solidFill>
                  <a:srgbClr val="0000FF"/>
                </a:solidFill>
              </a:rPr>
              <a:t>で</a:t>
            </a:r>
            <a:r>
              <a:rPr lang="en-US" altLang="ja-JP" sz="2000" b="1">
                <a:solidFill>
                  <a:srgbClr val="0000FF"/>
                </a:solidFill>
              </a:rPr>
              <a:t>y</a:t>
            </a:r>
            <a:r>
              <a:rPr lang="ja-JP" altLang="en-US" sz="2000" b="1">
                <a:solidFill>
                  <a:srgbClr val="0000FF"/>
                </a:solidFill>
              </a:rPr>
              <a:t>軸向きにビームを回転</a:t>
            </a:r>
          </a:p>
        </p:txBody>
      </p:sp>
      <p:sp>
        <p:nvSpPr>
          <p:cNvPr id="22" name="テキスト ボックス 15"/>
          <p:cNvSpPr txBox="1">
            <a:spLocks noChangeArrowheads="1"/>
          </p:cNvSpPr>
          <p:nvPr/>
        </p:nvSpPr>
        <p:spPr bwMode="auto">
          <a:xfrm>
            <a:off x="1366838" y="2646363"/>
            <a:ext cx="36004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rgbClr val="0000FF"/>
                </a:solidFill>
              </a:rPr>
              <a:t>x, z: </a:t>
            </a:r>
            <a:r>
              <a:rPr lang="ja-JP" altLang="en-US" sz="1800" b="1" dirty="0" smtClean="0">
                <a:solidFill>
                  <a:srgbClr val="0000FF"/>
                </a:solidFill>
              </a:rPr>
              <a:t>照射野の中心→ボクセル中心</a:t>
            </a:r>
            <a:endParaRPr lang="en-US" altLang="ja-JP" sz="1800" b="1" dirty="0" smtClean="0">
              <a:solidFill>
                <a:srgbClr val="0000FF"/>
              </a:solidFill>
            </a:endParaRPr>
          </a:p>
          <a:p>
            <a:pPr>
              <a:spcBef>
                <a:spcPct val="0"/>
              </a:spcBef>
              <a:buFontTx/>
              <a:buNone/>
              <a:defRPr/>
            </a:pPr>
            <a:r>
              <a:rPr lang="en-US" altLang="ja-JP" sz="1800" b="1" dirty="0" smtClean="0">
                <a:solidFill>
                  <a:srgbClr val="0000FF"/>
                </a:solidFill>
                <a:latin typeface="+mn-lt"/>
              </a:rPr>
              <a:t>y:</a:t>
            </a:r>
            <a:r>
              <a:rPr lang="ja-JP" altLang="en-US" sz="1800" b="1" dirty="0" smtClean="0">
                <a:solidFill>
                  <a:srgbClr val="0000FF"/>
                </a:solidFill>
                <a:latin typeface="+mn-lt"/>
              </a:rPr>
              <a:t>    </a:t>
            </a:r>
            <a:r>
              <a:rPr lang="en-US" altLang="ja-JP" sz="1800" b="1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ja-JP" altLang="en-US" sz="1800" b="1" dirty="0" smtClean="0">
                <a:solidFill>
                  <a:srgbClr val="0000FF"/>
                </a:solidFill>
                <a:latin typeface="+mn-lt"/>
              </a:rPr>
              <a:t>ビームの始点→ボクセル端</a:t>
            </a:r>
            <a:endParaRPr lang="en-US" altLang="ja-JP" sz="1800" b="1" dirty="0" smtClean="0">
              <a:solidFill>
                <a:srgbClr val="0000FF"/>
              </a:solidFill>
              <a:latin typeface="+mn-lt"/>
            </a:endParaRPr>
          </a:p>
        </p:txBody>
      </p:sp>
      <p:cxnSp>
        <p:nvCxnSpPr>
          <p:cNvPr id="5" name="直線矢印コネクタ 4"/>
          <p:cNvCxnSpPr/>
          <p:nvPr/>
        </p:nvCxnSpPr>
        <p:spPr>
          <a:xfrm flipH="1">
            <a:off x="2684463" y="1800225"/>
            <a:ext cx="9525" cy="881063"/>
          </a:xfrm>
          <a:prstGeom prst="straightConnector1">
            <a:avLst/>
          </a:prstGeom>
          <a:ln w="28575">
            <a:solidFill>
              <a:srgbClr val="0000FF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98" name="テキスト ボックス 14"/>
          <p:cNvSpPr txBox="1">
            <a:spLocks noChangeArrowheads="1"/>
          </p:cNvSpPr>
          <p:nvPr/>
        </p:nvSpPr>
        <p:spPr bwMode="auto">
          <a:xfrm>
            <a:off x="5594350" y="5834063"/>
            <a:ext cx="2039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deposit-xz.eps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16399" name="Text Box 1030"/>
          <p:cNvSpPr txBox="1">
            <a:spLocks noChangeArrowheads="1"/>
          </p:cNvSpPr>
          <p:nvPr/>
        </p:nvSpPr>
        <p:spPr bwMode="auto">
          <a:xfrm>
            <a:off x="5078413" y="3814763"/>
            <a:ext cx="132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0</a:t>
            </a:r>
          </a:p>
        </p:txBody>
      </p:sp>
      <p:grpSp>
        <p:nvGrpSpPr>
          <p:cNvPr id="29" name="グループ化 28"/>
          <p:cNvGrpSpPr>
            <a:grpSpLocks/>
          </p:cNvGrpSpPr>
          <p:nvPr/>
        </p:nvGrpSpPr>
        <p:grpSpPr bwMode="auto">
          <a:xfrm>
            <a:off x="5072063" y="762000"/>
            <a:ext cx="4324350" cy="2887663"/>
            <a:chOff x="5072836" y="761718"/>
            <a:chExt cx="4323062" cy="2888738"/>
          </a:xfrm>
        </p:grpSpPr>
        <p:sp>
          <p:nvSpPr>
            <p:cNvPr id="16416" name="テキスト ボックス 34"/>
            <p:cNvSpPr txBox="1">
              <a:spLocks noChangeArrowheads="1"/>
            </p:cNvSpPr>
            <p:nvPr/>
          </p:nvSpPr>
          <p:spPr bwMode="auto">
            <a:xfrm>
              <a:off x="8349178" y="1791195"/>
              <a:ext cx="10467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-11.375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2" name="円/楕円 1"/>
            <p:cNvSpPr/>
            <p:nvPr/>
          </p:nvSpPr>
          <p:spPr>
            <a:xfrm>
              <a:off x="6226604" y="1700280"/>
              <a:ext cx="577678" cy="57647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6418" name="テキスト ボックス 9"/>
            <p:cNvSpPr txBox="1">
              <a:spLocks noChangeArrowheads="1"/>
            </p:cNvSpPr>
            <p:nvPr/>
          </p:nvSpPr>
          <p:spPr bwMode="auto">
            <a:xfrm>
              <a:off x="5991963" y="3281124"/>
              <a:ext cx="104672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-0.31739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cxnSp>
          <p:nvCxnSpPr>
            <p:cNvPr id="12" name="直線コネクタ 11"/>
            <p:cNvCxnSpPr/>
            <p:nvPr/>
          </p:nvCxnSpPr>
          <p:spPr>
            <a:xfrm>
              <a:off x="6515443" y="761718"/>
              <a:ext cx="6348" cy="2452012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線コネクタ 15"/>
            <p:cNvCxnSpPr/>
            <p:nvPr/>
          </p:nvCxnSpPr>
          <p:spPr>
            <a:xfrm flipV="1">
              <a:off x="5072836" y="1989313"/>
              <a:ext cx="2883628" cy="95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グループ化 27"/>
          <p:cNvGrpSpPr>
            <a:grpSpLocks/>
          </p:cNvGrpSpPr>
          <p:nvPr/>
        </p:nvGrpSpPr>
        <p:grpSpPr bwMode="auto">
          <a:xfrm>
            <a:off x="5076825" y="762000"/>
            <a:ext cx="3935413" cy="2897188"/>
            <a:chOff x="5076056" y="761718"/>
            <a:chExt cx="3936249" cy="2897039"/>
          </a:xfrm>
        </p:grpSpPr>
        <p:sp>
          <p:nvSpPr>
            <p:cNvPr id="45" name="円/楕円 44"/>
            <p:cNvSpPr/>
            <p:nvPr/>
          </p:nvSpPr>
          <p:spPr>
            <a:xfrm>
              <a:off x="5901731" y="1591938"/>
              <a:ext cx="577973" cy="57623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46" name="直線コネクタ 45"/>
            <p:cNvCxnSpPr/>
            <p:nvPr/>
          </p:nvCxnSpPr>
          <p:spPr>
            <a:xfrm flipV="1">
              <a:off x="5076056" y="1880848"/>
              <a:ext cx="2883512" cy="1111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直線コネクタ 51"/>
            <p:cNvCxnSpPr/>
            <p:nvPr/>
          </p:nvCxnSpPr>
          <p:spPr>
            <a:xfrm>
              <a:off x="6185955" y="761718"/>
              <a:ext cx="6351" cy="245097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413" name="テキスト ボックス 53"/>
            <p:cNvSpPr txBox="1">
              <a:spLocks noChangeArrowheads="1"/>
            </p:cNvSpPr>
            <p:nvPr/>
          </p:nvSpPr>
          <p:spPr bwMode="auto">
            <a:xfrm>
              <a:off x="5933352" y="3289425"/>
              <a:ext cx="6598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5.0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6414" name="テキスト ボックス 54"/>
            <p:cNvSpPr txBox="1">
              <a:spLocks noChangeArrowheads="1"/>
            </p:cNvSpPr>
            <p:nvPr/>
          </p:nvSpPr>
          <p:spPr bwMode="auto">
            <a:xfrm>
              <a:off x="8352420" y="1664804"/>
              <a:ext cx="65988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>
                  <a:solidFill>
                    <a:srgbClr val="FF0000"/>
                  </a:solidFill>
                </a:rPr>
                <a:t>-10.0</a:t>
              </a:r>
              <a:endParaRPr lang="ja-JP" altLang="en-US" sz="1800">
                <a:solidFill>
                  <a:srgbClr val="FF0000"/>
                </a:solidFill>
              </a:endParaRPr>
            </a:p>
          </p:txBody>
        </p:sp>
        <p:sp>
          <p:nvSpPr>
            <p:cNvPr id="16415" name="テキスト ボックス 6"/>
            <p:cNvSpPr txBox="1">
              <a:spLocks noChangeArrowheads="1"/>
            </p:cNvSpPr>
            <p:nvPr/>
          </p:nvSpPr>
          <p:spPr bwMode="auto">
            <a:xfrm>
              <a:off x="5722605" y="867829"/>
              <a:ext cx="158417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800" b="1">
                  <a:solidFill>
                    <a:srgbClr val="FF0000"/>
                  </a:solidFill>
                </a:rPr>
                <a:t>線源位置変更</a:t>
              </a:r>
            </a:p>
          </p:txBody>
        </p:sp>
      </p:grpSp>
      <p:sp>
        <p:nvSpPr>
          <p:cNvPr id="30" name="テキスト ボックス 29"/>
          <p:cNvSpPr txBox="1">
            <a:spLocks noChangeArrowheads="1"/>
          </p:cNvSpPr>
          <p:nvPr/>
        </p:nvSpPr>
        <p:spPr bwMode="auto">
          <a:xfrm>
            <a:off x="5462588" y="5518150"/>
            <a:ext cx="252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FF0000"/>
                </a:solidFill>
              </a:rPr>
              <a:t>どう変化するか？</a:t>
            </a:r>
          </a:p>
        </p:txBody>
      </p:sp>
      <p:grpSp>
        <p:nvGrpSpPr>
          <p:cNvPr id="34" name="グループ化 33"/>
          <p:cNvGrpSpPr>
            <a:grpSpLocks/>
          </p:cNvGrpSpPr>
          <p:nvPr/>
        </p:nvGrpSpPr>
        <p:grpSpPr bwMode="auto">
          <a:xfrm>
            <a:off x="1171575" y="1470025"/>
            <a:ext cx="2917825" cy="374650"/>
            <a:chOff x="1171582" y="1469395"/>
            <a:chExt cx="2917738" cy="375429"/>
          </a:xfrm>
        </p:grpSpPr>
        <p:grpSp>
          <p:nvGrpSpPr>
            <p:cNvPr id="16405" name="グループ化 31"/>
            <p:cNvGrpSpPr>
              <a:grpSpLocks/>
            </p:cNvGrpSpPr>
            <p:nvPr/>
          </p:nvGrpSpPr>
          <p:grpSpPr bwMode="auto">
            <a:xfrm>
              <a:off x="1187624" y="1475492"/>
              <a:ext cx="2901696" cy="369332"/>
              <a:chOff x="1187624" y="1475492"/>
              <a:chExt cx="2901696" cy="369332"/>
            </a:xfrm>
          </p:grpSpPr>
          <p:sp>
            <p:nvSpPr>
              <p:cNvPr id="16408" name="テキスト ボックス 30"/>
              <p:cNvSpPr txBox="1">
                <a:spLocks noChangeArrowheads="1"/>
              </p:cNvSpPr>
              <p:nvPr/>
            </p:nvSpPr>
            <p:spPr bwMode="auto">
              <a:xfrm>
                <a:off x="1187624" y="1484784"/>
                <a:ext cx="768343" cy="33855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1600" b="1">
                    <a:solidFill>
                      <a:srgbClr val="FF0000"/>
                    </a:solidFill>
                  </a:rPr>
                  <a:t>5.0</a:t>
                </a:r>
                <a:endParaRPr lang="ja-JP" altLang="en-US" sz="1600" b="1">
                  <a:solidFill>
                    <a:srgbClr val="FF0000"/>
                  </a:solidFill>
                </a:endParaRPr>
              </a:p>
            </p:txBody>
          </p:sp>
          <p:sp>
            <p:nvSpPr>
              <p:cNvPr id="16409" name="テキスト ボックス 59"/>
              <p:cNvSpPr txBox="1">
                <a:spLocks noChangeArrowheads="1"/>
              </p:cNvSpPr>
              <p:nvPr/>
            </p:nvSpPr>
            <p:spPr bwMode="auto">
              <a:xfrm>
                <a:off x="3203848" y="1475492"/>
                <a:ext cx="885472" cy="369332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1800" b="1">
                    <a:solidFill>
                      <a:srgbClr val="FF0000"/>
                    </a:solidFill>
                  </a:rPr>
                  <a:t>-10.0</a:t>
                </a:r>
                <a:endParaRPr lang="ja-JP" altLang="en-US" sz="1800" b="1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33" name="円/楕円 32"/>
            <p:cNvSpPr/>
            <p:nvPr/>
          </p:nvSpPr>
          <p:spPr>
            <a:xfrm>
              <a:off x="1171582" y="1475758"/>
              <a:ext cx="768327" cy="369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00"/>
                </a:solidFill>
              </a:endParaRPr>
            </a:p>
          </p:txBody>
        </p:sp>
        <p:sp>
          <p:nvSpPr>
            <p:cNvPr id="64" name="円/楕円 63"/>
            <p:cNvSpPr/>
            <p:nvPr/>
          </p:nvSpPr>
          <p:spPr>
            <a:xfrm>
              <a:off x="3297182" y="1469395"/>
              <a:ext cx="768327" cy="369066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>
                <a:solidFill>
                  <a:srgbClr val="FF0000"/>
                </a:solidFill>
              </a:endParaRPr>
            </a:p>
          </p:txBody>
        </p:sp>
      </p:grpSp>
      <p:sp>
        <p:nvSpPr>
          <p:cNvPr id="4" name="正方形/長方形 3"/>
          <p:cNvSpPr/>
          <p:nvPr/>
        </p:nvSpPr>
        <p:spPr>
          <a:xfrm>
            <a:off x="1171575" y="1520825"/>
            <a:ext cx="3024188" cy="287338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図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3543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図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716338"/>
            <a:ext cx="3354388" cy="30289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58888" y="-171450"/>
            <a:ext cx="6697662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latin typeface="Century Gothic" pitchFamily="34" charset="0"/>
              </a:rPr>
              <a:t>応用例：線源の形の変更</a:t>
            </a:r>
            <a:endParaRPr lang="en-US" altLang="ja-JP" sz="4000" smtClean="0">
              <a:latin typeface="Century Gothic" pitchFamily="34" charset="0"/>
            </a:endParaRPr>
          </a:p>
        </p:txBody>
      </p:sp>
      <p:pic>
        <p:nvPicPr>
          <p:cNvPr id="174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741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CE7F4748-F86B-4B4F-8731-8E1AB58B96B9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16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7416" name="Text Box 5"/>
          <p:cNvSpPr txBox="1">
            <a:spLocks noChangeArrowheads="1"/>
          </p:cNvSpPr>
          <p:nvPr/>
        </p:nvSpPr>
        <p:spPr bwMode="auto">
          <a:xfrm>
            <a:off x="1476375" y="6400800"/>
            <a:ext cx="62134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Application: Modification of beam profile</a:t>
            </a:r>
          </a:p>
        </p:txBody>
      </p:sp>
      <p:pic>
        <p:nvPicPr>
          <p:cNvPr id="17417" name="図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747713"/>
            <a:ext cx="3343275" cy="299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8" name="Text Box 1031"/>
          <p:cNvSpPr txBox="1">
            <a:spLocks noChangeArrowheads="1"/>
          </p:cNvSpPr>
          <p:nvPr/>
        </p:nvSpPr>
        <p:spPr bwMode="auto">
          <a:xfrm>
            <a:off x="236538" y="1087438"/>
            <a:ext cx="4319587" cy="48926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Transform source directing beam along x-axis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tr400      5.0       -14.15528   -10.0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Center of radiation field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1.00000   0.00000   0.00000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0.00000  -1.00000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0.00000   1.00000   0.00000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Source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s-type = 1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Create radiation field centered on 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Adjust center of radiation field in trcl=400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x0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y0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z0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z1 =  0.0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r0 =  5.0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dir =  1.0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trcl =  400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</p:txBody>
      </p:sp>
      <p:sp>
        <p:nvSpPr>
          <p:cNvPr id="17419" name="テキスト ボックス 14"/>
          <p:cNvSpPr txBox="1">
            <a:spLocks noChangeArrowheads="1"/>
          </p:cNvSpPr>
          <p:nvPr/>
        </p:nvSpPr>
        <p:spPr bwMode="auto">
          <a:xfrm>
            <a:off x="5594350" y="5834063"/>
            <a:ext cx="20399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deposit-xz.eps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17420" name="Text Box 1030"/>
          <p:cNvSpPr txBox="1">
            <a:spLocks noChangeArrowheads="1"/>
          </p:cNvSpPr>
          <p:nvPr/>
        </p:nvSpPr>
        <p:spPr bwMode="auto">
          <a:xfrm>
            <a:off x="5078413" y="3814763"/>
            <a:ext cx="13271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0</a:t>
            </a:r>
          </a:p>
        </p:txBody>
      </p:sp>
      <p:sp>
        <p:nvSpPr>
          <p:cNvPr id="17421" name="テキスト ボックス 9"/>
          <p:cNvSpPr txBox="1">
            <a:spLocks noChangeArrowheads="1"/>
          </p:cNvSpPr>
          <p:nvPr/>
        </p:nvSpPr>
        <p:spPr bwMode="auto">
          <a:xfrm>
            <a:off x="5940425" y="3249613"/>
            <a:ext cx="4905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5.0</a:t>
            </a:r>
            <a:endParaRPr lang="ja-JP" altLang="en-US" sz="1800">
              <a:solidFill>
                <a:srgbClr val="0000FF"/>
              </a:solidFill>
            </a:endParaRPr>
          </a:p>
        </p:txBody>
      </p:sp>
      <p:sp>
        <p:nvSpPr>
          <p:cNvPr id="17422" name="テキスト ボックス 34"/>
          <p:cNvSpPr txBox="1">
            <a:spLocks noChangeArrowheads="1"/>
          </p:cNvSpPr>
          <p:nvPr/>
        </p:nvSpPr>
        <p:spPr bwMode="auto">
          <a:xfrm>
            <a:off x="8396288" y="1655763"/>
            <a:ext cx="7477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rgbClr val="0000FF"/>
                </a:solidFill>
              </a:rPr>
              <a:t>-10.0</a:t>
            </a:r>
            <a:endParaRPr lang="ja-JP" altLang="en-US" sz="1800">
              <a:solidFill>
                <a:srgbClr val="0000FF"/>
              </a:solidFill>
            </a:endParaRPr>
          </a:p>
        </p:txBody>
      </p:sp>
      <p:cxnSp>
        <p:nvCxnSpPr>
          <p:cNvPr id="12" name="直線コネクタ 11"/>
          <p:cNvCxnSpPr/>
          <p:nvPr/>
        </p:nvCxnSpPr>
        <p:spPr>
          <a:xfrm>
            <a:off x="6192838" y="747713"/>
            <a:ext cx="0" cy="25336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コネクタ 15"/>
          <p:cNvCxnSpPr/>
          <p:nvPr/>
        </p:nvCxnSpPr>
        <p:spPr>
          <a:xfrm flipV="1">
            <a:off x="5072063" y="1844675"/>
            <a:ext cx="2884487" cy="11113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25" name="正方形/長方形 10"/>
          <p:cNvSpPr>
            <a:spLocks noChangeArrowheads="1"/>
          </p:cNvSpPr>
          <p:nvPr/>
        </p:nvSpPr>
        <p:spPr bwMode="auto">
          <a:xfrm>
            <a:off x="2070100" y="4113213"/>
            <a:ext cx="217805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000" b="1">
                <a:solidFill>
                  <a:srgbClr val="0000FF"/>
                </a:solidFill>
              </a:rPr>
              <a:t>xy</a:t>
            </a:r>
            <a:r>
              <a:rPr lang="ja-JP" altLang="en-US" sz="2000" b="1">
                <a:solidFill>
                  <a:srgbClr val="0000FF"/>
                </a:solidFill>
              </a:rPr>
              <a:t>平面で</a:t>
            </a:r>
            <a:r>
              <a:rPr lang="en-US" altLang="ja-JP" sz="2000" b="1">
                <a:solidFill>
                  <a:srgbClr val="0000FF"/>
                </a:solidFill>
              </a:rPr>
              <a:t>0</a:t>
            </a:r>
            <a:r>
              <a:rPr lang="ja-JP" altLang="en-US" sz="2000" b="1">
                <a:solidFill>
                  <a:srgbClr val="0000FF"/>
                </a:solidFill>
              </a:rPr>
              <a:t>を中心に照射野を設定</a:t>
            </a:r>
            <a:endParaRPr lang="en-US" altLang="ja-JP" sz="2000" b="1">
              <a:solidFill>
                <a:srgbClr val="0000FF"/>
              </a:solidFill>
            </a:endParaRPr>
          </a:p>
        </p:txBody>
      </p:sp>
      <p:sp>
        <p:nvSpPr>
          <p:cNvPr id="17426" name="テキスト ボックス 3"/>
          <p:cNvSpPr txBox="1">
            <a:spLocks noChangeArrowheads="1"/>
          </p:cNvSpPr>
          <p:nvPr/>
        </p:nvSpPr>
        <p:spPr bwMode="auto">
          <a:xfrm>
            <a:off x="1763713" y="4905375"/>
            <a:ext cx="28082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000" b="1">
                <a:solidFill>
                  <a:srgbClr val="FF0000"/>
                </a:solidFill>
              </a:rPr>
              <a:t>半径</a:t>
            </a:r>
            <a:r>
              <a:rPr lang="en-US" altLang="ja-JP" sz="2000" b="1">
                <a:solidFill>
                  <a:srgbClr val="FF0000"/>
                </a:solidFill>
              </a:rPr>
              <a:t>5cm</a:t>
            </a:r>
            <a:r>
              <a:rPr lang="ja-JP" altLang="en-US" sz="2000" b="1">
                <a:solidFill>
                  <a:srgbClr val="FF0000"/>
                </a:solidFill>
              </a:rPr>
              <a:t>の円の面線源</a:t>
            </a:r>
          </a:p>
        </p:txBody>
      </p: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5521325" y="1139825"/>
            <a:ext cx="960438" cy="993775"/>
            <a:chOff x="5520550" y="1139638"/>
            <a:chExt cx="961448" cy="993416"/>
          </a:xfrm>
        </p:grpSpPr>
        <p:sp>
          <p:nvSpPr>
            <p:cNvPr id="2" name="円/楕円 1"/>
            <p:cNvSpPr/>
            <p:nvPr/>
          </p:nvSpPr>
          <p:spPr>
            <a:xfrm>
              <a:off x="5903540" y="1557000"/>
              <a:ext cx="578458" cy="57605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cxnSp>
          <p:nvCxnSpPr>
            <p:cNvPr id="27" name="直線矢印コネクタ 26"/>
            <p:cNvCxnSpPr/>
            <p:nvPr/>
          </p:nvCxnSpPr>
          <p:spPr>
            <a:xfrm flipV="1">
              <a:off x="6119667" y="1557000"/>
              <a:ext cx="0" cy="287233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442" name="テキスト ボックス 6"/>
            <p:cNvSpPr txBox="1">
              <a:spLocks noChangeArrowheads="1"/>
            </p:cNvSpPr>
            <p:nvPr/>
          </p:nvSpPr>
          <p:spPr bwMode="auto">
            <a:xfrm>
              <a:off x="5520550" y="1139638"/>
              <a:ext cx="909637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5cm</a:t>
              </a:r>
              <a:endParaRPr lang="ja-JP" altLang="en-US" sz="2400">
                <a:solidFill>
                  <a:srgbClr val="FF0000"/>
                </a:solidFill>
              </a:endParaRPr>
            </a:p>
          </p:txBody>
        </p:sp>
      </p:grpSp>
      <p:grpSp>
        <p:nvGrpSpPr>
          <p:cNvPr id="13" name="グループ化 12"/>
          <p:cNvGrpSpPr>
            <a:grpSpLocks/>
          </p:cNvGrpSpPr>
          <p:nvPr/>
        </p:nvGrpSpPr>
        <p:grpSpPr bwMode="auto">
          <a:xfrm>
            <a:off x="5795963" y="836613"/>
            <a:ext cx="1677987" cy="1692275"/>
            <a:chOff x="5796087" y="836712"/>
            <a:chExt cx="1678535" cy="1692188"/>
          </a:xfrm>
        </p:grpSpPr>
        <p:sp>
          <p:nvSpPr>
            <p:cNvPr id="9" name="正方形/長方形 8"/>
            <p:cNvSpPr/>
            <p:nvPr/>
          </p:nvSpPr>
          <p:spPr>
            <a:xfrm>
              <a:off x="5904072" y="1557400"/>
              <a:ext cx="578039" cy="576232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17437" name="テキスト ボックス 10"/>
            <p:cNvSpPr txBox="1">
              <a:spLocks noChangeArrowheads="1"/>
            </p:cNvSpPr>
            <p:nvPr/>
          </p:nvSpPr>
          <p:spPr bwMode="auto">
            <a:xfrm>
              <a:off x="5904148" y="2067235"/>
              <a:ext cx="982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10cm</a:t>
              </a:r>
              <a:endParaRPr lang="ja-JP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7438" name="テキスト ボックス 32"/>
            <p:cNvSpPr txBox="1">
              <a:spLocks noChangeArrowheads="1"/>
            </p:cNvSpPr>
            <p:nvPr/>
          </p:nvSpPr>
          <p:spPr bwMode="auto">
            <a:xfrm>
              <a:off x="6492193" y="1448780"/>
              <a:ext cx="982429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2400">
                  <a:solidFill>
                    <a:srgbClr val="FF0000"/>
                  </a:solidFill>
                </a:rPr>
                <a:t>10cm</a:t>
              </a:r>
              <a:endParaRPr lang="ja-JP" altLang="en-US" sz="2400">
                <a:solidFill>
                  <a:srgbClr val="FF0000"/>
                </a:solidFill>
              </a:endParaRPr>
            </a:p>
          </p:txBody>
        </p:sp>
        <p:sp>
          <p:nvSpPr>
            <p:cNvPr id="17439" name="テキスト ボックス 33"/>
            <p:cNvSpPr txBox="1">
              <a:spLocks noChangeArrowheads="1"/>
            </p:cNvSpPr>
            <p:nvPr/>
          </p:nvSpPr>
          <p:spPr bwMode="auto">
            <a:xfrm>
              <a:off x="5796087" y="836712"/>
              <a:ext cx="1440209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800" b="1">
                  <a:solidFill>
                    <a:srgbClr val="FF0000"/>
                  </a:solidFill>
                </a:rPr>
                <a:t>照射野変更</a:t>
              </a:r>
            </a:p>
          </p:txBody>
        </p:sp>
      </p:grpSp>
      <p:sp>
        <p:nvSpPr>
          <p:cNvPr id="36" name="テキスト ボックス 35"/>
          <p:cNvSpPr txBox="1">
            <a:spLocks noChangeArrowheads="1"/>
          </p:cNvSpPr>
          <p:nvPr/>
        </p:nvSpPr>
        <p:spPr bwMode="auto">
          <a:xfrm>
            <a:off x="5462588" y="5518150"/>
            <a:ext cx="25209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>
                <a:solidFill>
                  <a:srgbClr val="FF0000"/>
                </a:solidFill>
              </a:rPr>
              <a:t>どう変化するか？</a:t>
            </a:r>
          </a:p>
        </p:txBody>
      </p:sp>
      <p:grpSp>
        <p:nvGrpSpPr>
          <p:cNvPr id="10" name="グループ化 9"/>
          <p:cNvGrpSpPr>
            <a:grpSpLocks/>
          </p:cNvGrpSpPr>
          <p:nvPr/>
        </p:nvGrpSpPr>
        <p:grpSpPr bwMode="auto">
          <a:xfrm>
            <a:off x="323850" y="3187700"/>
            <a:ext cx="4076700" cy="2689225"/>
            <a:chOff x="323850" y="3188256"/>
            <a:chExt cx="4076700" cy="2688669"/>
          </a:xfrm>
        </p:grpSpPr>
        <p:grpSp>
          <p:nvGrpSpPr>
            <p:cNvPr id="17431" name="グループ化 14"/>
            <p:cNvGrpSpPr>
              <a:grpSpLocks/>
            </p:cNvGrpSpPr>
            <p:nvPr/>
          </p:nvGrpSpPr>
          <p:grpSpPr bwMode="auto">
            <a:xfrm>
              <a:off x="323850" y="3846513"/>
              <a:ext cx="4076700" cy="2030412"/>
              <a:chOff x="323528" y="3845947"/>
              <a:chExt cx="4077216" cy="2031325"/>
            </a:xfrm>
          </p:grpSpPr>
          <p:sp>
            <p:nvSpPr>
              <p:cNvPr id="17434" name="正方形/長方形 13"/>
              <p:cNvSpPr>
                <a:spLocks noChangeArrowheads="1"/>
              </p:cNvSpPr>
              <p:nvPr/>
            </p:nvSpPr>
            <p:spPr bwMode="auto">
              <a:xfrm>
                <a:off x="323528" y="3845947"/>
                <a:ext cx="1563148" cy="203132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x0 = -5.0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x1 =  5.0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y0 = -5.0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 b="1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y1 =  5.0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z0 =  0.0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z1 =  0.0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$</a:t>
                </a:r>
                <a:r>
                  <a:rPr lang="en-US" altLang="ja-JP" sz="1400">
                    <a:solidFill>
                      <a:srgbClr val="000000"/>
                    </a:solidFill>
                    <a:latin typeface="HGｺﾞｼｯｸM" pitchFamily="49" charset="-128"/>
                    <a:ea typeface="HGｺﾞｼｯｸM" pitchFamily="49" charset="-128"/>
                  </a:rPr>
                  <a:t>    </a:t>
                </a:r>
                <a:r>
                  <a:rPr lang="en-US" altLang="ja-JP" sz="1400">
                    <a:solidFill>
                      <a:srgbClr val="FF0000"/>
                    </a:solidFill>
                    <a:latin typeface="HGｺﾞｼｯｸM" pitchFamily="49" charset="-128"/>
                    <a:ea typeface="HGｺﾞｼｯｸM" pitchFamily="49" charset="-128"/>
                  </a:rPr>
                  <a:t>r0 =  5.0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  <a:latin typeface="HGｺﾞｼｯｸM" pitchFamily="49" charset="-128"/>
                    <a:ea typeface="HGｺﾞｼｯｸM" pitchFamily="49" charset="-128"/>
                  </a:rPr>
                  <a:t>   dir =  1.0</a:t>
                </a:r>
              </a:p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ja-JP" sz="1400">
                    <a:solidFill>
                      <a:srgbClr val="000000"/>
                    </a:solidFill>
                    <a:latin typeface="HGｺﾞｼｯｸM" pitchFamily="49" charset="-128"/>
                    <a:ea typeface="HGｺﾞｼｯｸM" pitchFamily="49" charset="-128"/>
                  </a:rPr>
                  <a:t>  trcl =  400</a:t>
                </a:r>
                <a:endParaRPr lang="ja-JP" altLang="en-US" sz="1400"/>
              </a:p>
            </p:txBody>
          </p:sp>
          <p:sp>
            <p:nvSpPr>
              <p:cNvPr id="17435" name="テキスト ボックス 3"/>
              <p:cNvSpPr txBox="1">
                <a:spLocks noChangeArrowheads="1"/>
              </p:cNvSpPr>
              <p:nvPr/>
            </p:nvSpPr>
            <p:spPr bwMode="auto">
              <a:xfrm>
                <a:off x="1886676" y="4876801"/>
                <a:ext cx="2514068" cy="70806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kumimoji="1" sz="32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kumimoji="1" sz="28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kumimoji="1" sz="2000">
                    <a:solidFill>
                      <a:schemeClr val="tx1"/>
                    </a:solidFill>
                    <a:latin typeface="Times New Roman" pitchFamily="18" charset="0"/>
                    <a:ea typeface="ＭＳ Ｐゴシック" pitchFamily="50" charset="-128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ja-JP" sz="2000" b="1">
                    <a:solidFill>
                      <a:srgbClr val="FF0000"/>
                    </a:solidFill>
                  </a:rPr>
                  <a:t>10cm x 10cm</a:t>
                </a:r>
                <a:r>
                  <a:rPr lang="ja-JP" altLang="en-US" sz="2000" b="1">
                    <a:solidFill>
                      <a:srgbClr val="FF0000"/>
                    </a:solidFill>
                  </a:rPr>
                  <a:t>の</a:t>
                </a:r>
                <a:endParaRPr lang="en-US" altLang="ja-JP" sz="2000" b="1">
                  <a:solidFill>
                    <a:srgbClr val="FF0000"/>
                  </a:solidFill>
                </a:endParaRPr>
              </a:p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ja-JP" altLang="en-US" sz="2000" b="1">
                    <a:solidFill>
                      <a:srgbClr val="FF0000"/>
                    </a:solidFill>
                  </a:rPr>
                  <a:t>四角の面線源</a:t>
                </a:r>
              </a:p>
            </p:txBody>
          </p:sp>
        </p:grpSp>
        <p:sp>
          <p:nvSpPr>
            <p:cNvPr id="17432" name="テキスト ボックス 5"/>
            <p:cNvSpPr txBox="1">
              <a:spLocks noChangeArrowheads="1"/>
            </p:cNvSpPr>
            <p:nvPr/>
          </p:nvSpPr>
          <p:spPr bwMode="auto">
            <a:xfrm>
              <a:off x="1103262" y="3188256"/>
              <a:ext cx="2520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ja-JP" sz="1800" b="1">
                  <a:solidFill>
                    <a:srgbClr val="FF0000"/>
                  </a:solidFill>
                </a:rPr>
                <a:t>2</a:t>
              </a:r>
              <a:endParaRPr lang="ja-JP" altLang="en-US" sz="1800" b="1">
                <a:solidFill>
                  <a:srgbClr val="FF0000"/>
                </a:solidFill>
              </a:endParaRPr>
            </a:p>
          </p:txBody>
        </p:sp>
        <p:sp>
          <p:nvSpPr>
            <p:cNvPr id="7" name="円/楕円 6"/>
            <p:cNvSpPr/>
            <p:nvPr/>
          </p:nvSpPr>
          <p:spPr>
            <a:xfrm>
              <a:off x="1103313" y="3188256"/>
              <a:ext cx="325437" cy="34600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図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1927225"/>
            <a:ext cx="4886325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1916113"/>
            <a:ext cx="423703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A7A2A4D9-092E-43AB-A927-CAA24FF73917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17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8439" name="Text Box 1030"/>
          <p:cNvSpPr txBox="1">
            <a:spLocks noChangeArrowheads="1"/>
          </p:cNvSpPr>
          <p:nvPr/>
        </p:nvSpPr>
        <p:spPr bwMode="auto">
          <a:xfrm>
            <a:off x="5940425" y="1057275"/>
            <a:ext cx="1327150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0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1042988" y="0"/>
            <a:ext cx="73453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sz="4800" kern="0" dirty="0" smtClean="0">
                <a:latin typeface="Century Gothic" pitchFamily="34" charset="0"/>
              </a:rPr>
              <a:t>応用例：線源変更後の線量</a:t>
            </a:r>
            <a:endParaRPr lang="en-US" altLang="ja-JP" sz="4800" kern="0" dirty="0" smtClean="0">
              <a:latin typeface="Century Gothic" pitchFamily="34" charset="0"/>
            </a:endParaRPr>
          </a:p>
        </p:txBody>
      </p:sp>
      <p:sp>
        <p:nvSpPr>
          <p:cNvPr id="18441" name="Text Box 5"/>
          <p:cNvSpPr txBox="1">
            <a:spLocks noChangeArrowheads="1"/>
          </p:cNvSpPr>
          <p:nvPr/>
        </p:nvSpPr>
        <p:spPr bwMode="auto">
          <a:xfrm>
            <a:off x="1331913" y="640080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Application: Dose calculation with modified beam</a:t>
            </a:r>
          </a:p>
        </p:txBody>
      </p:sp>
      <p:sp>
        <p:nvSpPr>
          <p:cNvPr id="18442" name="テキスト ボックス 14"/>
          <p:cNvSpPr txBox="1">
            <a:spLocks noChangeArrowheads="1"/>
          </p:cNvSpPr>
          <p:nvPr/>
        </p:nvSpPr>
        <p:spPr bwMode="auto">
          <a:xfrm>
            <a:off x="3532188" y="5811838"/>
            <a:ext cx="20415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deposit-xy.eps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7" name="下矢印 6"/>
          <p:cNvSpPr/>
          <p:nvPr/>
        </p:nvSpPr>
        <p:spPr>
          <a:xfrm rot="10800000">
            <a:off x="2411413" y="4206875"/>
            <a:ext cx="863600" cy="590550"/>
          </a:xfrm>
          <a:prstGeom prst="down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8444" name="テキスト ボックス 7"/>
          <p:cNvSpPr txBox="1">
            <a:spLocks noChangeArrowheads="1"/>
          </p:cNvSpPr>
          <p:nvPr/>
        </p:nvSpPr>
        <p:spPr bwMode="auto">
          <a:xfrm>
            <a:off x="5848350" y="5549900"/>
            <a:ext cx="302418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/>
              <a:t>肺の密度が小さいのでレンジが伸びている</a:t>
            </a:r>
          </a:p>
        </p:txBody>
      </p:sp>
      <p:cxnSp>
        <p:nvCxnSpPr>
          <p:cNvPr id="10" name="直線矢印コネクタ 9"/>
          <p:cNvCxnSpPr>
            <a:stCxn id="18444" idx="0"/>
          </p:cNvCxnSpPr>
          <p:nvPr/>
        </p:nvCxnSpPr>
        <p:spPr>
          <a:xfrm flipH="1" flipV="1">
            <a:off x="7267575" y="3141663"/>
            <a:ext cx="93663" cy="2408237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AutoShape 2051"/>
          <p:cNvSpPr>
            <a:spLocks noChangeArrowheads="1"/>
          </p:cNvSpPr>
          <p:nvPr/>
        </p:nvSpPr>
        <p:spPr bwMode="auto">
          <a:xfrm>
            <a:off x="260350" y="4937125"/>
            <a:ext cx="8713788" cy="12287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9459" name="AutoShape 2051"/>
          <p:cNvSpPr>
            <a:spLocks noChangeArrowheads="1"/>
          </p:cNvSpPr>
          <p:nvPr/>
        </p:nvSpPr>
        <p:spPr bwMode="auto">
          <a:xfrm>
            <a:off x="250825" y="2924175"/>
            <a:ext cx="8713788" cy="18002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9460" name="AutoShape 2051"/>
          <p:cNvSpPr>
            <a:spLocks noChangeArrowheads="1"/>
          </p:cNvSpPr>
          <p:nvPr/>
        </p:nvSpPr>
        <p:spPr bwMode="auto">
          <a:xfrm>
            <a:off x="250825" y="1125538"/>
            <a:ext cx="8713788" cy="1582737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Century Gothic" pitchFamily="34" charset="0"/>
              </a:rPr>
              <a:t>高分解能ファントム利用時の注意点</a:t>
            </a:r>
            <a:endParaRPr lang="en-US" altLang="ja-JP" smtClean="0">
              <a:latin typeface="Century Gothic" pitchFamily="34" charset="0"/>
            </a:endParaRPr>
          </a:p>
        </p:txBody>
      </p:sp>
      <p:pic>
        <p:nvPicPr>
          <p:cNvPr id="1946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9464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4E5D2322-C73B-482B-912D-9D20D86F41D9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18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9465" name="テキスト ボックス 20"/>
          <p:cNvSpPr txBox="1">
            <a:spLocks noChangeArrowheads="1"/>
          </p:cNvSpPr>
          <p:nvPr/>
        </p:nvSpPr>
        <p:spPr bwMode="auto">
          <a:xfrm>
            <a:off x="323850" y="1125538"/>
            <a:ext cx="878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240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全身を高分解能でボクセル化すると</a:t>
            </a:r>
            <a:r>
              <a:rPr lang="ja-JP" altLang="en-US" sz="2000">
                <a:solidFill>
                  <a:srgbClr val="FF0000"/>
                </a:solidFill>
                <a:latin typeface="ＭＳ Ｐゴシック" pitchFamily="50" charset="-128"/>
              </a:rPr>
              <a:t>使用メモリが膨大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になり実行できなくなる</a:t>
            </a:r>
            <a:endParaRPr lang="en-US" altLang="ja-JP" sz="20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8" name="テキスト ボックス 7"/>
          <p:cNvSpPr txBox="1"/>
          <p:nvPr/>
        </p:nvSpPr>
        <p:spPr>
          <a:xfrm>
            <a:off x="703263" y="1525588"/>
            <a:ext cx="8169275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1800" dirty="0">
                <a:latin typeface="+mn-ea"/>
                <a:ea typeface="+mn-ea"/>
              </a:rPr>
              <a:t>例）全身（</a:t>
            </a:r>
            <a:r>
              <a:rPr lang="en-US" altLang="ja-JP" sz="1800" dirty="0">
                <a:latin typeface="+mn-ea"/>
                <a:ea typeface="+mn-ea"/>
              </a:rPr>
              <a:t>180cm×30cm×50cm</a:t>
            </a:r>
            <a:r>
              <a:rPr lang="ja-JP" altLang="en-US" sz="1800" dirty="0">
                <a:latin typeface="+mn-ea"/>
                <a:ea typeface="+mn-ea"/>
              </a:rPr>
              <a:t>）を</a:t>
            </a:r>
            <a:r>
              <a:rPr lang="en-US" altLang="ja-JP" sz="1800" dirty="0">
                <a:latin typeface="+mn-ea"/>
                <a:ea typeface="+mn-ea"/>
              </a:rPr>
              <a:t>1mm</a:t>
            </a:r>
            <a:r>
              <a:rPr lang="en-US" altLang="ja-JP" sz="1800" baseline="30000" dirty="0">
                <a:latin typeface="+mn-ea"/>
                <a:ea typeface="+mn-ea"/>
              </a:rPr>
              <a:t>3</a:t>
            </a:r>
            <a:r>
              <a:rPr lang="ja-JP" altLang="en-US" sz="1800" dirty="0">
                <a:latin typeface="+mn-ea"/>
                <a:ea typeface="+mn-ea"/>
              </a:rPr>
              <a:t>でボクセル化すると，</a:t>
            </a:r>
            <a:r>
              <a:rPr lang="en-US" altLang="ja-JP" sz="1800" dirty="0">
                <a:latin typeface="+mn-ea"/>
                <a:ea typeface="+mn-ea"/>
              </a:rPr>
              <a:t>2</a:t>
            </a:r>
            <a:r>
              <a:rPr lang="ja-JP" altLang="en-US" sz="1800" dirty="0">
                <a:latin typeface="+mn-ea"/>
                <a:ea typeface="+mn-ea"/>
              </a:rPr>
              <a:t>億</a:t>
            </a:r>
            <a:r>
              <a:rPr lang="en-US" altLang="ja-JP" sz="1800" dirty="0">
                <a:latin typeface="+mn-ea"/>
                <a:ea typeface="+mn-ea"/>
              </a:rPr>
              <a:t>7000</a:t>
            </a:r>
            <a:r>
              <a:rPr lang="ja-JP" altLang="en-US" sz="1800" dirty="0">
                <a:latin typeface="+mn-ea"/>
                <a:ea typeface="+mn-ea"/>
              </a:rPr>
              <a:t>万個の</a:t>
            </a:r>
            <a:endParaRPr lang="en-US" altLang="ja-JP" sz="1800" dirty="0">
              <a:latin typeface="+mn-ea"/>
              <a:ea typeface="+mn-ea"/>
            </a:endParaRPr>
          </a:p>
          <a:p>
            <a:pPr eaLnBrk="1" hangingPunct="1">
              <a:defRPr/>
            </a:pPr>
            <a:r>
              <a:rPr lang="ja-JP" altLang="en-US" sz="1800" dirty="0">
                <a:latin typeface="+mn-ea"/>
                <a:ea typeface="+mn-ea"/>
              </a:rPr>
              <a:t>　　ボクセルが必要→　</a:t>
            </a:r>
            <a:r>
              <a:rPr lang="en-US" altLang="ja-JP" sz="1800" dirty="0">
                <a:latin typeface="+mn-ea"/>
                <a:ea typeface="+mn-ea"/>
              </a:rPr>
              <a:t>1CPU</a:t>
            </a:r>
            <a:r>
              <a:rPr lang="ja-JP" altLang="en-US" sz="1800" dirty="0">
                <a:latin typeface="+mn-ea"/>
                <a:ea typeface="+mn-ea"/>
              </a:rPr>
              <a:t>あたり最低</a:t>
            </a:r>
            <a:r>
              <a:rPr lang="en-US" altLang="ja-JP" sz="1800" dirty="0">
                <a:solidFill>
                  <a:srgbClr val="FF0000"/>
                </a:solidFill>
                <a:latin typeface="+mn-ea"/>
                <a:ea typeface="+mn-ea"/>
              </a:rPr>
              <a:t>5.4GB</a:t>
            </a:r>
            <a:r>
              <a:rPr lang="ja-JP" altLang="en-US" sz="1800" dirty="0" err="1">
                <a:latin typeface="+mn-ea"/>
                <a:ea typeface="+mn-ea"/>
              </a:rPr>
              <a:t>のメ</a:t>
            </a:r>
            <a:r>
              <a:rPr lang="ja-JP" altLang="en-US" sz="1800" dirty="0">
                <a:latin typeface="+mn-ea"/>
                <a:ea typeface="+mn-ea"/>
              </a:rPr>
              <a:t>モリが必要（約</a:t>
            </a:r>
            <a:r>
              <a:rPr lang="en-US" altLang="ja-JP" sz="1800" dirty="0">
                <a:latin typeface="+mn-ea"/>
                <a:ea typeface="+mn-ea"/>
              </a:rPr>
              <a:t>20Byte/</a:t>
            </a:r>
            <a:r>
              <a:rPr lang="ja-JP" altLang="en-US" sz="1800" dirty="0">
                <a:latin typeface="+mn-ea"/>
                <a:ea typeface="+mn-ea"/>
              </a:rPr>
              <a:t>ボクセル）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420688" y="3357563"/>
            <a:ext cx="8615362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sz="2000" dirty="0">
                <a:latin typeface="+mj-ea"/>
                <a:ea typeface="+mj-ea"/>
              </a:rPr>
              <a:t>“</a:t>
            </a:r>
            <a:r>
              <a:rPr lang="en-US" altLang="ja-JP" sz="2000" dirty="0" err="1">
                <a:latin typeface="+mj-ea"/>
                <a:ea typeface="+mj-ea"/>
              </a:rPr>
              <a:t>src</a:t>
            </a:r>
            <a:r>
              <a:rPr lang="en-US" altLang="ja-JP" sz="2000" dirty="0">
                <a:latin typeface="+mj-ea"/>
                <a:ea typeface="+mj-ea"/>
              </a:rPr>
              <a:t>”</a:t>
            </a:r>
            <a:r>
              <a:rPr lang="ja-JP" altLang="en-US" sz="2000" dirty="0">
                <a:latin typeface="+mj-ea"/>
                <a:ea typeface="+mj-ea"/>
              </a:rPr>
              <a:t>フォルダにある</a:t>
            </a:r>
            <a:r>
              <a:rPr lang="en-US" altLang="ja-JP" sz="2000" dirty="0">
                <a:latin typeface="+mj-ea"/>
                <a:ea typeface="+mj-ea"/>
              </a:rPr>
              <a:t>”param.inc”</a:t>
            </a:r>
            <a:r>
              <a:rPr lang="ja-JP" altLang="en-US" sz="2000" dirty="0">
                <a:latin typeface="+mj-ea"/>
                <a:ea typeface="+mj-ea"/>
              </a:rPr>
              <a:t>を変更し，全てのファイルを</a:t>
            </a:r>
            <a:r>
              <a:rPr lang="ja-JP" altLang="en-US" sz="2000" dirty="0">
                <a:solidFill>
                  <a:srgbClr val="FF0000"/>
                </a:solidFill>
                <a:latin typeface="+mj-ea"/>
                <a:ea typeface="+mj-ea"/>
              </a:rPr>
              <a:t>再コンパイル</a:t>
            </a:r>
            <a:r>
              <a:rPr lang="en-US" altLang="ja-JP" sz="2000" baseline="30000" dirty="0">
                <a:solidFill>
                  <a:srgbClr val="FF0000"/>
                </a:solidFill>
                <a:latin typeface="+mj-ea"/>
                <a:ea typeface="+mj-ea"/>
              </a:rPr>
              <a:t>*</a:t>
            </a:r>
            <a:r>
              <a:rPr lang="ja-JP" altLang="en-US" sz="2000" dirty="0">
                <a:latin typeface="+mj-ea"/>
                <a:ea typeface="+mj-ea"/>
              </a:rPr>
              <a:t>する</a:t>
            </a:r>
          </a:p>
        </p:txBody>
      </p:sp>
      <p:sp>
        <p:nvSpPr>
          <p:cNvPr id="11" name="二等辺三角形 10"/>
          <p:cNvSpPr/>
          <p:nvPr/>
        </p:nvSpPr>
        <p:spPr>
          <a:xfrm flipV="1">
            <a:off x="4227513" y="2708275"/>
            <a:ext cx="768350" cy="20796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9469" name="テキスト ボックス 20"/>
          <p:cNvSpPr txBox="1">
            <a:spLocks noChangeArrowheads="1"/>
          </p:cNvSpPr>
          <p:nvPr/>
        </p:nvSpPr>
        <p:spPr bwMode="auto">
          <a:xfrm>
            <a:off x="3643313" y="2960688"/>
            <a:ext cx="19383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ja-JP" altLang="en-US" sz="2400">
                <a:solidFill>
                  <a:schemeClr val="accent2"/>
                </a:solidFill>
                <a:latin typeface="ＭＳ Ｐゴシック" pitchFamily="50" charset="-128"/>
              </a:rPr>
              <a:t>対策方法</a:t>
            </a:r>
            <a:endParaRPr lang="en-US" altLang="ja-JP" sz="2400">
              <a:solidFill>
                <a:schemeClr val="accent2"/>
              </a:solidFill>
              <a:latin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420688" y="3716338"/>
            <a:ext cx="8615362" cy="9239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altLang="ja-JP" sz="1800" dirty="0" err="1">
                <a:latin typeface="+mn-ea"/>
                <a:ea typeface="+mn-ea"/>
              </a:rPr>
              <a:t>mdas</a:t>
            </a:r>
            <a:r>
              <a:rPr lang="ja-JP" altLang="en-US" sz="1800" dirty="0">
                <a:latin typeface="+mn-ea"/>
                <a:ea typeface="+mn-ea"/>
              </a:rPr>
              <a:t>の変更：</a:t>
            </a:r>
            <a:r>
              <a:rPr lang="en-US" altLang="ja-JP" sz="1800" dirty="0">
                <a:latin typeface="+mn-ea"/>
                <a:ea typeface="+mn-ea"/>
              </a:rPr>
              <a:t> PHITS</a:t>
            </a:r>
            <a:r>
              <a:rPr lang="ja-JP" altLang="en-US" sz="1800" dirty="0">
                <a:latin typeface="+mn-ea"/>
                <a:ea typeface="+mn-ea"/>
              </a:rPr>
              <a:t>で使用する総メモリ数（</a:t>
            </a:r>
            <a:r>
              <a:rPr lang="en-US" altLang="ja-JP" sz="1800" dirty="0">
                <a:latin typeface="+mn-ea"/>
                <a:ea typeface="+mn-ea"/>
              </a:rPr>
              <a:t>Byte)/8</a:t>
            </a:r>
            <a:r>
              <a:rPr lang="ja-JP" altLang="en-US" sz="1800" dirty="0">
                <a:latin typeface="+mn-ea"/>
                <a:ea typeface="+mn-ea"/>
              </a:rPr>
              <a:t>　（</a:t>
            </a:r>
            <a:r>
              <a:rPr lang="en-US" altLang="ja-JP" sz="1800" dirty="0">
                <a:latin typeface="+mn-ea"/>
                <a:ea typeface="+mn-ea"/>
              </a:rPr>
              <a:t>32bit</a:t>
            </a:r>
            <a:r>
              <a:rPr lang="ja-JP" altLang="en-US" sz="1800" dirty="0">
                <a:latin typeface="+mn-ea"/>
                <a:ea typeface="+mn-ea"/>
              </a:rPr>
              <a:t>機は特に上限値に注意）</a:t>
            </a:r>
            <a:endParaRPr lang="en-US" altLang="ja-JP" sz="1800" dirty="0">
              <a:latin typeface="+mn-ea"/>
              <a:ea typeface="+mn-ea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en-US" altLang="ja-JP" sz="1800" dirty="0" err="1">
                <a:latin typeface="+mn-ea"/>
                <a:ea typeface="+mn-ea"/>
              </a:rPr>
              <a:t>latmax</a:t>
            </a:r>
            <a:r>
              <a:rPr lang="ja-JP" altLang="en-US" sz="1800" dirty="0">
                <a:latin typeface="+mn-ea"/>
                <a:ea typeface="+mn-ea"/>
              </a:rPr>
              <a:t>の変更： 最も大きな</a:t>
            </a:r>
            <a:r>
              <a:rPr lang="en-US" altLang="ja-JP" sz="1800" dirty="0">
                <a:latin typeface="+mn-ea"/>
                <a:ea typeface="+mn-ea"/>
              </a:rPr>
              <a:t>lattice</a:t>
            </a:r>
            <a:r>
              <a:rPr lang="ja-JP" altLang="en-US" sz="1800" dirty="0">
                <a:latin typeface="+mn-ea"/>
                <a:ea typeface="+mn-ea"/>
              </a:rPr>
              <a:t>数</a:t>
            </a:r>
            <a:r>
              <a:rPr lang="en-US" altLang="ja-JP" sz="1800" dirty="0">
                <a:latin typeface="+mn-ea"/>
                <a:ea typeface="+mn-ea"/>
              </a:rPr>
              <a:t>+1</a:t>
            </a:r>
            <a:r>
              <a:rPr lang="ja-JP" altLang="en-US" sz="1800" dirty="0">
                <a:latin typeface="+mn-ea"/>
                <a:ea typeface="+mn-ea"/>
              </a:rPr>
              <a:t>（複数</a:t>
            </a:r>
            <a:r>
              <a:rPr lang="en-US" altLang="ja-JP" sz="1800" dirty="0">
                <a:latin typeface="+mn-ea"/>
                <a:ea typeface="+mn-ea"/>
              </a:rPr>
              <a:t>Lattice</a:t>
            </a:r>
            <a:r>
              <a:rPr lang="ja-JP" altLang="en-US" sz="1800" dirty="0">
                <a:latin typeface="+mn-ea"/>
                <a:ea typeface="+mn-ea"/>
              </a:rPr>
              <a:t>を使う場合は，その最大値）</a:t>
            </a:r>
            <a:endParaRPr lang="en-US" altLang="ja-JP" sz="1800" dirty="0">
              <a:latin typeface="+mn-ea"/>
              <a:ea typeface="+mn-ea"/>
            </a:endParaRPr>
          </a:p>
          <a:p>
            <a:pPr marL="285750" indent="-285750" eaLnBrk="1" hangingPunct="1">
              <a:buFont typeface="Arial" pitchFamily="34" charset="0"/>
              <a:buChar char="•"/>
              <a:defRPr/>
            </a:pPr>
            <a:r>
              <a:rPr lang="ja-JP" altLang="en-US" sz="1800" dirty="0">
                <a:latin typeface="+mn-ea"/>
                <a:cs typeface="Arial" pitchFamily="34" charset="0"/>
              </a:rPr>
              <a:t>必要に応じて型宣言及びコンパイラオプションを追加： 詳細は次ページ参照</a:t>
            </a:r>
            <a:endParaRPr lang="ja-JP" altLang="en-US" sz="1800" dirty="0">
              <a:latin typeface="+mn-ea"/>
              <a:ea typeface="+mn-ea"/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471488" y="5332413"/>
            <a:ext cx="84010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000" dirty="0">
                <a:latin typeface="+mj-ea"/>
                <a:ea typeface="+mj-ea"/>
              </a:rPr>
              <a:t>ボクセル化する領域を頭・胴・足などに分割し，無駄な領域を小さくする</a:t>
            </a:r>
          </a:p>
        </p:txBody>
      </p:sp>
      <p:sp>
        <p:nvSpPr>
          <p:cNvPr id="18" name="正方形/長方形 17"/>
          <p:cNvSpPr/>
          <p:nvPr/>
        </p:nvSpPr>
        <p:spPr>
          <a:xfrm>
            <a:off x="455613" y="5661025"/>
            <a:ext cx="641985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000" dirty="0">
                <a:latin typeface="+mj-ea"/>
                <a:ea typeface="+mj-ea"/>
              </a:rPr>
              <a:t>複数のピクセルをまとめてボクセル化し，分解能を下げる</a:t>
            </a:r>
          </a:p>
        </p:txBody>
      </p:sp>
      <p:sp>
        <p:nvSpPr>
          <p:cNvPr id="19473" name="テキスト ボックス 20"/>
          <p:cNvSpPr txBox="1">
            <a:spLocks noChangeArrowheads="1"/>
          </p:cNvSpPr>
          <p:nvPr/>
        </p:nvSpPr>
        <p:spPr bwMode="auto">
          <a:xfrm>
            <a:off x="307975" y="2171700"/>
            <a:ext cx="87820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240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初期設定の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PHITS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は，約</a:t>
            </a:r>
            <a:r>
              <a:rPr lang="en-US" altLang="ja-JP" sz="2000">
                <a:solidFill>
                  <a:srgbClr val="FF0000"/>
                </a:solidFill>
                <a:latin typeface="ＭＳ Ｐゴシック" pitchFamily="50" charset="-128"/>
              </a:rPr>
              <a:t>640MB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しかメモリを使うことができない</a:t>
            </a:r>
            <a:endParaRPr lang="en-US" altLang="ja-JP" sz="20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0" name="二等辺三角形 19"/>
          <p:cNvSpPr/>
          <p:nvPr/>
        </p:nvSpPr>
        <p:spPr>
          <a:xfrm flipV="1">
            <a:off x="4187825" y="4724400"/>
            <a:ext cx="768350" cy="207963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19475" name="テキスト ボックス 20"/>
          <p:cNvSpPr txBox="1">
            <a:spLocks noChangeArrowheads="1"/>
          </p:cNvSpPr>
          <p:nvPr/>
        </p:nvSpPr>
        <p:spPr bwMode="auto">
          <a:xfrm>
            <a:off x="2195513" y="4946650"/>
            <a:ext cx="48974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ja-JP" altLang="en-US" sz="2400">
                <a:solidFill>
                  <a:schemeClr val="accent2"/>
                </a:solidFill>
                <a:latin typeface="ＭＳ Ｐゴシック" pitchFamily="50" charset="-128"/>
              </a:rPr>
              <a:t>メモリが（物理的に）足りない場合</a:t>
            </a:r>
            <a:endParaRPr lang="en-US" altLang="ja-JP" sz="2400">
              <a:solidFill>
                <a:schemeClr val="accent2"/>
              </a:solidFill>
              <a:latin typeface="ＭＳ Ｐゴシック" pitchFamily="50" charset="-128"/>
            </a:endParaRPr>
          </a:p>
        </p:txBody>
      </p:sp>
      <p:sp>
        <p:nvSpPr>
          <p:cNvPr id="19476" name="テキスト ボックス 2"/>
          <p:cNvSpPr txBox="1">
            <a:spLocks noChangeArrowheads="1"/>
          </p:cNvSpPr>
          <p:nvPr/>
        </p:nvSpPr>
        <p:spPr bwMode="auto">
          <a:xfrm>
            <a:off x="1939925" y="6364288"/>
            <a:ext cx="637698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/>
              <a:t>*</a:t>
            </a:r>
            <a:r>
              <a:rPr lang="en-US" altLang="ja-JP" sz="1400"/>
              <a:t>Windows</a:t>
            </a:r>
            <a:r>
              <a:rPr lang="ja-JP" altLang="en-US" sz="1400"/>
              <a:t>の場合，</a:t>
            </a:r>
            <a:r>
              <a:rPr lang="en-US" altLang="ja-JP" sz="1400"/>
              <a:t>Stack memory</a:t>
            </a:r>
            <a:r>
              <a:rPr lang="ja-JP" altLang="en-US" sz="1400"/>
              <a:t>の関係から</a:t>
            </a:r>
            <a:r>
              <a:rPr lang="en-US" altLang="ja-JP" sz="1400"/>
              <a:t>Intel Fortran</a:t>
            </a:r>
            <a:r>
              <a:rPr lang="ja-JP" altLang="en-US" sz="1400"/>
              <a:t>ではエラーが起きる場合があるので，</a:t>
            </a:r>
            <a:r>
              <a:rPr lang="en-US" altLang="ja-JP" sz="1400"/>
              <a:t>gfortran</a:t>
            </a:r>
            <a:r>
              <a:rPr lang="ja-JP" altLang="en-US" sz="1400"/>
              <a:t>の方がよい。</a:t>
            </a:r>
            <a:r>
              <a:rPr lang="en-US" altLang="ja-JP" sz="1400"/>
              <a:t>Linux&amp;Mac</a:t>
            </a:r>
            <a:r>
              <a:rPr lang="ja-JP" altLang="en-US" sz="1400"/>
              <a:t>は</a:t>
            </a:r>
            <a:r>
              <a:rPr lang="en-US" altLang="ja-JP" sz="1400"/>
              <a:t>Intel Fortran</a:t>
            </a:r>
            <a:r>
              <a:rPr lang="ja-JP" altLang="en-US" sz="1400"/>
              <a:t>でも動作します</a:t>
            </a:r>
            <a:endParaRPr lang="en-US" altLang="ja-JP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051"/>
          <p:cNvSpPr>
            <a:spLocks noChangeArrowheads="1"/>
          </p:cNvSpPr>
          <p:nvPr/>
        </p:nvSpPr>
        <p:spPr bwMode="auto">
          <a:xfrm>
            <a:off x="250825" y="1700213"/>
            <a:ext cx="8621713" cy="2520950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D41CD59B-2B73-49B9-B335-2DA5B47C9037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19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0486" name="Text Box 5"/>
          <p:cNvSpPr txBox="1">
            <a:spLocks noChangeArrowheads="1"/>
          </p:cNvSpPr>
          <p:nvPr/>
        </p:nvSpPr>
        <p:spPr bwMode="auto">
          <a:xfrm>
            <a:off x="3276600" y="6400800"/>
            <a:ext cx="25908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Appendix</a:t>
            </a:r>
          </a:p>
        </p:txBody>
      </p:sp>
      <p:sp>
        <p:nvSpPr>
          <p:cNvPr id="20487" name="テキスト ボックス 20"/>
          <p:cNvSpPr txBox="1">
            <a:spLocks noChangeArrowheads="1"/>
          </p:cNvSpPr>
          <p:nvPr/>
        </p:nvSpPr>
        <p:spPr bwMode="auto">
          <a:xfrm>
            <a:off x="407988" y="836613"/>
            <a:ext cx="833278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altLang="ja-JP" sz="2400">
                <a:solidFill>
                  <a:schemeClr val="accent2"/>
                </a:solidFill>
                <a:latin typeface="ＭＳ Ｐゴシック" pitchFamily="50" charset="-128"/>
              </a:rPr>
              <a:t>Voxel</a:t>
            </a:r>
            <a:r>
              <a:rPr lang="ja-JP" altLang="en-US" sz="2400">
                <a:solidFill>
                  <a:schemeClr val="accent2"/>
                </a:solidFill>
                <a:latin typeface="ＭＳ Ｐゴシック" pitchFamily="50" charset="-128"/>
              </a:rPr>
              <a:t>数が約</a:t>
            </a:r>
            <a:r>
              <a:rPr lang="en-US" altLang="ja-JP" sz="2400">
                <a:solidFill>
                  <a:schemeClr val="accent2"/>
                </a:solidFill>
                <a:latin typeface="ＭＳ Ｐゴシック" pitchFamily="50" charset="-128"/>
              </a:rPr>
              <a:t>5000</a:t>
            </a:r>
            <a:r>
              <a:rPr lang="ja-JP" altLang="en-US" sz="2400">
                <a:solidFill>
                  <a:schemeClr val="accent2"/>
                </a:solidFill>
                <a:latin typeface="ＭＳ Ｐゴシック" pitchFamily="50" charset="-128"/>
              </a:rPr>
              <a:t>千万個を超える場合は，様々な対策が必要</a:t>
            </a:r>
            <a:endParaRPr lang="en-US" altLang="ja-JP" sz="2400">
              <a:solidFill>
                <a:schemeClr val="accent2"/>
              </a:solidFill>
              <a:latin typeface="ＭＳ Ｐゴシック" pitchFamily="50" charset="-128"/>
            </a:endParaRPr>
          </a:p>
        </p:txBody>
      </p:sp>
      <p:sp>
        <p:nvSpPr>
          <p:cNvPr id="16" name="正方形/長方形 15"/>
          <p:cNvSpPr/>
          <p:nvPr/>
        </p:nvSpPr>
        <p:spPr>
          <a:xfrm>
            <a:off x="33338" y="1233488"/>
            <a:ext cx="9036050" cy="35401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ja-JP" altLang="en-US" sz="1700" dirty="0">
                <a:latin typeface="+mn-ea"/>
                <a:ea typeface="+mn-ea"/>
              </a:rPr>
              <a:t>例）</a:t>
            </a:r>
            <a:r>
              <a:rPr lang="en-US" altLang="ja-JP" sz="1700" dirty="0">
                <a:latin typeface="+mn-ea"/>
                <a:ea typeface="+mn-ea"/>
              </a:rPr>
              <a:t>JM</a:t>
            </a:r>
            <a:r>
              <a:rPr lang="ja-JP" altLang="en-US" sz="1700" dirty="0">
                <a:latin typeface="+mn-ea"/>
                <a:ea typeface="+mn-ea"/>
              </a:rPr>
              <a:t>ファントム（ボクセル数：約</a:t>
            </a:r>
            <a:r>
              <a:rPr lang="en-US" altLang="ja-JP" sz="1700" dirty="0">
                <a:latin typeface="+mn-ea"/>
                <a:ea typeface="+mn-ea"/>
              </a:rPr>
              <a:t>1.5</a:t>
            </a:r>
            <a:r>
              <a:rPr lang="ja-JP" altLang="en-US" sz="1700" dirty="0">
                <a:latin typeface="+mn-ea"/>
                <a:ea typeface="+mn-ea"/>
              </a:rPr>
              <a:t>億個）を</a:t>
            </a:r>
            <a:r>
              <a:rPr lang="en-US" altLang="ja-JP" sz="1700" dirty="0">
                <a:latin typeface="+mn-ea"/>
                <a:ea typeface="+mn-ea"/>
              </a:rPr>
              <a:t>6</a:t>
            </a:r>
            <a:r>
              <a:rPr lang="ja-JP" altLang="en-US" sz="1700" dirty="0">
                <a:latin typeface="+mn-ea"/>
                <a:ea typeface="+mn-ea"/>
              </a:rPr>
              <a:t>分割（最大セルのボクセル数：約</a:t>
            </a:r>
            <a:r>
              <a:rPr lang="en-US" altLang="ja-JP" sz="1700" dirty="0">
                <a:latin typeface="+mn-ea"/>
                <a:ea typeface="+mn-ea"/>
              </a:rPr>
              <a:t>4</a:t>
            </a:r>
            <a:r>
              <a:rPr lang="ja-JP" altLang="en-US" sz="1700" dirty="0">
                <a:latin typeface="+mn-ea"/>
                <a:ea typeface="+mn-ea"/>
              </a:rPr>
              <a:t>千万個）にした場合</a:t>
            </a:r>
            <a:endParaRPr lang="en-US" altLang="ja-JP" sz="1700" dirty="0">
              <a:latin typeface="+mn-ea"/>
              <a:ea typeface="+mn-ea"/>
            </a:endParaRPr>
          </a:p>
        </p:txBody>
      </p:sp>
      <p:sp>
        <p:nvSpPr>
          <p:cNvPr id="20489" name="テキスト ボックス 20"/>
          <p:cNvSpPr txBox="1">
            <a:spLocks noChangeArrowheads="1"/>
          </p:cNvSpPr>
          <p:nvPr/>
        </p:nvSpPr>
        <p:spPr bwMode="auto">
          <a:xfrm>
            <a:off x="2339975" y="1700213"/>
            <a:ext cx="43926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en-US" altLang="ja-JP" sz="2000">
                <a:solidFill>
                  <a:schemeClr val="accent2"/>
                </a:solidFill>
                <a:latin typeface="ＭＳ Ｐゴシック" pitchFamily="50" charset="-128"/>
              </a:rPr>
              <a:t>Fortran</a:t>
            </a:r>
            <a:r>
              <a:rPr lang="ja-JP" altLang="en-US" sz="2000">
                <a:solidFill>
                  <a:schemeClr val="accent2"/>
                </a:solidFill>
                <a:latin typeface="ＭＳ Ｐゴシック" pitchFamily="50" charset="-128"/>
              </a:rPr>
              <a:t>ソースパラメータの変更</a:t>
            </a:r>
            <a:endParaRPr lang="en-US" altLang="ja-JP" sz="2000">
              <a:solidFill>
                <a:schemeClr val="accent2"/>
              </a:solidFill>
              <a:latin typeface="ＭＳ Ｐゴシック" pitchFamily="50" charset="-128"/>
            </a:endParaRPr>
          </a:p>
        </p:txBody>
      </p:sp>
      <p:sp>
        <p:nvSpPr>
          <p:cNvPr id="20490" name="AutoShape 2051"/>
          <p:cNvSpPr>
            <a:spLocks noChangeArrowheads="1"/>
          </p:cNvSpPr>
          <p:nvPr/>
        </p:nvSpPr>
        <p:spPr bwMode="auto">
          <a:xfrm>
            <a:off x="250825" y="4508500"/>
            <a:ext cx="8621713" cy="1368425"/>
          </a:xfrm>
          <a:prstGeom prst="roundRect">
            <a:avLst>
              <a:gd name="adj" fmla="val 12296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0491" name="テキスト ボックス 23"/>
          <p:cNvSpPr txBox="1">
            <a:spLocks noChangeArrowheads="1"/>
          </p:cNvSpPr>
          <p:nvPr/>
        </p:nvSpPr>
        <p:spPr bwMode="auto">
          <a:xfrm>
            <a:off x="1763713" y="4508500"/>
            <a:ext cx="56880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ja-JP" altLang="en-US" sz="2000">
                <a:solidFill>
                  <a:schemeClr val="accent2"/>
                </a:solidFill>
                <a:latin typeface="ＭＳ Ｐゴシック" pitchFamily="50" charset="-128"/>
              </a:rPr>
              <a:t>コンパイラオプションの追加（</a:t>
            </a:r>
            <a:r>
              <a:rPr lang="en-US" altLang="ja-JP" sz="2000">
                <a:solidFill>
                  <a:schemeClr val="accent2"/>
                </a:solidFill>
                <a:latin typeface="ＭＳ Ｐゴシック" pitchFamily="50" charset="-128"/>
              </a:rPr>
              <a:t>Intel Fortran</a:t>
            </a:r>
            <a:r>
              <a:rPr lang="ja-JP" altLang="en-US" sz="2000">
                <a:solidFill>
                  <a:schemeClr val="accent2"/>
                </a:solidFill>
                <a:latin typeface="ＭＳ Ｐゴシック" pitchFamily="50" charset="-128"/>
              </a:rPr>
              <a:t>の場合）</a:t>
            </a:r>
            <a:endParaRPr lang="en-US" altLang="ja-JP" sz="2000">
              <a:solidFill>
                <a:schemeClr val="accent2"/>
              </a:solidFill>
              <a:latin typeface="ＭＳ Ｐゴシック" pitchFamily="50" charset="-128"/>
            </a:endParaRPr>
          </a:p>
        </p:txBody>
      </p:sp>
      <p:sp>
        <p:nvSpPr>
          <p:cNvPr id="20492" name="Text Box 1031"/>
          <p:cNvSpPr txBox="1">
            <a:spLocks noChangeArrowheads="1"/>
          </p:cNvSpPr>
          <p:nvPr/>
        </p:nvSpPr>
        <p:spPr bwMode="auto">
          <a:xfrm>
            <a:off x="395288" y="2132013"/>
            <a:ext cx="8312150" cy="10080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accent2"/>
                </a:solidFill>
                <a:latin typeface="Arial Black" pitchFamily="34" charset="0"/>
                <a:ea typeface="HGｺﾞｼｯｸM" pitchFamily="49" charset="-128"/>
              </a:rPr>
              <a:t>param.inc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integer*8 mdas,mcmx,mci,mmdas,mmmax,nbnds,mct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! 4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バイト整数の最大値（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2147483647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）超え対策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parameter ( mdas  = </a:t>
            </a:r>
            <a:r>
              <a:rPr lang="en-US" altLang="ja-JP" sz="140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500000000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)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! PHITS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で使用する総メモリ数（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Byte)/8, 64bit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機の導入必須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parameter ( latmax = </a:t>
            </a:r>
            <a:r>
              <a:rPr lang="en-US" altLang="ja-JP" sz="140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47000000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)  ! 1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セルあたりの最大ボクセル数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20493" name="Text Box 1031"/>
          <p:cNvSpPr txBox="1">
            <a:spLocks noChangeArrowheads="1"/>
          </p:cNvSpPr>
          <p:nvPr/>
        </p:nvSpPr>
        <p:spPr bwMode="auto">
          <a:xfrm>
            <a:off x="395288" y="3213100"/>
            <a:ext cx="8312150" cy="79216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accent2"/>
                </a:solidFill>
                <a:latin typeface="Arial Black" pitchFamily="34" charset="0"/>
                <a:ea typeface="HGｺﾞｼｯｸM" pitchFamily="49" charset="-128"/>
              </a:rPr>
              <a:t>angel00.inc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integer*8 mdas,mmdas,mmmax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! 4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バイト整数の最大値（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2147483647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）超え対策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parameter ( mdas  = </a:t>
            </a:r>
            <a:r>
              <a:rPr lang="en-US" altLang="ja-JP" sz="140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350000000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)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! ANGEL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で使用する総メモリ数（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Byte)/8</a:t>
            </a:r>
          </a:p>
        </p:txBody>
      </p:sp>
      <p:sp>
        <p:nvSpPr>
          <p:cNvPr id="20494" name="Text Box 1031"/>
          <p:cNvSpPr txBox="1">
            <a:spLocks noChangeArrowheads="1"/>
          </p:cNvSpPr>
          <p:nvPr/>
        </p:nvSpPr>
        <p:spPr bwMode="auto">
          <a:xfrm>
            <a:off x="379413" y="4924425"/>
            <a:ext cx="4624387" cy="808038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chemeClr val="accent2"/>
                </a:solidFill>
                <a:latin typeface="Arial Black" pitchFamily="34" charset="0"/>
                <a:ea typeface="HGｺﾞｼｯｸM" pitchFamily="49" charset="-128"/>
              </a:rPr>
              <a:t>makefile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F77      = ifort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FCFLAGS  = -noautomatic </a:t>
            </a:r>
            <a:r>
              <a:rPr lang="en-US" altLang="ja-JP" sz="140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-mcmodel=large -i-dynamic</a:t>
            </a:r>
          </a:p>
        </p:txBody>
      </p:sp>
      <p:sp>
        <p:nvSpPr>
          <p:cNvPr id="20495" name="正方形/長方形 3"/>
          <p:cNvSpPr>
            <a:spLocks noChangeArrowheads="1"/>
          </p:cNvSpPr>
          <p:nvPr/>
        </p:nvSpPr>
        <p:spPr bwMode="auto">
          <a:xfrm>
            <a:off x="5102225" y="4868863"/>
            <a:ext cx="3717925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-i-dynamic : Library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を動的リンク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-mcmodel=large :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メモリの使用制限なし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ただし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Linux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版のみ対応なので，</a:t>
            </a:r>
            <a:r>
              <a:rPr lang="ja-JP" altLang="en-US" sz="140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巨大ファントムを利用する場合は</a:t>
            </a:r>
            <a:r>
              <a:rPr lang="en-US" altLang="ja-JP" sz="140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Linux</a:t>
            </a:r>
            <a:r>
              <a:rPr lang="ja-JP" altLang="en-US" sz="140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システムが必須</a:t>
            </a:r>
            <a:endParaRPr lang="en-US" altLang="ja-JP" sz="1400">
              <a:solidFill>
                <a:srgbClr val="FF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17" name="Rectangle 2"/>
          <p:cNvSpPr txBox="1">
            <a:spLocks noChangeArrowheads="1"/>
          </p:cNvSpPr>
          <p:nvPr/>
        </p:nvSpPr>
        <p:spPr bwMode="auto">
          <a:xfrm>
            <a:off x="0" y="-100013"/>
            <a:ext cx="9144000" cy="1143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ja-JP" altLang="en-US" kern="0" smtClean="0">
                <a:latin typeface="Century Gothic" pitchFamily="34" charset="0"/>
              </a:rPr>
              <a:t>高分解能ファントム利用時の注意点</a:t>
            </a:r>
            <a:endParaRPr lang="en-US" altLang="ja-JP" kern="0" dirty="0" smtClean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3076" name="Text Box 7"/>
          <p:cNvSpPr txBox="1">
            <a:spLocks noChangeArrowheads="1"/>
          </p:cNvSpPr>
          <p:nvPr/>
        </p:nvSpPr>
        <p:spPr bwMode="auto">
          <a:xfrm>
            <a:off x="3276600" y="6400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Table of Contents</a:t>
            </a:r>
          </a:p>
        </p:txBody>
      </p:sp>
      <p:sp>
        <p:nvSpPr>
          <p:cNvPr id="3077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23ECCCEC-AAC8-41C4-AE49-EFB814D5258E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078" name="Rectangle 2"/>
          <p:cNvSpPr txBox="1">
            <a:spLocks noChangeArrowheads="1"/>
          </p:cNvSpPr>
          <p:nvPr/>
        </p:nvSpPr>
        <p:spPr bwMode="auto">
          <a:xfrm>
            <a:off x="2681288" y="188913"/>
            <a:ext cx="3743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>
                <a:solidFill>
                  <a:schemeClr val="tx2"/>
                </a:solidFill>
                <a:latin typeface="Century Gothic" pitchFamily="34" charset="0"/>
              </a:rPr>
              <a:t>講習の流れ</a:t>
            </a:r>
            <a:endParaRPr lang="en-US" altLang="ja-JP" sz="48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3079" name="AutoShape 2051"/>
          <p:cNvSpPr>
            <a:spLocks noChangeArrowheads="1"/>
          </p:cNvSpPr>
          <p:nvPr/>
        </p:nvSpPr>
        <p:spPr bwMode="auto">
          <a:xfrm>
            <a:off x="611188" y="1773238"/>
            <a:ext cx="7920037" cy="36163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3080" name="テキスト ボックス 16"/>
          <p:cNvSpPr txBox="1">
            <a:spLocks noChangeArrowheads="1"/>
          </p:cNvSpPr>
          <p:nvPr/>
        </p:nvSpPr>
        <p:spPr bwMode="auto">
          <a:xfrm>
            <a:off x="777875" y="2381250"/>
            <a:ext cx="7546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19138" indent="-7191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200150" indent="-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solidFill>
                  <a:srgbClr val="FF0000"/>
                </a:solidFill>
                <a:latin typeface="ＭＳ Ｐゴシック" pitchFamily="50" charset="-128"/>
              </a:rPr>
              <a:t>DICOM2PHITS</a:t>
            </a:r>
            <a:r>
              <a:rPr lang="ja-JP" altLang="en-US" sz="4000">
                <a:solidFill>
                  <a:srgbClr val="FF0000"/>
                </a:solidFill>
                <a:latin typeface="ＭＳ Ｐゴシック" pitchFamily="50" charset="-128"/>
              </a:rPr>
              <a:t>の使い方</a:t>
            </a:r>
            <a:endParaRPr lang="en-US" altLang="ja-JP" sz="4000">
              <a:solidFill>
                <a:srgbClr val="FF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DICOM2PHITS</a:t>
            </a:r>
            <a:r>
              <a:rPr lang="ja-JP" altLang="en-US" sz="4000">
                <a:latin typeface="ＭＳ Ｐゴシック" pitchFamily="50" charset="-128"/>
              </a:rPr>
              <a:t>を用いた応用例</a:t>
            </a:r>
            <a:endParaRPr lang="en-US" altLang="ja-JP" sz="4000">
              <a:latin typeface="ＭＳ Ｐゴシック" pitchFamily="50" charset="-128"/>
            </a:endParaRP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PHITS2DICOM</a:t>
            </a:r>
            <a:r>
              <a:rPr lang="ja-JP" altLang="en-US" sz="4000">
                <a:latin typeface="ＭＳ Ｐゴシック" pitchFamily="50" charset="-128"/>
              </a:rPr>
              <a:t>の使い方</a:t>
            </a:r>
            <a:endParaRPr lang="en-US" altLang="ja-JP" sz="4000">
              <a:latin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051"/>
          <p:cNvSpPr>
            <a:spLocks noChangeArrowheads="1"/>
          </p:cNvSpPr>
          <p:nvPr/>
        </p:nvSpPr>
        <p:spPr bwMode="auto">
          <a:xfrm>
            <a:off x="250825" y="3716338"/>
            <a:ext cx="8713788" cy="2305050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1507" name="AutoShape 2051"/>
          <p:cNvSpPr>
            <a:spLocks noChangeArrowheads="1"/>
          </p:cNvSpPr>
          <p:nvPr/>
        </p:nvSpPr>
        <p:spPr bwMode="auto">
          <a:xfrm>
            <a:off x="250825" y="1196975"/>
            <a:ext cx="8713788" cy="20161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ja-JP" altLang="en-US" smtClean="0">
                <a:latin typeface="Century Gothic" pitchFamily="34" charset="0"/>
              </a:rPr>
              <a:t>マテリアル数が多い場合の注意点</a:t>
            </a:r>
            <a:endParaRPr lang="en-US" altLang="ja-JP" smtClean="0">
              <a:latin typeface="Century Gothic" pitchFamily="34" charset="0"/>
            </a:endParaRPr>
          </a:p>
        </p:txBody>
      </p:sp>
      <p:pic>
        <p:nvPicPr>
          <p:cNvPr id="215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0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1511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DEF53427-3587-4698-AFA3-093AC782485A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20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1512" name="テキスト ボックス 20"/>
          <p:cNvSpPr txBox="1">
            <a:spLocks noChangeArrowheads="1"/>
          </p:cNvSpPr>
          <p:nvPr/>
        </p:nvSpPr>
        <p:spPr bwMode="auto">
          <a:xfrm>
            <a:off x="323850" y="1365250"/>
            <a:ext cx="878205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240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マテリアル数が多い場合に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EGS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を使用すると、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EGS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用断面積データを用意するのに非常に時間がかかる（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PHITS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実行の最初に全てのマテリアルについて用意）。</a:t>
            </a:r>
            <a:endParaRPr lang="en-US" altLang="ja-JP" sz="200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ts val="240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複数回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PHITS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を実行する場合には、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PHITS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実行時に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EGS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用断面積データを毎回準備するのではなく、一度作成した断面積データを使いまわすことができる。</a:t>
            </a:r>
            <a:endParaRPr lang="en-US" altLang="ja-JP" sz="20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" name="正方形/長方形 1"/>
          <p:cNvSpPr/>
          <p:nvPr/>
        </p:nvSpPr>
        <p:spPr>
          <a:xfrm>
            <a:off x="420688" y="4149725"/>
            <a:ext cx="8615362" cy="163036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ja-JP" altLang="en-US" sz="2000" dirty="0">
                <a:latin typeface="+mj-ea"/>
                <a:ea typeface="+mj-ea"/>
              </a:rPr>
              <a:t>①　</a:t>
            </a:r>
            <a:r>
              <a:rPr lang="en-US" altLang="ja-JP" sz="2000" dirty="0" err="1">
                <a:latin typeface="+mj-ea"/>
                <a:ea typeface="+mj-ea"/>
              </a:rPr>
              <a:t>ipegs</a:t>
            </a:r>
            <a:r>
              <a:rPr lang="en-US" altLang="ja-JP" sz="2000" dirty="0">
                <a:latin typeface="+mj-ea"/>
                <a:ea typeface="+mj-ea"/>
              </a:rPr>
              <a:t>=-1 </a:t>
            </a:r>
            <a:r>
              <a:rPr lang="ja-JP" altLang="en-US" sz="2000" dirty="0">
                <a:latin typeface="+mj-ea"/>
                <a:ea typeface="+mj-ea"/>
              </a:rPr>
              <a:t>をパラメータセクションで設定し、</a:t>
            </a:r>
            <a:r>
              <a:rPr lang="en-US" altLang="ja-JP" sz="2000" dirty="0">
                <a:latin typeface="+mj-ea"/>
                <a:ea typeface="+mj-ea"/>
              </a:rPr>
              <a:t>PHITS</a:t>
            </a:r>
            <a:r>
              <a:rPr lang="ja-JP" altLang="en-US" sz="2000" dirty="0">
                <a:latin typeface="+mj-ea"/>
                <a:ea typeface="+mj-ea"/>
              </a:rPr>
              <a:t>を実行</a:t>
            </a: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+mj-ea"/>
                <a:ea typeface="+mj-ea"/>
              </a:rPr>
              <a:t>　　　⇒　ＥＧＳ用断面積データを生成し、輸送計算を実行せずに終了</a:t>
            </a: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+mj-ea"/>
                <a:ea typeface="+mj-ea"/>
              </a:rPr>
              <a:t>②　</a:t>
            </a:r>
            <a:r>
              <a:rPr lang="en-US" altLang="ja-JP" sz="2000" dirty="0" err="1">
                <a:latin typeface="+mj-ea"/>
                <a:ea typeface="+mj-ea"/>
              </a:rPr>
              <a:t>ipegs</a:t>
            </a:r>
            <a:r>
              <a:rPr lang="en-US" altLang="ja-JP" sz="2000" dirty="0">
                <a:latin typeface="+mj-ea"/>
                <a:ea typeface="+mj-ea"/>
              </a:rPr>
              <a:t>=2 </a:t>
            </a:r>
            <a:r>
              <a:rPr lang="ja-JP" altLang="en-US" sz="2000" dirty="0">
                <a:latin typeface="+mj-ea"/>
                <a:ea typeface="+mj-ea"/>
              </a:rPr>
              <a:t>をパラメータセクションで設定し、</a:t>
            </a:r>
            <a:r>
              <a:rPr lang="en-US" altLang="ja-JP" sz="2000" dirty="0">
                <a:latin typeface="+mj-ea"/>
                <a:ea typeface="+mj-ea"/>
              </a:rPr>
              <a:t>PHITS</a:t>
            </a:r>
            <a:r>
              <a:rPr lang="ja-JP" altLang="en-US" sz="2000" dirty="0">
                <a:latin typeface="+mj-ea"/>
                <a:ea typeface="+mj-ea"/>
              </a:rPr>
              <a:t>を実行</a:t>
            </a:r>
            <a:endParaRPr lang="en-US" altLang="ja-JP" sz="2000" dirty="0">
              <a:latin typeface="+mj-ea"/>
              <a:ea typeface="+mj-ea"/>
            </a:endParaRPr>
          </a:p>
          <a:p>
            <a:pPr eaLnBrk="1" hangingPunct="1">
              <a:defRPr/>
            </a:pPr>
            <a:r>
              <a:rPr lang="ja-JP" altLang="en-US" sz="2000" dirty="0">
                <a:latin typeface="+mj-ea"/>
                <a:ea typeface="+mj-ea"/>
              </a:rPr>
              <a:t>　　　⇒　既存の</a:t>
            </a:r>
            <a:r>
              <a:rPr lang="en-US" altLang="ja-JP" sz="2000" dirty="0">
                <a:latin typeface="+mj-ea"/>
                <a:ea typeface="+mj-ea"/>
              </a:rPr>
              <a:t>EGS</a:t>
            </a:r>
            <a:r>
              <a:rPr lang="ja-JP" altLang="en-US" sz="2000" dirty="0">
                <a:latin typeface="+mj-ea"/>
                <a:ea typeface="+mj-ea"/>
              </a:rPr>
              <a:t>用断面積データを使用して、輸送計算を実行</a:t>
            </a:r>
            <a:endParaRPr lang="en-US" altLang="ja-JP" sz="2000" dirty="0">
              <a:latin typeface="+mj-ea"/>
              <a:ea typeface="+mj-ea"/>
            </a:endParaRPr>
          </a:p>
          <a:p>
            <a:pPr algn="ctr" eaLnBrk="1" hangingPunct="1">
              <a:defRPr/>
            </a:pPr>
            <a:r>
              <a:rPr lang="ja-JP" altLang="en-US" sz="2000" b="1" dirty="0">
                <a:latin typeface="+mj-ea"/>
                <a:ea typeface="+mj-ea"/>
              </a:rPr>
              <a:t>詳しくはマニュアルの</a:t>
            </a:r>
            <a:r>
              <a:rPr lang="en-US" altLang="ja-JP" sz="2000" b="1" dirty="0">
                <a:latin typeface="+mj-ea"/>
                <a:ea typeface="+mj-ea"/>
              </a:rPr>
              <a:t>EGS5</a:t>
            </a:r>
            <a:r>
              <a:rPr lang="ja-JP" altLang="en-US" sz="2000" b="1" dirty="0">
                <a:latin typeface="+mj-ea"/>
                <a:ea typeface="+mj-ea"/>
              </a:rPr>
              <a:t>用パラメータの項目を参照</a:t>
            </a:r>
          </a:p>
        </p:txBody>
      </p:sp>
      <p:sp>
        <p:nvSpPr>
          <p:cNvPr id="11" name="二等辺三角形 10"/>
          <p:cNvSpPr/>
          <p:nvPr/>
        </p:nvSpPr>
        <p:spPr>
          <a:xfrm flipV="1">
            <a:off x="4227513" y="3284538"/>
            <a:ext cx="768350" cy="20796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21515" name="テキスト ボックス 20"/>
          <p:cNvSpPr txBox="1">
            <a:spLocks noChangeArrowheads="1"/>
          </p:cNvSpPr>
          <p:nvPr/>
        </p:nvSpPr>
        <p:spPr bwMode="auto">
          <a:xfrm>
            <a:off x="3643313" y="3752850"/>
            <a:ext cx="193833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ts val="2400"/>
              </a:spcBef>
              <a:buFontTx/>
              <a:buNone/>
            </a:pPr>
            <a:r>
              <a:rPr lang="ja-JP" altLang="en-US" sz="2400">
                <a:solidFill>
                  <a:schemeClr val="accent2"/>
                </a:solidFill>
                <a:latin typeface="ＭＳ Ｐゴシック" pitchFamily="50" charset="-128"/>
              </a:rPr>
              <a:t>実行方法</a:t>
            </a:r>
            <a:endParaRPr lang="en-US" altLang="ja-JP" sz="2400">
              <a:solidFill>
                <a:schemeClr val="accent2"/>
              </a:solidFill>
              <a:latin typeface="ＭＳ Ｐゴシック" pitchFamily="50" charset="-128"/>
            </a:endParaRPr>
          </a:p>
        </p:txBody>
      </p:sp>
      <p:sp>
        <p:nvSpPr>
          <p:cNvPr id="21516" name="Text Box 5"/>
          <p:cNvSpPr txBox="1">
            <a:spLocks noChangeArrowheads="1"/>
          </p:cNvSpPr>
          <p:nvPr/>
        </p:nvSpPr>
        <p:spPr bwMode="auto">
          <a:xfrm>
            <a:off x="1331913" y="6400800"/>
            <a:ext cx="69850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Many materials with EGS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5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2532" name="Text Box 7"/>
          <p:cNvSpPr txBox="1">
            <a:spLocks noChangeArrowheads="1"/>
          </p:cNvSpPr>
          <p:nvPr/>
        </p:nvSpPr>
        <p:spPr bwMode="auto">
          <a:xfrm>
            <a:off x="3276600" y="6400800"/>
            <a:ext cx="2808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Table of Contents</a:t>
            </a:r>
          </a:p>
        </p:txBody>
      </p:sp>
      <p:sp>
        <p:nvSpPr>
          <p:cNvPr id="22533" name="Text Box 8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58DE0E0B-F243-4CFD-A455-A508211CC17E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21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2534" name="Rectangle 2"/>
          <p:cNvSpPr txBox="1">
            <a:spLocks noChangeArrowheads="1"/>
          </p:cNvSpPr>
          <p:nvPr/>
        </p:nvSpPr>
        <p:spPr bwMode="auto">
          <a:xfrm>
            <a:off x="2681288" y="188913"/>
            <a:ext cx="37433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4800">
                <a:solidFill>
                  <a:schemeClr val="tx2"/>
                </a:solidFill>
                <a:latin typeface="Century Gothic" pitchFamily="34" charset="0"/>
              </a:rPr>
              <a:t>講習の流れ</a:t>
            </a:r>
            <a:endParaRPr lang="en-US" altLang="ja-JP" sz="48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22535" name="AutoShape 2051"/>
          <p:cNvSpPr>
            <a:spLocks noChangeArrowheads="1"/>
          </p:cNvSpPr>
          <p:nvPr/>
        </p:nvSpPr>
        <p:spPr bwMode="auto">
          <a:xfrm>
            <a:off x="611188" y="1773238"/>
            <a:ext cx="7920037" cy="3616325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2536" name="テキスト ボックス 16"/>
          <p:cNvSpPr txBox="1">
            <a:spLocks noChangeArrowheads="1"/>
          </p:cNvSpPr>
          <p:nvPr/>
        </p:nvSpPr>
        <p:spPr bwMode="auto">
          <a:xfrm>
            <a:off x="777875" y="2381250"/>
            <a:ext cx="7546975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719138" indent="-719138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1200150" indent="-7429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DICOM2PHITS</a:t>
            </a:r>
            <a:r>
              <a:rPr lang="ja-JP" altLang="en-US" sz="4000">
                <a:latin typeface="ＭＳ Ｐゴシック" pitchFamily="50" charset="-128"/>
              </a:rPr>
              <a:t>の使い方</a:t>
            </a:r>
            <a:endParaRPr lang="en-US" altLang="ja-JP" sz="4000">
              <a:latin typeface="ＭＳ Ｐゴシック" pitchFamily="50" charset="-128"/>
            </a:endParaRP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latin typeface="ＭＳ Ｐゴシック" pitchFamily="50" charset="-128"/>
              </a:rPr>
              <a:t>DICOM2PHITS</a:t>
            </a:r>
            <a:r>
              <a:rPr lang="ja-JP" altLang="en-US" sz="4000">
                <a:latin typeface="ＭＳ Ｐゴシック" pitchFamily="50" charset="-128"/>
              </a:rPr>
              <a:t>を用いた応用例</a:t>
            </a:r>
            <a:endParaRPr lang="en-US" altLang="ja-JP" sz="4000">
              <a:latin typeface="ＭＳ Ｐゴシック" pitchFamily="50" charset="-128"/>
            </a:endParaRPr>
          </a:p>
          <a:p>
            <a:pPr eaLnBrk="1" hangingPunct="1">
              <a:spcBef>
                <a:spcPts val="1800"/>
              </a:spcBef>
              <a:buFontTx/>
              <a:buAutoNum type="arabicPeriod"/>
            </a:pPr>
            <a:r>
              <a:rPr lang="en-US" altLang="ja-JP" sz="4000">
                <a:solidFill>
                  <a:srgbClr val="FF0000"/>
                </a:solidFill>
                <a:latin typeface="ＭＳ Ｐゴシック" pitchFamily="50" charset="-128"/>
              </a:rPr>
              <a:t>PHITS2DICOM</a:t>
            </a:r>
            <a:r>
              <a:rPr lang="ja-JP" altLang="en-US" sz="4000">
                <a:solidFill>
                  <a:srgbClr val="FF0000"/>
                </a:solidFill>
                <a:latin typeface="ＭＳ Ｐゴシック" pitchFamily="50" charset="-128"/>
              </a:rPr>
              <a:t>の使い方</a:t>
            </a:r>
            <a:endParaRPr lang="en-US" altLang="ja-JP" sz="4000">
              <a:solidFill>
                <a:srgbClr val="FF0000"/>
              </a:solidFill>
              <a:latin typeface="ＭＳ Ｐゴシック" pitchFamily="50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1031"/>
          <p:cNvSpPr txBox="1">
            <a:spLocks noChangeArrowheads="1"/>
          </p:cNvSpPr>
          <p:nvPr/>
        </p:nvSpPr>
        <p:spPr bwMode="auto">
          <a:xfrm>
            <a:off x="250825" y="2924175"/>
            <a:ext cx="8601075" cy="15843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PHITS2DICOM input  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PHITS2DICOM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用のインプットであることを明示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data/sample.dcm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DICOM RT-dose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サンプルファイルを指定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work/DICOM/sample010.dcm            DICOM2PHITS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の変換に使用した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DICOM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ファイルどれでも一つを指定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work/PHITSinput/deposit-3D.out      PHITS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で計算した三次元線量分布データを指定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work/PHITSinput/phits.out           PHITS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実行で出力された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phits.out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を指定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work/PHITSinput/RTD.deposit-3D.dcm  RT-dose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形式で出力するファイル名を指定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0                        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線量の規格化を設定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0: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しない（最大値が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で規格化）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1: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する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7463"/>
            <a:ext cx="8856663" cy="811212"/>
          </a:xfrm>
        </p:spPr>
        <p:txBody>
          <a:bodyPr/>
          <a:lstStyle/>
          <a:p>
            <a:pPr eaLnBrk="1" hangingPunct="1"/>
            <a:r>
              <a:rPr lang="ja-JP" altLang="en-US" sz="4800" smtClean="0">
                <a:latin typeface="Century Gothic" pitchFamily="34" charset="0"/>
              </a:rPr>
              <a:t>変換プログラム</a:t>
            </a:r>
            <a:r>
              <a:rPr lang="en-US" altLang="ja-JP" sz="4800" smtClean="0">
                <a:latin typeface="Century Gothic" pitchFamily="34" charset="0"/>
              </a:rPr>
              <a:t>(PHITS2DICOM</a:t>
            </a:r>
            <a:r>
              <a:rPr lang="ja-JP" altLang="en-US" sz="4800" smtClean="0">
                <a:latin typeface="Century Gothic" pitchFamily="34" charset="0"/>
              </a:rPr>
              <a:t>）</a:t>
            </a:r>
            <a:endParaRPr lang="en-US" altLang="ja-JP" sz="4800" smtClean="0">
              <a:latin typeface="Century Gothic" pitchFamily="34" charset="0"/>
            </a:endParaRPr>
          </a:p>
        </p:txBody>
      </p:sp>
      <p:pic>
        <p:nvPicPr>
          <p:cNvPr id="2355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26302CF0-B227-4D56-903C-1DB1696E1971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22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3558" name="AutoShape 2051"/>
          <p:cNvSpPr>
            <a:spLocks noChangeArrowheads="1"/>
          </p:cNvSpPr>
          <p:nvPr/>
        </p:nvSpPr>
        <p:spPr bwMode="auto">
          <a:xfrm>
            <a:off x="252413" y="836613"/>
            <a:ext cx="8640762" cy="515937"/>
          </a:xfrm>
          <a:prstGeom prst="roundRect">
            <a:avLst>
              <a:gd name="adj" fmla="val 5560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23559" name="テキスト ボックス 2"/>
          <p:cNvSpPr txBox="1">
            <a:spLocks noChangeArrowheads="1"/>
          </p:cNvSpPr>
          <p:nvPr/>
        </p:nvSpPr>
        <p:spPr bwMode="auto">
          <a:xfrm>
            <a:off x="355600" y="890588"/>
            <a:ext cx="8353425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</a:rPr>
              <a:t>PHITS</a:t>
            </a:r>
            <a:r>
              <a:rPr lang="ja-JP" altLang="en-US" sz="2400">
                <a:solidFill>
                  <a:srgbClr val="000000"/>
                </a:solidFill>
              </a:rPr>
              <a:t>の出力（三次元線量分布）を</a:t>
            </a:r>
            <a:r>
              <a:rPr lang="en-US" altLang="ja-JP" sz="2400">
                <a:solidFill>
                  <a:srgbClr val="000000"/>
                </a:solidFill>
              </a:rPr>
              <a:t>DICOM RT-dose</a:t>
            </a:r>
            <a:r>
              <a:rPr lang="ja-JP" altLang="en-US" sz="2400">
                <a:solidFill>
                  <a:srgbClr val="000000"/>
                </a:solidFill>
              </a:rPr>
              <a:t>形式に変換</a:t>
            </a:r>
            <a:endParaRPr lang="en-US" altLang="ja-JP" sz="2400">
              <a:solidFill>
                <a:srgbClr val="000000"/>
              </a:solidFill>
            </a:endParaRPr>
          </a:p>
        </p:txBody>
      </p:sp>
      <p:sp>
        <p:nvSpPr>
          <p:cNvPr id="23560" name="テキスト ボックス 20"/>
          <p:cNvSpPr txBox="1">
            <a:spLocks noChangeArrowheads="1"/>
          </p:cNvSpPr>
          <p:nvPr/>
        </p:nvSpPr>
        <p:spPr bwMode="auto">
          <a:xfrm>
            <a:off x="34925" y="2492375"/>
            <a:ext cx="41052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②入力ファイルを作成（</a:t>
            </a:r>
            <a:r>
              <a:rPr lang="en-US" altLang="ja-JP" sz="1800" b="1">
                <a:solidFill>
                  <a:srgbClr val="0000FF"/>
                </a:solidFill>
                <a:latin typeface="ＭＳ Ｐゴシック" pitchFamily="50" charset="-128"/>
              </a:rPr>
              <a:t>phits2dicom.inp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）</a:t>
            </a:r>
            <a:endParaRPr lang="en-US" altLang="ja-JP" sz="1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3561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3562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PHITS2DICOM HowTo</a:t>
            </a:r>
          </a:p>
        </p:txBody>
      </p:sp>
      <p:sp>
        <p:nvSpPr>
          <p:cNvPr id="23563" name="テキスト ボックス 1"/>
          <p:cNvSpPr txBox="1">
            <a:spLocks noChangeArrowheads="1"/>
          </p:cNvSpPr>
          <p:nvPr/>
        </p:nvSpPr>
        <p:spPr bwMode="auto">
          <a:xfrm>
            <a:off x="34925" y="4508500"/>
            <a:ext cx="899953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③ </a:t>
            </a:r>
            <a:r>
              <a:rPr lang="en-US" altLang="ja-JP" sz="1800" dirty="0"/>
              <a:t>PHITS2DICOM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実行 </a:t>
            </a:r>
            <a:endParaRPr lang="en-US" altLang="ja-JP" sz="18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ＭＳ Ｐゴシック" pitchFamily="50" charset="-128"/>
              </a:rPr>
              <a:t>       (Windows) </a:t>
            </a:r>
            <a:r>
              <a:rPr lang="en-US" altLang="ja-JP" sz="1800" b="1" dirty="0">
                <a:solidFill>
                  <a:srgbClr val="2D2DB9"/>
                </a:solidFill>
                <a:latin typeface="ＭＳ Ｐゴシック" pitchFamily="50" charset="-128"/>
              </a:rPr>
              <a:t>dicom2phits_win.bat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に</a:t>
            </a:r>
            <a:r>
              <a:rPr lang="en-US" altLang="ja-JP" sz="1800" b="1" dirty="0">
                <a:solidFill>
                  <a:srgbClr val="2D2DB9"/>
                </a:solidFill>
                <a:latin typeface="ＭＳ Ｐゴシック" pitchFamily="50" charset="-128"/>
              </a:rPr>
              <a:t>phits2dicom.inp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をドラッグ</a:t>
            </a:r>
            <a:r>
              <a:rPr lang="en-US" altLang="ja-JP" sz="1800" dirty="0">
                <a:solidFill>
                  <a:srgbClr val="000000"/>
                </a:solidFill>
                <a:latin typeface="ＭＳ Ｐゴシック" pitchFamily="50" charset="-128"/>
              </a:rPr>
              <a:t>&amp;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ドロップ</a:t>
            </a:r>
            <a:endParaRPr lang="en-US" altLang="ja-JP" sz="18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　 　  </a:t>
            </a:r>
            <a:r>
              <a:rPr lang="en-US" altLang="ja-JP" sz="1800" dirty="0">
                <a:solidFill>
                  <a:srgbClr val="000000"/>
                </a:solidFill>
                <a:latin typeface="ＭＳ Ｐゴシック" pitchFamily="50" charset="-128"/>
              </a:rPr>
              <a:t>(Mac) </a:t>
            </a:r>
            <a:r>
              <a:rPr lang="en-US" altLang="ja-JP" sz="1800" b="1" dirty="0" smtClean="0">
                <a:solidFill>
                  <a:schemeClr val="accent2"/>
                </a:solidFill>
                <a:latin typeface="ＭＳ Ｐゴシック" pitchFamily="50" charset="-128"/>
              </a:rPr>
              <a:t>dicom2phits_mac.command</a:t>
            </a:r>
            <a:r>
              <a:rPr lang="ja-JP" altLang="en-US" sz="1800" dirty="0" smtClean="0">
                <a:solidFill>
                  <a:srgbClr val="000000"/>
                </a:solidFill>
                <a:latin typeface="ＭＳ Ｐゴシック" pitchFamily="50" charset="-128"/>
              </a:rPr>
              <a:t>を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ダブルクリック、現れる窓に</a:t>
            </a:r>
            <a:r>
              <a:rPr lang="en-US" altLang="ja-JP" sz="1800" dirty="0">
                <a:solidFill>
                  <a:srgbClr val="000000"/>
                </a:solidFill>
                <a:latin typeface="ＭＳ Ｐゴシック" pitchFamily="50" charset="-128"/>
              </a:rPr>
              <a:t>phits2dicom.inp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と入力</a:t>
            </a:r>
            <a:endParaRPr lang="en-US" altLang="ja-JP" sz="1800" dirty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3564" name="テキスト ボックス 20"/>
          <p:cNvSpPr txBox="1">
            <a:spLocks noChangeArrowheads="1"/>
          </p:cNvSpPr>
          <p:nvPr/>
        </p:nvSpPr>
        <p:spPr bwMode="auto">
          <a:xfrm>
            <a:off x="34925" y="1484313"/>
            <a:ext cx="89995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①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PHITS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で三次元線量分布を計算</a:t>
            </a:r>
            <a:endParaRPr lang="en-US" altLang="ja-JP" sz="180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⇒ </a:t>
            </a:r>
            <a:r>
              <a:rPr lang="en-US" altLang="ja-JP" sz="1800" b="1">
                <a:solidFill>
                  <a:srgbClr val="0000FF"/>
                </a:solidFill>
                <a:latin typeface="ＭＳ Ｐゴシック" pitchFamily="50" charset="-128"/>
              </a:rPr>
              <a:t>work/PHITSinput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内の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phits.inp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で最後の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t-deposit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タリーに付く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OFF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を削除し、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PHITS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を実行</a:t>
            </a:r>
            <a:endParaRPr lang="en-US" altLang="ja-JP" sz="180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⇒ 三次元線量分布</a:t>
            </a:r>
            <a:r>
              <a:rPr lang="en-US" altLang="ja-JP" sz="1800" b="1">
                <a:solidFill>
                  <a:srgbClr val="0000FF"/>
                </a:solidFill>
                <a:latin typeface="ＭＳ Ｐゴシック" pitchFamily="50" charset="-128"/>
              </a:rPr>
              <a:t>deposit-3D.out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が出力</a:t>
            </a:r>
            <a:endParaRPr lang="en-US" altLang="ja-JP" sz="1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3565" name="テキスト ボックス 1"/>
          <p:cNvSpPr txBox="1">
            <a:spLocks noChangeArrowheads="1"/>
          </p:cNvSpPr>
          <p:nvPr/>
        </p:nvSpPr>
        <p:spPr bwMode="auto">
          <a:xfrm>
            <a:off x="1692275" y="5445125"/>
            <a:ext cx="57610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u="sng">
                <a:solidFill>
                  <a:srgbClr val="FF0000"/>
                </a:solidFill>
              </a:rPr>
              <a:t>⇒　</a:t>
            </a:r>
            <a:r>
              <a:rPr lang="en-US" altLang="ja-JP" sz="2400" b="1" u="sng">
                <a:solidFill>
                  <a:srgbClr val="FF0000"/>
                </a:solidFill>
              </a:rPr>
              <a:t>RT-dose</a:t>
            </a:r>
            <a:r>
              <a:rPr lang="ja-JP" altLang="en-US" sz="2400" b="1" u="sng">
                <a:solidFill>
                  <a:srgbClr val="FF0000"/>
                </a:solidFill>
              </a:rPr>
              <a:t>形式のファイルが出力</a:t>
            </a:r>
            <a:endParaRPr lang="en-US" altLang="ja-JP" sz="2400" b="1" u="sng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 b="1" u="sng">
                <a:solidFill>
                  <a:srgbClr val="FF0000"/>
                </a:solidFill>
              </a:rPr>
              <a:t>（</a:t>
            </a:r>
            <a:r>
              <a:rPr lang="en-US" altLang="ja-JP" sz="2400" b="1" u="sng">
                <a:solidFill>
                  <a:srgbClr val="FF0000"/>
                </a:solidFill>
              </a:rPr>
              <a:t>work/PHITSinput/RTD.deposit-3D.dcm</a:t>
            </a:r>
            <a:r>
              <a:rPr lang="ja-JP" altLang="en-US" sz="2400" b="1" u="sng">
                <a:solidFill>
                  <a:srgbClr val="FF0000"/>
                </a:solidFill>
              </a:rPr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ja-JP" sz="4000" smtClean="0">
                <a:latin typeface="Century Gothic" pitchFamily="34" charset="0"/>
              </a:rPr>
              <a:t>DICOM</a:t>
            </a:r>
            <a:r>
              <a:rPr lang="ja-JP" altLang="en-US" sz="4000" smtClean="0">
                <a:latin typeface="Century Gothic" pitchFamily="34" charset="0"/>
              </a:rPr>
              <a:t>ビューワー</a:t>
            </a:r>
            <a:r>
              <a:rPr lang="en-US" altLang="ja-JP" sz="4000" smtClean="0">
                <a:latin typeface="Century Gothic" pitchFamily="34" charset="0"/>
              </a:rPr>
              <a:t>(dicompyler)</a:t>
            </a:r>
            <a:r>
              <a:rPr lang="ja-JP" altLang="en-US" sz="4000" smtClean="0">
                <a:latin typeface="Century Gothic" pitchFamily="34" charset="0"/>
              </a:rPr>
              <a:t>で確認</a:t>
            </a:r>
            <a:endParaRPr lang="en-US" altLang="ja-JP" sz="4000" smtClean="0">
              <a:latin typeface="Century Gothic" pitchFamily="34" charset="0"/>
            </a:endParaRPr>
          </a:p>
        </p:txBody>
      </p:sp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0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4581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0047DF9D-8ACA-4D00-9E50-F83D80EBE399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23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4582" name="テキスト ボックス 2"/>
          <p:cNvSpPr txBox="1">
            <a:spLocks noChangeArrowheads="1"/>
          </p:cNvSpPr>
          <p:nvPr/>
        </p:nvSpPr>
        <p:spPr bwMode="auto">
          <a:xfrm>
            <a:off x="1116013" y="889000"/>
            <a:ext cx="6985000" cy="83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dicompyler: </a:t>
            </a:r>
            <a:r>
              <a:rPr lang="ja-JP" altLang="en-US" sz="2400">
                <a:solidFill>
                  <a:srgbClr val="FF0000"/>
                </a:solidFill>
              </a:rPr>
              <a:t> </a:t>
            </a:r>
            <a:r>
              <a:rPr lang="en-US" altLang="ja-JP" sz="2400">
                <a:solidFill>
                  <a:srgbClr val="FF0000"/>
                </a:solidFill>
                <a:hlinkClick r:id="rId3"/>
              </a:rPr>
              <a:t>http://www.dicompyler.com/</a:t>
            </a:r>
            <a:r>
              <a:rPr lang="en-US" altLang="ja-JP" sz="2400">
                <a:solidFill>
                  <a:srgbClr val="FF0000"/>
                </a:solidFill>
              </a:rPr>
              <a:t> </a:t>
            </a:r>
            <a:r>
              <a:rPr lang="ja-JP" altLang="en-US" sz="2400"/>
              <a:t>フリーソフト</a:t>
            </a:r>
            <a:endParaRPr lang="en-US" altLang="ja-JP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RT-dose</a:t>
            </a:r>
            <a:r>
              <a:rPr lang="ja-JP" altLang="en-US" sz="2400"/>
              <a:t>形式のファイルを</a:t>
            </a:r>
            <a:r>
              <a:rPr lang="en-US" altLang="ja-JP" sz="2400"/>
              <a:t>RT-image</a:t>
            </a:r>
            <a:r>
              <a:rPr lang="ja-JP" altLang="en-US" sz="2400"/>
              <a:t>と重ねて表示可能</a:t>
            </a:r>
          </a:p>
        </p:txBody>
      </p:sp>
      <p:pic>
        <p:nvPicPr>
          <p:cNvPr id="24583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16113"/>
            <a:ext cx="4948238" cy="3640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4" name="図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9263" y="1790700"/>
            <a:ext cx="357981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円/楕円 6"/>
          <p:cNvSpPr/>
          <p:nvPr/>
        </p:nvSpPr>
        <p:spPr>
          <a:xfrm>
            <a:off x="76200" y="2205038"/>
            <a:ext cx="608013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86" name="テキスト ボックス 7"/>
          <p:cNvSpPr txBox="1">
            <a:spLocks noChangeArrowheads="1"/>
          </p:cNvSpPr>
          <p:nvPr/>
        </p:nvSpPr>
        <p:spPr bwMode="auto">
          <a:xfrm>
            <a:off x="71438" y="2566988"/>
            <a:ext cx="1223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クリック</a:t>
            </a:r>
          </a:p>
        </p:txBody>
      </p:sp>
      <p:sp>
        <p:nvSpPr>
          <p:cNvPr id="24587" name="テキスト ボックス 20"/>
          <p:cNvSpPr txBox="1">
            <a:spLocks noChangeArrowheads="1"/>
          </p:cNvSpPr>
          <p:nvPr/>
        </p:nvSpPr>
        <p:spPr bwMode="auto">
          <a:xfrm>
            <a:off x="7812088" y="2319338"/>
            <a:ext cx="15319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①クリック</a:t>
            </a:r>
          </a:p>
        </p:txBody>
      </p:sp>
      <p:sp>
        <p:nvSpPr>
          <p:cNvPr id="22" name="円/楕円 21"/>
          <p:cNvSpPr/>
          <p:nvPr/>
        </p:nvSpPr>
        <p:spPr>
          <a:xfrm>
            <a:off x="8428038" y="2082800"/>
            <a:ext cx="608012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3" name="右矢印 12"/>
          <p:cNvSpPr/>
          <p:nvPr/>
        </p:nvSpPr>
        <p:spPr>
          <a:xfrm>
            <a:off x="5097463" y="3644900"/>
            <a:ext cx="338137" cy="360363"/>
          </a:xfrm>
          <a:prstGeom prst="rightArrow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15" name="正方形/長方形 14"/>
          <p:cNvSpPr/>
          <p:nvPr/>
        </p:nvSpPr>
        <p:spPr>
          <a:xfrm>
            <a:off x="5651500" y="2147888"/>
            <a:ext cx="1584325" cy="17145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91" name="テキスト ボックス 15"/>
          <p:cNvSpPr txBox="1">
            <a:spLocks noChangeArrowheads="1"/>
          </p:cNvSpPr>
          <p:nvPr/>
        </p:nvSpPr>
        <p:spPr bwMode="auto">
          <a:xfrm>
            <a:off x="5651500" y="3644900"/>
            <a:ext cx="32210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②</a:t>
            </a:r>
            <a:r>
              <a:rPr lang="en-US" altLang="ja-JP" sz="2400">
                <a:solidFill>
                  <a:srgbClr val="FF0000"/>
                </a:solidFill>
              </a:rPr>
              <a:t>work</a:t>
            </a:r>
            <a:r>
              <a:rPr lang="ja-JP" altLang="en-US" sz="2400">
                <a:solidFill>
                  <a:srgbClr val="FF0000"/>
                </a:solidFill>
              </a:rPr>
              <a:t>フォルダを指定</a:t>
            </a:r>
          </a:p>
        </p:txBody>
      </p:sp>
      <p:cxnSp>
        <p:nvCxnSpPr>
          <p:cNvPr id="18" name="直線矢印コネクタ 17"/>
          <p:cNvCxnSpPr/>
          <p:nvPr/>
        </p:nvCxnSpPr>
        <p:spPr>
          <a:xfrm flipH="1" flipV="1">
            <a:off x="6443663" y="2349500"/>
            <a:ext cx="144462" cy="138747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円/楕円 19"/>
          <p:cNvSpPr/>
          <p:nvPr/>
        </p:nvSpPr>
        <p:spPr>
          <a:xfrm>
            <a:off x="8120063" y="5013325"/>
            <a:ext cx="985837" cy="3603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94" name="テキスト ボックス 22"/>
          <p:cNvSpPr txBox="1">
            <a:spLocks noChangeArrowheads="1"/>
          </p:cNvSpPr>
          <p:nvPr/>
        </p:nvSpPr>
        <p:spPr bwMode="auto">
          <a:xfrm>
            <a:off x="5724525" y="4551363"/>
            <a:ext cx="2879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③</a:t>
            </a:r>
            <a:r>
              <a:rPr lang="en-US" altLang="ja-JP" sz="2400">
                <a:solidFill>
                  <a:srgbClr val="FF0000"/>
                </a:solidFill>
              </a:rPr>
              <a:t>30cGy</a:t>
            </a:r>
            <a:r>
              <a:rPr lang="ja-JP" altLang="en-US" sz="2400">
                <a:solidFill>
                  <a:srgbClr val="FF0000"/>
                </a:solidFill>
              </a:rPr>
              <a:t>程度を指定</a:t>
            </a:r>
          </a:p>
        </p:txBody>
      </p:sp>
      <p:cxnSp>
        <p:nvCxnSpPr>
          <p:cNvPr id="25" name="直線矢印コネクタ 24"/>
          <p:cNvCxnSpPr>
            <a:endCxn id="20" idx="2"/>
          </p:cNvCxnSpPr>
          <p:nvPr/>
        </p:nvCxnSpPr>
        <p:spPr>
          <a:xfrm>
            <a:off x="7615238" y="5013325"/>
            <a:ext cx="504825" cy="17938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円/楕円 34"/>
          <p:cNvSpPr/>
          <p:nvPr/>
        </p:nvSpPr>
        <p:spPr>
          <a:xfrm>
            <a:off x="7853363" y="5373688"/>
            <a:ext cx="606425" cy="2873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4597" name="テキスト ボックス 35"/>
          <p:cNvSpPr txBox="1">
            <a:spLocks noChangeArrowheads="1"/>
          </p:cNvSpPr>
          <p:nvPr/>
        </p:nvSpPr>
        <p:spPr bwMode="auto">
          <a:xfrm>
            <a:off x="7308850" y="5732463"/>
            <a:ext cx="153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④クリック</a:t>
            </a:r>
          </a:p>
        </p:txBody>
      </p:sp>
      <p:sp>
        <p:nvSpPr>
          <p:cNvPr id="24598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dicompyler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図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1790700"/>
            <a:ext cx="6243638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altLang="ja-JP" sz="4000" smtClean="0">
                <a:latin typeface="Century Gothic" pitchFamily="34" charset="0"/>
              </a:rPr>
              <a:t>DICOM</a:t>
            </a:r>
            <a:r>
              <a:rPr lang="ja-JP" altLang="en-US" sz="4000" smtClean="0">
                <a:latin typeface="Century Gothic" pitchFamily="34" charset="0"/>
              </a:rPr>
              <a:t>ビューワー</a:t>
            </a:r>
            <a:r>
              <a:rPr lang="en-US" altLang="ja-JP" sz="4000" smtClean="0">
                <a:latin typeface="Century Gothic" pitchFamily="34" charset="0"/>
              </a:rPr>
              <a:t>(dicompyler)</a:t>
            </a:r>
            <a:r>
              <a:rPr lang="ja-JP" altLang="en-US" sz="4000" smtClean="0">
                <a:latin typeface="Century Gothic" pitchFamily="34" charset="0"/>
              </a:rPr>
              <a:t>で確認</a:t>
            </a:r>
            <a:endParaRPr lang="en-US" altLang="ja-JP" sz="4000" smtClean="0">
              <a:latin typeface="Century Gothic" pitchFamily="34" charset="0"/>
            </a:endParaRPr>
          </a:p>
        </p:txBody>
      </p:sp>
      <p:pic>
        <p:nvPicPr>
          <p:cNvPr id="2560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87385663-9BB9-4905-A916-021447D80546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24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5607" name="テキスト ボックス 2"/>
          <p:cNvSpPr txBox="1">
            <a:spLocks noChangeArrowheads="1"/>
          </p:cNvSpPr>
          <p:nvPr/>
        </p:nvSpPr>
        <p:spPr bwMode="auto">
          <a:xfrm>
            <a:off x="1116013" y="889000"/>
            <a:ext cx="6985000" cy="8302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dicompyler: </a:t>
            </a:r>
            <a:r>
              <a:rPr lang="ja-JP" altLang="en-US" sz="2400">
                <a:solidFill>
                  <a:srgbClr val="FF0000"/>
                </a:solidFill>
              </a:rPr>
              <a:t> </a:t>
            </a:r>
            <a:r>
              <a:rPr lang="en-US" altLang="ja-JP" sz="2400">
                <a:solidFill>
                  <a:srgbClr val="FF0000"/>
                </a:solidFill>
                <a:hlinkClick r:id="rId4"/>
              </a:rPr>
              <a:t>http://www.dicompyler.com/</a:t>
            </a:r>
            <a:r>
              <a:rPr lang="en-US" altLang="ja-JP" sz="2400">
                <a:solidFill>
                  <a:srgbClr val="FF0000"/>
                </a:solidFill>
              </a:rPr>
              <a:t> </a:t>
            </a:r>
            <a:r>
              <a:rPr lang="ja-JP" altLang="en-US" sz="2400"/>
              <a:t>フリーソフト</a:t>
            </a:r>
            <a:endParaRPr lang="en-US" altLang="ja-JP" sz="240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ja-JP" sz="2400"/>
              <a:t>RT-dose</a:t>
            </a:r>
            <a:r>
              <a:rPr lang="ja-JP" altLang="en-US" sz="2400"/>
              <a:t>形式のファイルを</a:t>
            </a:r>
            <a:r>
              <a:rPr lang="en-US" altLang="ja-JP" sz="2400"/>
              <a:t>RT-image</a:t>
            </a:r>
            <a:r>
              <a:rPr lang="ja-JP" altLang="en-US" sz="2400"/>
              <a:t>と重ねて表示可能</a:t>
            </a:r>
          </a:p>
        </p:txBody>
      </p:sp>
      <p:sp>
        <p:nvSpPr>
          <p:cNvPr id="10" name="円/楕円 9"/>
          <p:cNvSpPr/>
          <p:nvPr/>
        </p:nvSpPr>
        <p:spPr>
          <a:xfrm>
            <a:off x="2195513" y="2781300"/>
            <a:ext cx="608012" cy="28733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" name="円/楕円 1"/>
          <p:cNvSpPr/>
          <p:nvPr/>
        </p:nvSpPr>
        <p:spPr>
          <a:xfrm>
            <a:off x="1908175" y="3141663"/>
            <a:ext cx="255588" cy="136683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610" name="テキスト ボックス 3"/>
          <p:cNvSpPr txBox="1">
            <a:spLocks noChangeArrowheads="1"/>
          </p:cNvSpPr>
          <p:nvPr/>
        </p:nvSpPr>
        <p:spPr bwMode="auto">
          <a:xfrm>
            <a:off x="34925" y="2962275"/>
            <a:ext cx="1657350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印を入れることで対応するカラーマップ表示</a:t>
            </a:r>
          </a:p>
        </p:txBody>
      </p:sp>
      <p:sp>
        <p:nvSpPr>
          <p:cNvPr id="25611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dicompyler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図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77" t="27368" r="2115" b="6252"/>
          <a:stretch>
            <a:fillRect/>
          </a:stretch>
        </p:blipFill>
        <p:spPr bwMode="auto">
          <a:xfrm>
            <a:off x="2195513" y="3933825"/>
            <a:ext cx="3695700" cy="237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Text Box 1031"/>
          <p:cNvSpPr txBox="1">
            <a:spLocks noChangeArrowheads="1"/>
          </p:cNvSpPr>
          <p:nvPr/>
        </p:nvSpPr>
        <p:spPr bwMode="auto">
          <a:xfrm>
            <a:off x="250825" y="1268413"/>
            <a:ext cx="8601075" cy="208915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PHITS2DICOM input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PHITS2DICOM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用のインプットであることを明示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data/sample.dcm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DICOM RT-dose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サンプルファイルを指定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work/DICOM/sample010.dcm            DICOM2PHITS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の変換に使用した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DICOM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ファイルどれでも一つを指定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work/PHITSinput/deposit-3D.out      PHITS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で計算した三次元線量分布データを指定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work/PHITSinput/phits.out           PHITS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実行で出力された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phits.out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を指定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work/PHITSinput/RTD.deposit-3D.dcm  RT-dose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形式で出力するファイル名を指定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1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線量の規格化を設定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0: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しない（最大値が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で規格化） 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1:</a:t>
            </a:r>
            <a:r>
              <a:rPr lang="ja-JP" altLang="en-US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する</a:t>
            </a:r>
            <a:endParaRPr lang="en-US" altLang="ja-JP" sz="1400" b="1">
              <a:solidFill>
                <a:srgbClr val="FF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-0.23 -0.23 -1128.0</a:t>
            </a:r>
            <a:r>
              <a:rPr lang="ja-JP" altLang="en-US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                 規格化する位置座標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(x,y,z)</a:t>
            </a:r>
            <a:r>
              <a:rPr lang="ja-JP" altLang="en-US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[mm]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2.0  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   </a:t>
            </a:r>
            <a:r>
              <a:rPr lang="ja-JP" altLang="en-US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上記位置での線量値</a:t>
            </a:r>
            <a:endParaRPr lang="en-US" altLang="ja-JP" sz="1400" b="1">
              <a:solidFill>
                <a:srgbClr val="FF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07950" y="17463"/>
            <a:ext cx="8856663" cy="811212"/>
          </a:xfrm>
        </p:spPr>
        <p:txBody>
          <a:bodyPr/>
          <a:lstStyle/>
          <a:p>
            <a:pPr eaLnBrk="1" hangingPunct="1"/>
            <a:r>
              <a:rPr lang="ja-JP" altLang="en-US" sz="4800" smtClean="0">
                <a:latin typeface="Century Gothic" pitchFamily="34" charset="0"/>
              </a:rPr>
              <a:t>応用例：線量の規格化</a:t>
            </a:r>
            <a:endParaRPr lang="en-US" altLang="ja-JP" sz="4800" smtClean="0">
              <a:latin typeface="Century Gothic" pitchFamily="34" charset="0"/>
            </a:endParaRPr>
          </a:p>
        </p:txBody>
      </p:sp>
      <p:pic>
        <p:nvPicPr>
          <p:cNvPr id="2662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F5A572A7-4C6A-421E-8088-FDEBAC1027FD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25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6631" name="テキスト ボックス 20"/>
          <p:cNvSpPr txBox="1">
            <a:spLocks noChangeArrowheads="1"/>
          </p:cNvSpPr>
          <p:nvPr/>
        </p:nvSpPr>
        <p:spPr bwMode="auto">
          <a:xfrm>
            <a:off x="34925" y="836613"/>
            <a:ext cx="63373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① </a:t>
            </a:r>
            <a:r>
              <a:rPr lang="en-US" altLang="ja-JP" sz="1800" b="1">
                <a:solidFill>
                  <a:srgbClr val="2D2DB9"/>
                </a:solidFill>
                <a:latin typeface="ＭＳ Ｐゴシック" pitchFamily="50" charset="-128"/>
              </a:rPr>
              <a:t>phits2dicom.inp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を以下のように変更して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PHITS2DICOM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を実行</a:t>
            </a:r>
            <a:endParaRPr lang="en-US" altLang="ja-JP" sz="1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6632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6633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PHITS2DICOM HowTo</a:t>
            </a:r>
          </a:p>
        </p:txBody>
      </p:sp>
      <p:sp>
        <p:nvSpPr>
          <p:cNvPr id="26634" name="テキスト ボックス 1"/>
          <p:cNvSpPr txBox="1">
            <a:spLocks noChangeArrowheads="1"/>
          </p:cNvSpPr>
          <p:nvPr/>
        </p:nvSpPr>
        <p:spPr bwMode="auto">
          <a:xfrm>
            <a:off x="0" y="3562350"/>
            <a:ext cx="69484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/>
              <a:t>② </a:t>
            </a:r>
            <a:r>
              <a:rPr lang="en-US" altLang="ja-JP" sz="1800"/>
              <a:t>DICOM</a:t>
            </a:r>
            <a:r>
              <a:rPr lang="ja-JP" altLang="en-US" sz="1800"/>
              <a:t>ビューワー</a:t>
            </a:r>
            <a:r>
              <a:rPr lang="en-US" altLang="ja-JP" sz="1800"/>
              <a:t>(dicompyler)</a:t>
            </a:r>
            <a:r>
              <a:rPr lang="ja-JP" altLang="en-US" sz="1800"/>
              <a:t>で確認（</a:t>
            </a:r>
            <a:r>
              <a:rPr lang="en-US" altLang="ja-JP" sz="1800"/>
              <a:t>Rx</a:t>
            </a:r>
            <a:r>
              <a:rPr lang="ja-JP" altLang="en-US" sz="1800"/>
              <a:t> </a:t>
            </a:r>
            <a:r>
              <a:rPr lang="en-US" altLang="ja-JP" sz="1800"/>
              <a:t>dose</a:t>
            </a:r>
            <a:r>
              <a:rPr lang="ja-JP" altLang="en-US" sz="1800"/>
              <a:t>に</a:t>
            </a:r>
            <a:r>
              <a:rPr lang="en-US" altLang="ja-JP" sz="1800"/>
              <a:t>200cGy</a:t>
            </a:r>
            <a:r>
              <a:rPr lang="ja-JP" altLang="en-US" sz="1800"/>
              <a:t>を指定）</a:t>
            </a:r>
            <a:endParaRPr lang="en-US" altLang="ja-JP" sz="1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26635" name="テキスト ボックス 1"/>
          <p:cNvSpPr txBox="1">
            <a:spLocks noChangeArrowheads="1"/>
          </p:cNvSpPr>
          <p:nvPr/>
        </p:nvSpPr>
        <p:spPr bwMode="auto">
          <a:xfrm>
            <a:off x="6084888" y="4437063"/>
            <a:ext cx="28987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FF0000"/>
                </a:solidFill>
              </a:rPr>
              <a:t>(-0.23, -0.23, -1128.0)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FF0000"/>
                </a:solidFill>
              </a:rPr>
              <a:t>で</a:t>
            </a:r>
            <a:r>
              <a:rPr lang="en-US" altLang="ja-JP" sz="2400">
                <a:solidFill>
                  <a:srgbClr val="FF0000"/>
                </a:solidFill>
              </a:rPr>
              <a:t>2Gy</a:t>
            </a:r>
            <a:r>
              <a:rPr lang="ja-JP" altLang="en-US" sz="2400">
                <a:solidFill>
                  <a:srgbClr val="FF0000"/>
                </a:solidFill>
              </a:rPr>
              <a:t>になっていることが確認できる！</a:t>
            </a:r>
          </a:p>
        </p:txBody>
      </p:sp>
      <p:cxnSp>
        <p:nvCxnSpPr>
          <p:cNvPr id="4" name="直線矢印コネクタ 3"/>
          <p:cNvCxnSpPr>
            <a:stCxn id="26635" idx="1"/>
          </p:cNvCxnSpPr>
          <p:nvPr/>
        </p:nvCxnSpPr>
        <p:spPr>
          <a:xfrm flipH="1">
            <a:off x="4043363" y="5037138"/>
            <a:ext cx="2041525" cy="84137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latin typeface="Century Gothic" pitchFamily="34" charset="0"/>
              </a:rPr>
              <a:t>まとめ</a:t>
            </a:r>
            <a:endParaRPr lang="en-US" altLang="ja-JP" sz="4000" smtClean="0">
              <a:latin typeface="Century Gothic" pitchFamily="34" charset="0"/>
            </a:endParaRP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E9372A8-FB6A-42A2-B4FE-D475F85D5C60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26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27654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Summary</a:t>
            </a:r>
          </a:p>
        </p:txBody>
      </p:sp>
      <p:sp>
        <p:nvSpPr>
          <p:cNvPr id="27655" name="テキスト ボックス 1"/>
          <p:cNvSpPr txBox="1">
            <a:spLocks noChangeArrowheads="1"/>
          </p:cNvSpPr>
          <p:nvPr/>
        </p:nvSpPr>
        <p:spPr bwMode="auto">
          <a:xfrm>
            <a:off x="900114" y="1268413"/>
            <a:ext cx="7612856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342900" indent="-34290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DICOM2PHITS</a:t>
            </a:r>
            <a:r>
              <a:rPr lang="ja-JP" altLang="en-US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を使用することで、</a:t>
            </a:r>
            <a:r>
              <a:rPr lang="en-US" altLang="ja-JP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DICOM</a:t>
            </a:r>
            <a:r>
              <a:rPr lang="ja-JP" altLang="en-US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イメージデータ</a:t>
            </a:r>
            <a:r>
              <a:rPr lang="ja-JP" altLang="en-US" sz="2400" dirty="0" smtClean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を</a:t>
            </a:r>
            <a:r>
              <a:rPr lang="en-US" altLang="ja-JP" sz="2400" dirty="0" smtClean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PHITS</a:t>
            </a:r>
            <a:r>
              <a:rPr lang="ja-JP" altLang="en-US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形式のボクセルデータに変換</a:t>
            </a:r>
            <a:endParaRPr lang="en-US" altLang="ja-JP" sz="2400" dirty="0">
              <a:solidFill>
                <a:srgbClr val="000000"/>
              </a:solidFill>
              <a:latin typeface="ＭＳ Ｐゴシック" pitchFamily="50" charset="-128"/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ja-JP" altLang="en-US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線源を状況に合わせて変更</a:t>
            </a:r>
            <a:endParaRPr lang="en-US" altLang="ja-JP" sz="2400" dirty="0">
              <a:solidFill>
                <a:srgbClr val="000000"/>
              </a:solidFill>
              <a:latin typeface="ＭＳ Ｐゴシック" pitchFamily="50" charset="-128"/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PHITS2DICOM</a:t>
            </a:r>
            <a:r>
              <a:rPr lang="ja-JP" altLang="en-US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を使用することで、</a:t>
            </a:r>
            <a:r>
              <a:rPr lang="en-US" altLang="ja-JP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PHITS</a:t>
            </a:r>
            <a:r>
              <a:rPr lang="ja-JP" altLang="en-US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出力の三次元線量分布を</a:t>
            </a:r>
            <a:r>
              <a:rPr lang="en-US" altLang="ja-JP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RT-dose</a:t>
            </a:r>
            <a:r>
              <a:rPr lang="ja-JP" altLang="en-US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形式に変換</a:t>
            </a:r>
            <a:endParaRPr lang="en-US" altLang="ja-JP" sz="2400" dirty="0">
              <a:solidFill>
                <a:srgbClr val="000000"/>
              </a:solidFill>
              <a:latin typeface="ＭＳ Ｐゴシック" pitchFamily="50" charset="-128"/>
              <a:cs typeface="Arial" charset="0"/>
            </a:endParaRPr>
          </a:p>
          <a:p>
            <a:pPr lvl="1" eaLnBrk="1" hangingPunct="1">
              <a:spcBef>
                <a:spcPct val="0"/>
              </a:spcBef>
              <a:buFont typeface="Arial" charset="0"/>
              <a:buChar char="•"/>
            </a:pPr>
            <a:r>
              <a:rPr lang="en-US" altLang="ja-JP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DICOM RT</a:t>
            </a:r>
            <a:r>
              <a:rPr lang="ja-JP" altLang="en-US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が読み込めるソフトウェア（例：</a:t>
            </a:r>
            <a:r>
              <a:rPr lang="en-US" altLang="ja-JP" sz="2400" dirty="0" err="1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dicompyler</a:t>
            </a:r>
            <a:r>
              <a:rPr lang="ja-JP" altLang="en-US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）を用いて、</a:t>
            </a:r>
            <a:r>
              <a:rPr lang="en-US" altLang="ja-JP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CT</a:t>
            </a:r>
            <a:r>
              <a:rPr lang="ja-JP" altLang="en-US" sz="2400" dirty="0">
                <a:solidFill>
                  <a:srgbClr val="000000"/>
                </a:solidFill>
                <a:latin typeface="ＭＳ Ｐゴシック" pitchFamily="50" charset="-128"/>
                <a:cs typeface="Arial" charset="0"/>
              </a:rPr>
              <a:t>値と線量値の同時表示や線量解析が可能</a:t>
            </a:r>
            <a:endParaRPr lang="en-US" altLang="ja-JP" sz="2400" dirty="0">
              <a:solidFill>
                <a:srgbClr val="000000"/>
              </a:solidFill>
              <a:latin typeface="ＭＳ Ｐゴシック" pitchFamily="50" charset="-128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051"/>
          <p:cNvSpPr>
            <a:spLocks noChangeArrowheads="1"/>
          </p:cNvSpPr>
          <p:nvPr/>
        </p:nvSpPr>
        <p:spPr bwMode="auto">
          <a:xfrm>
            <a:off x="352425" y="908050"/>
            <a:ext cx="8161338" cy="2184400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4099" name="AutoShape 2051"/>
          <p:cNvSpPr>
            <a:spLocks noChangeArrowheads="1"/>
          </p:cNvSpPr>
          <p:nvPr/>
        </p:nvSpPr>
        <p:spPr bwMode="auto">
          <a:xfrm>
            <a:off x="519113" y="1004888"/>
            <a:ext cx="7797800" cy="1484312"/>
          </a:xfrm>
          <a:prstGeom prst="roundRect">
            <a:avLst>
              <a:gd name="adj" fmla="val 5560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-100013"/>
            <a:ext cx="8612188" cy="1143001"/>
          </a:xfrm>
        </p:spPr>
        <p:txBody>
          <a:bodyPr/>
          <a:lstStyle/>
          <a:p>
            <a:pPr eaLnBrk="1" hangingPunct="1"/>
            <a:r>
              <a:rPr lang="en-US" altLang="ja-JP" sz="4800" smtClean="0">
                <a:latin typeface="Century Gothic" pitchFamily="34" charset="0"/>
              </a:rPr>
              <a:t>Dicom</a:t>
            </a:r>
            <a:r>
              <a:rPr lang="ja-JP" altLang="en-US" sz="4800" smtClean="0">
                <a:latin typeface="Century Gothic" pitchFamily="34" charset="0"/>
              </a:rPr>
              <a:t>形式（バイナリー）</a:t>
            </a:r>
            <a:endParaRPr lang="en-US" altLang="ja-JP" sz="4800" smtClean="0">
              <a:latin typeface="Century Gothic" pitchFamily="34" charset="0"/>
            </a:endParaRPr>
          </a:p>
        </p:txBody>
      </p:sp>
      <p:pic>
        <p:nvPicPr>
          <p:cNvPr id="410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4103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00572FDE-60D7-447B-8B40-462DCF9732A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3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4104" name="テキスト ボックス 20"/>
          <p:cNvSpPr txBox="1">
            <a:spLocks noChangeArrowheads="1"/>
          </p:cNvSpPr>
          <p:nvPr/>
        </p:nvSpPr>
        <p:spPr bwMode="auto">
          <a:xfrm>
            <a:off x="520700" y="1420813"/>
            <a:ext cx="77962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①　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Header (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撮影日時，ピクセルサイズなどの情報）</a:t>
            </a:r>
            <a:endParaRPr lang="en-US" altLang="ja-JP" sz="24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4105" name="テキスト ボックス 20"/>
          <p:cNvSpPr txBox="1">
            <a:spLocks noChangeArrowheads="1"/>
          </p:cNvSpPr>
          <p:nvPr/>
        </p:nvSpPr>
        <p:spPr bwMode="auto">
          <a:xfrm>
            <a:off x="508000" y="1865313"/>
            <a:ext cx="7808913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②　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CT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値（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1,1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→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2,1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→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3,1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→ 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… 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→ 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n</a:t>
            </a:r>
            <a:r>
              <a:rPr lang="en-US" altLang="ja-JP" sz="2400" baseline="-25000">
                <a:solidFill>
                  <a:srgbClr val="000000"/>
                </a:solidFill>
                <a:latin typeface="ＭＳ Ｐゴシック" pitchFamily="50" charset="-128"/>
              </a:rPr>
              <a:t>x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-1, n</a:t>
            </a:r>
            <a:r>
              <a:rPr lang="en-US" altLang="ja-JP" sz="2400" baseline="-25000">
                <a:solidFill>
                  <a:srgbClr val="000000"/>
                </a:solidFill>
                <a:latin typeface="ＭＳ Ｐゴシック" pitchFamily="50" charset="-128"/>
              </a:rPr>
              <a:t>y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 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→ 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n</a:t>
            </a:r>
            <a:r>
              <a:rPr lang="en-US" altLang="ja-JP" sz="2400" baseline="-25000">
                <a:solidFill>
                  <a:srgbClr val="000000"/>
                </a:solidFill>
                <a:latin typeface="ＭＳ Ｐゴシック" pitchFamily="50" charset="-128"/>
              </a:rPr>
              <a:t>x</a:t>
            </a:r>
            <a:r>
              <a:rPr lang="en-US" altLang="ja-JP" sz="2400">
                <a:solidFill>
                  <a:srgbClr val="000000"/>
                </a:solidFill>
                <a:latin typeface="ＭＳ Ｐゴシック" pitchFamily="50" charset="-128"/>
              </a:rPr>
              <a:t>, n</a:t>
            </a:r>
            <a:r>
              <a:rPr lang="en-US" altLang="ja-JP" sz="2400" baseline="-25000">
                <a:solidFill>
                  <a:srgbClr val="000000"/>
                </a:solidFill>
                <a:latin typeface="ＭＳ Ｐゴシック" pitchFamily="50" charset="-128"/>
              </a:rPr>
              <a:t>y</a:t>
            </a:r>
            <a:r>
              <a:rPr lang="ja-JP" altLang="en-US" sz="2400">
                <a:solidFill>
                  <a:srgbClr val="000000"/>
                </a:solidFill>
                <a:latin typeface="ＭＳ Ｐゴシック" pitchFamily="50" charset="-128"/>
              </a:rPr>
              <a:t>）の順番</a:t>
            </a:r>
            <a:endParaRPr lang="en-US" altLang="ja-JP" sz="24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1888" y="3249613"/>
            <a:ext cx="2020887" cy="2016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7" name="テキスト ボックス 20"/>
          <p:cNvSpPr txBox="1">
            <a:spLocks noChangeArrowheads="1"/>
          </p:cNvSpPr>
          <p:nvPr/>
        </p:nvSpPr>
        <p:spPr bwMode="auto">
          <a:xfrm>
            <a:off x="1331913" y="1019175"/>
            <a:ext cx="63357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3333CC"/>
                </a:solidFill>
                <a:latin typeface="ＭＳ Ｐゴシック" pitchFamily="50" charset="-128"/>
              </a:rPr>
              <a:t>１つのスライスに対するデータ（</a:t>
            </a:r>
            <a:r>
              <a:rPr lang="en-US" altLang="ja-JP" sz="2400">
                <a:solidFill>
                  <a:srgbClr val="3333CC"/>
                </a:solidFill>
                <a:latin typeface="ＭＳ Ｐゴシック" pitchFamily="50" charset="-128"/>
              </a:rPr>
              <a:t>sample001.dcm</a:t>
            </a:r>
            <a:r>
              <a:rPr lang="ja-JP" altLang="en-US" sz="2400">
                <a:solidFill>
                  <a:srgbClr val="3333CC"/>
                </a:solidFill>
                <a:latin typeface="ＭＳ Ｐゴシック" pitchFamily="50" charset="-128"/>
              </a:rPr>
              <a:t>）</a:t>
            </a:r>
            <a:endParaRPr lang="en-US" altLang="ja-JP" sz="2400">
              <a:solidFill>
                <a:srgbClr val="3333CC"/>
              </a:solidFill>
              <a:latin typeface="ＭＳ Ｐゴシック" pitchFamily="50" charset="-128"/>
            </a:endParaRPr>
          </a:p>
        </p:txBody>
      </p:sp>
      <p:sp>
        <p:nvSpPr>
          <p:cNvPr id="4108" name="テキスト ボックス 1"/>
          <p:cNvSpPr txBox="1">
            <a:spLocks noChangeArrowheads="1"/>
          </p:cNvSpPr>
          <p:nvPr/>
        </p:nvSpPr>
        <p:spPr bwMode="auto">
          <a:xfrm>
            <a:off x="468313" y="2559050"/>
            <a:ext cx="79629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400">
                <a:solidFill>
                  <a:srgbClr val="000000"/>
                </a:solidFill>
              </a:rPr>
              <a:t>このファイルがスライス数入ったフォルダで１つの物体を表現</a:t>
            </a:r>
          </a:p>
        </p:txBody>
      </p:sp>
      <p:sp>
        <p:nvSpPr>
          <p:cNvPr id="4109" name="テキスト ボックス 30"/>
          <p:cNvSpPr txBox="1">
            <a:spLocks noChangeArrowheads="1"/>
          </p:cNvSpPr>
          <p:nvPr/>
        </p:nvSpPr>
        <p:spPr bwMode="auto">
          <a:xfrm>
            <a:off x="911225" y="5265738"/>
            <a:ext cx="24622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１つのファイルを表示</a:t>
            </a:r>
          </a:p>
        </p:txBody>
      </p:sp>
      <p:pic>
        <p:nvPicPr>
          <p:cNvPr id="41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3213100"/>
            <a:ext cx="2762250" cy="2052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11" name="テキスト ボックス 31"/>
          <p:cNvSpPr txBox="1">
            <a:spLocks noChangeArrowheads="1"/>
          </p:cNvSpPr>
          <p:nvPr/>
        </p:nvSpPr>
        <p:spPr bwMode="auto">
          <a:xfrm>
            <a:off x="4689475" y="5253038"/>
            <a:ext cx="3627438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フォルダ全体のデータを３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D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表示</a:t>
            </a:r>
          </a:p>
        </p:txBody>
      </p:sp>
      <p:sp>
        <p:nvSpPr>
          <p:cNvPr id="4112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What is DICOM</a:t>
            </a:r>
          </a:p>
        </p:txBody>
      </p:sp>
      <p:sp>
        <p:nvSpPr>
          <p:cNvPr id="4113" name="テキスト ボックス 34"/>
          <p:cNvSpPr txBox="1">
            <a:spLocks noChangeArrowheads="1"/>
          </p:cNvSpPr>
          <p:nvPr/>
        </p:nvSpPr>
        <p:spPr bwMode="auto">
          <a:xfrm>
            <a:off x="1243013" y="5632450"/>
            <a:ext cx="684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 u="sng">
                <a:solidFill>
                  <a:srgbClr val="FF0000"/>
                </a:solidFill>
                <a:latin typeface="ＭＳ Ｐゴシック" pitchFamily="50" charset="-128"/>
              </a:rPr>
              <a:t>Dicom</a:t>
            </a:r>
            <a:r>
              <a:rPr lang="ja-JP" altLang="en-US" sz="2400" u="sng">
                <a:solidFill>
                  <a:srgbClr val="FF0000"/>
                </a:solidFill>
                <a:latin typeface="ＭＳ Ｐゴシック" pitchFamily="50" charset="-128"/>
              </a:rPr>
              <a:t>形式</a:t>
            </a:r>
            <a:r>
              <a:rPr lang="ja-JP" altLang="en-US" sz="2400">
                <a:solidFill>
                  <a:srgbClr val="FF0000"/>
                </a:solidFill>
                <a:latin typeface="ＭＳ Ｐゴシック" pitchFamily="50" charset="-128"/>
              </a:rPr>
              <a:t>から</a:t>
            </a:r>
            <a:r>
              <a:rPr lang="en-US" altLang="ja-JP" sz="2400" u="sng">
                <a:solidFill>
                  <a:srgbClr val="FF0000"/>
                </a:solidFill>
                <a:latin typeface="ＭＳ Ｐゴシック" pitchFamily="50" charset="-128"/>
              </a:rPr>
              <a:t>PHITS</a:t>
            </a:r>
            <a:r>
              <a:rPr lang="ja-JP" altLang="en-US" sz="2400" u="sng">
                <a:solidFill>
                  <a:srgbClr val="FF0000"/>
                </a:solidFill>
                <a:latin typeface="ＭＳ Ｐゴシック" pitchFamily="50" charset="-128"/>
              </a:rPr>
              <a:t>入力形式</a:t>
            </a:r>
            <a:r>
              <a:rPr lang="ja-JP" altLang="en-US" sz="2400">
                <a:solidFill>
                  <a:srgbClr val="FF0000"/>
                </a:solidFill>
                <a:latin typeface="ＭＳ Ｐゴシック" pitchFamily="50" charset="-128"/>
              </a:rPr>
              <a:t>に変換する必要有</a:t>
            </a:r>
          </a:p>
        </p:txBody>
      </p:sp>
      <p:sp>
        <p:nvSpPr>
          <p:cNvPr id="4114" name="テキスト ボックス 35"/>
          <p:cNvSpPr txBox="1">
            <a:spLocks noChangeArrowheads="1"/>
          </p:cNvSpPr>
          <p:nvPr/>
        </p:nvSpPr>
        <p:spPr bwMode="auto">
          <a:xfrm>
            <a:off x="1008063" y="5964238"/>
            <a:ext cx="20478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CT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値・バイナリ）</a:t>
            </a:r>
          </a:p>
        </p:txBody>
      </p:sp>
      <p:sp>
        <p:nvSpPr>
          <p:cNvPr id="4115" name="テキスト ボックス 36"/>
          <p:cNvSpPr txBox="1">
            <a:spLocks noChangeArrowheads="1"/>
          </p:cNvSpPr>
          <p:nvPr/>
        </p:nvSpPr>
        <p:spPr bwMode="auto">
          <a:xfrm>
            <a:off x="2992438" y="5975350"/>
            <a:ext cx="2889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（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Universe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番号・テキスト）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1031"/>
          <p:cNvSpPr txBox="1">
            <a:spLocks noChangeArrowheads="1"/>
          </p:cNvSpPr>
          <p:nvPr/>
        </p:nvSpPr>
        <p:spPr bwMode="auto">
          <a:xfrm>
            <a:off x="107950" y="2852738"/>
            <a:ext cx="8997950" cy="20621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DICOM2PHITS input             DICOM2PHITS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用のインプットであることを明示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"data/HumanVoxelTable.data"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　変換テーブルの指定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"work/DICOM/"      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指定ディレクトリ内に含まれる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DICOM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ファイルを自動判別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"work/PHITSinput/"            PHITS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インプットを格納するディレクトリを指定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1 20            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指定した番号範囲のスライスファイルを読み込む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(1&lt;=z&lt;=20)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1 512 1 512     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DICOM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データの一部を切り出してボクセル化　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(1&lt;=x&lt;=512, 1&lt;=y&lt;=512)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8 8 1           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画像を粗くする（分解能を下げる）ことが可能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(x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方向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4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個、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y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方向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4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個で平均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0               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座標系オプション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0: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原点を中心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1:DICOM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ヘッダーから抽出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2                          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　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PHITS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パラメータ最適化オプション　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1:x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線治療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2:</a:t>
            </a:r>
            <a:r>
              <a:rPr lang="ja-JP" altLang="en-US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粒子線治療</a:t>
            </a: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ja-JP" sz="1400">
              <a:solidFill>
                <a:srgbClr val="00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512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87363" y="17463"/>
            <a:ext cx="8261350" cy="811212"/>
          </a:xfrm>
        </p:spPr>
        <p:txBody>
          <a:bodyPr/>
          <a:lstStyle/>
          <a:p>
            <a:pPr eaLnBrk="1" hangingPunct="1"/>
            <a:r>
              <a:rPr lang="ja-JP" altLang="en-US" sz="4800" smtClean="0">
                <a:latin typeface="Century Gothic" pitchFamily="34" charset="0"/>
              </a:rPr>
              <a:t>変換プログラム</a:t>
            </a:r>
            <a:r>
              <a:rPr lang="en-US" altLang="ja-JP" sz="4800" smtClean="0">
                <a:latin typeface="Century Gothic" pitchFamily="34" charset="0"/>
              </a:rPr>
              <a:t>(dicom2phits</a:t>
            </a:r>
            <a:r>
              <a:rPr lang="ja-JP" altLang="en-US" sz="4800" smtClean="0">
                <a:latin typeface="Century Gothic" pitchFamily="34" charset="0"/>
              </a:rPr>
              <a:t>）</a:t>
            </a:r>
            <a:endParaRPr lang="en-US" altLang="ja-JP" sz="4800" smtClean="0">
              <a:latin typeface="Century Gothic" pitchFamily="34" charset="0"/>
            </a:endParaRPr>
          </a:p>
        </p:txBody>
      </p:sp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C2218582-2557-41CB-B950-16E7D44C3E96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4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5126" name="AutoShape 2051"/>
          <p:cNvSpPr>
            <a:spLocks noChangeArrowheads="1"/>
          </p:cNvSpPr>
          <p:nvPr/>
        </p:nvSpPr>
        <p:spPr bwMode="auto">
          <a:xfrm>
            <a:off x="252413" y="836613"/>
            <a:ext cx="8640762" cy="1268412"/>
          </a:xfrm>
          <a:prstGeom prst="roundRect">
            <a:avLst>
              <a:gd name="adj" fmla="val 5560"/>
            </a:avLst>
          </a:prstGeom>
          <a:solidFill>
            <a:schemeClr val="bg1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355600" y="890588"/>
            <a:ext cx="8353425" cy="1200150"/>
          </a:xfrm>
          <a:prstGeom prst="rect">
            <a:avLst/>
          </a:prstGeom>
          <a:solidFill>
            <a:schemeClr val="bg1"/>
          </a:solidFill>
          <a:ln w="25400">
            <a:noFill/>
          </a:ln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n-US" altLang="ja-JP" dirty="0" err="1">
                <a:solidFill>
                  <a:srgbClr val="000000"/>
                </a:solidFill>
                <a:ea typeface="ＭＳ Ｐゴシック" charset="-128"/>
              </a:rPr>
              <a:t>Dicom</a:t>
            </a:r>
            <a:r>
              <a:rPr lang="ja-JP" altLang="en-US" dirty="0">
                <a:solidFill>
                  <a:srgbClr val="000000"/>
                </a:solidFill>
                <a:ea typeface="ＭＳ Ｐゴシック" charset="-128"/>
              </a:rPr>
              <a:t>形式のデータを</a:t>
            </a:r>
            <a:r>
              <a:rPr lang="en-US" altLang="ja-JP" dirty="0">
                <a:solidFill>
                  <a:srgbClr val="000000"/>
                </a:solidFill>
                <a:ea typeface="ＭＳ Ｐゴシック" charset="-128"/>
              </a:rPr>
              <a:t>PHITS</a:t>
            </a:r>
            <a:r>
              <a:rPr lang="ja-JP" altLang="en-US" dirty="0">
                <a:solidFill>
                  <a:srgbClr val="000000"/>
                </a:solidFill>
                <a:ea typeface="ＭＳ Ｐゴシック" charset="-128"/>
              </a:rPr>
              <a:t>形式のボクセルデータに変換</a:t>
            </a:r>
            <a:endParaRPr lang="en-US" altLang="ja-JP" dirty="0">
              <a:solidFill>
                <a:srgbClr val="000000"/>
              </a:solidFill>
              <a:ea typeface="ＭＳ Ｐゴシック" charset="-128"/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US" altLang="ja-JP" dirty="0">
                <a:solidFill>
                  <a:srgbClr val="000000"/>
                </a:solidFill>
                <a:latin typeface="ＭＳ Ｐゴシック" charset="-128"/>
                <a:ea typeface="ＭＳ Ｐゴシック" charset="-128"/>
              </a:rPr>
              <a:t>CT</a:t>
            </a:r>
            <a:r>
              <a:rPr lang="ja-JP" altLang="en-US" dirty="0">
                <a:solidFill>
                  <a:srgbClr val="000000"/>
                </a:solidFill>
                <a:latin typeface="ＭＳ Ｐゴシック" charset="-128"/>
                <a:ea typeface="ＭＳ Ｐゴシック" charset="-128"/>
              </a:rPr>
              <a:t>値と物質密度・組成の関係は</a:t>
            </a:r>
            <a:r>
              <a:rPr lang="en-US" altLang="ja-JP" b="1" dirty="0">
                <a:solidFill>
                  <a:schemeClr val="accent6"/>
                </a:solidFill>
                <a:latin typeface="ＭＳ Ｐゴシック" charset="-128"/>
                <a:ea typeface="ＭＳ Ｐゴシック" charset="-128"/>
              </a:rPr>
              <a:t>data/</a:t>
            </a:r>
            <a:r>
              <a:rPr lang="en-US" altLang="ja-JP" b="1" dirty="0" err="1">
                <a:solidFill>
                  <a:srgbClr val="2D2DB9"/>
                </a:solidFill>
                <a:latin typeface="ＭＳ Ｐゴシック" charset="-128"/>
                <a:ea typeface="ＭＳ Ｐゴシック" charset="-128"/>
              </a:rPr>
              <a:t>HumanVoxelTable.data</a:t>
            </a:r>
            <a:r>
              <a:rPr lang="ja-JP" altLang="en-US" dirty="0">
                <a:solidFill>
                  <a:srgbClr val="2D2DB9"/>
                </a:solidFill>
                <a:latin typeface="ＭＳ Ｐゴシック" charset="-128"/>
                <a:ea typeface="ＭＳ Ｐゴシック" charset="-128"/>
              </a:rPr>
              <a:t>　</a:t>
            </a:r>
            <a:r>
              <a:rPr lang="en-US" altLang="ja-JP" sz="2000" dirty="0">
                <a:solidFill>
                  <a:srgbClr val="000000"/>
                </a:solidFill>
                <a:latin typeface="ＭＳ Ｐゴシック" charset="-128"/>
                <a:ea typeface="ＭＳ Ｐゴシック" charset="-128"/>
              </a:rPr>
              <a:t>[</a:t>
            </a:r>
            <a:r>
              <a:rPr lang="de-DE" altLang="ja-JP" sz="2000" dirty="0">
                <a:solidFill>
                  <a:srgbClr val="000000"/>
                </a:solidFill>
                <a:latin typeface="ＭＳ Ｐゴシック" charset="-128"/>
                <a:ea typeface="ＭＳ Ｐゴシック" charset="-128"/>
              </a:rPr>
              <a:t>W. Schneider, Phys. Med. Biol. 45(2000)459-478</a:t>
            </a:r>
            <a:r>
              <a:rPr lang="en-US" altLang="ja-JP" sz="2000" dirty="0">
                <a:solidFill>
                  <a:srgbClr val="000000"/>
                </a:solidFill>
                <a:latin typeface="ＭＳ Ｐゴシック" charset="-128"/>
                <a:ea typeface="ＭＳ Ｐゴシック" charset="-128"/>
              </a:rPr>
              <a:t>]</a:t>
            </a:r>
            <a:r>
              <a:rPr lang="ja-JP" altLang="en-US" dirty="0">
                <a:solidFill>
                  <a:srgbClr val="000000"/>
                </a:solidFill>
                <a:latin typeface="ＭＳ Ｐゴシック" charset="-128"/>
                <a:ea typeface="ＭＳ Ｐゴシック" charset="-128"/>
              </a:rPr>
              <a:t>を参照</a:t>
            </a:r>
            <a:endParaRPr lang="ja-JP" altLang="en-US" dirty="0">
              <a:solidFill>
                <a:srgbClr val="000000"/>
              </a:solidFill>
              <a:ea typeface="ＭＳ Ｐゴシック" charset="-128"/>
            </a:endParaRPr>
          </a:p>
        </p:txBody>
      </p:sp>
      <p:sp>
        <p:nvSpPr>
          <p:cNvPr id="5128" name="テキスト ボックス 20"/>
          <p:cNvSpPr txBox="1">
            <a:spLocks noChangeArrowheads="1"/>
          </p:cNvSpPr>
          <p:nvPr/>
        </p:nvSpPr>
        <p:spPr bwMode="auto">
          <a:xfrm>
            <a:off x="34925" y="2276475"/>
            <a:ext cx="6842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①入力ファイルを作成（</a:t>
            </a:r>
            <a:r>
              <a:rPr lang="en-US" altLang="ja-JP" sz="1800" b="1">
                <a:solidFill>
                  <a:srgbClr val="2D2DB9"/>
                </a:solidFill>
                <a:latin typeface="ＭＳ Ｐゴシック" pitchFamily="50" charset="-128"/>
              </a:rPr>
              <a:t>dicom2phits.inp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）⇒詳しくは</a:t>
            </a:r>
            <a:r>
              <a:rPr lang="en-US" altLang="ja-JP" sz="1800">
                <a:solidFill>
                  <a:srgbClr val="000000"/>
                </a:solidFill>
                <a:latin typeface="ＭＳ Ｐゴシック" pitchFamily="50" charset="-128"/>
              </a:rPr>
              <a:t>README</a:t>
            </a:r>
            <a:r>
              <a:rPr lang="ja-JP" altLang="en-US" sz="1800">
                <a:solidFill>
                  <a:srgbClr val="000000"/>
                </a:solidFill>
                <a:latin typeface="ＭＳ Ｐゴシック" pitchFamily="50" charset="-128"/>
              </a:rPr>
              <a:t>参照</a:t>
            </a:r>
            <a:endParaRPr lang="en-US" altLang="ja-JP" sz="18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5129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5130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DICOM2PHITS HowTo</a:t>
            </a:r>
          </a:p>
        </p:txBody>
      </p:sp>
      <p:sp>
        <p:nvSpPr>
          <p:cNvPr id="5131" name="テキスト ボックス 1"/>
          <p:cNvSpPr txBox="1">
            <a:spLocks noChangeArrowheads="1"/>
          </p:cNvSpPr>
          <p:nvPr/>
        </p:nvSpPr>
        <p:spPr bwMode="auto">
          <a:xfrm>
            <a:off x="34925" y="5170488"/>
            <a:ext cx="914558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/>
              <a:t>②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実行 </a:t>
            </a:r>
            <a:r>
              <a:rPr lang="en-US" altLang="ja-JP" sz="1800" dirty="0">
                <a:solidFill>
                  <a:srgbClr val="000000"/>
                </a:solidFill>
                <a:latin typeface="ＭＳ Ｐゴシック" pitchFamily="50" charset="-128"/>
              </a:rPr>
              <a:t>(Windows) </a:t>
            </a:r>
            <a:r>
              <a:rPr lang="en-US" altLang="ja-JP" sz="1800" b="1" dirty="0">
                <a:solidFill>
                  <a:srgbClr val="2D2DB9"/>
                </a:solidFill>
                <a:latin typeface="ＭＳ Ｐゴシック" pitchFamily="50" charset="-128"/>
              </a:rPr>
              <a:t>dicom2phits_win.bat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に</a:t>
            </a:r>
            <a:r>
              <a:rPr lang="en-US" altLang="ja-JP" sz="1800" b="1" dirty="0">
                <a:solidFill>
                  <a:srgbClr val="2D2DB9"/>
                </a:solidFill>
                <a:latin typeface="ＭＳ Ｐゴシック" pitchFamily="50" charset="-128"/>
              </a:rPr>
              <a:t>dicom2phits.inp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をドラッグ</a:t>
            </a:r>
            <a:r>
              <a:rPr lang="en-US" altLang="ja-JP" sz="1800" dirty="0">
                <a:solidFill>
                  <a:srgbClr val="000000"/>
                </a:solidFill>
                <a:latin typeface="ＭＳ Ｐゴシック" pitchFamily="50" charset="-128"/>
              </a:rPr>
              <a:t>&amp;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ドロップ</a:t>
            </a:r>
            <a:endParaRPr lang="en-US" altLang="ja-JP" sz="18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　　        </a:t>
            </a:r>
            <a:r>
              <a:rPr lang="en-US" altLang="ja-JP" sz="1800" dirty="0">
                <a:solidFill>
                  <a:srgbClr val="000000"/>
                </a:solidFill>
                <a:latin typeface="ＭＳ Ｐゴシック" pitchFamily="50" charset="-128"/>
              </a:rPr>
              <a:t>(Mac) </a:t>
            </a:r>
            <a:r>
              <a:rPr lang="en-US" altLang="ja-JP" sz="1800" b="1" dirty="0" smtClean="0">
                <a:solidFill>
                  <a:schemeClr val="accent2"/>
                </a:solidFill>
                <a:latin typeface="ＭＳ Ｐゴシック" pitchFamily="50" charset="-128"/>
              </a:rPr>
              <a:t>dicom2phits_mac.command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をダブルクリック、現れる窓に</a:t>
            </a:r>
            <a:r>
              <a:rPr lang="en-US" altLang="ja-JP" sz="1800" dirty="0">
                <a:solidFill>
                  <a:srgbClr val="000000"/>
                </a:solidFill>
                <a:latin typeface="ＭＳ Ｐゴシック" pitchFamily="50" charset="-128"/>
              </a:rPr>
              <a:t>dicom2phits.inp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と入力</a:t>
            </a:r>
            <a:endParaRPr lang="en-US" altLang="ja-JP" sz="1800" dirty="0">
              <a:solidFill>
                <a:srgbClr val="000000"/>
              </a:solidFill>
              <a:latin typeface="ＭＳ Ｐゴシック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endParaRPr lang="ja-JP" alt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0"/>
            <a:ext cx="6677025" cy="1143000"/>
          </a:xfrm>
        </p:spPr>
        <p:txBody>
          <a:bodyPr/>
          <a:lstStyle/>
          <a:p>
            <a:pPr eaLnBrk="1" hangingPunct="1"/>
            <a:r>
              <a:rPr lang="en-US" altLang="ja-JP" sz="4800" smtClean="0">
                <a:latin typeface="Century Gothic" pitchFamily="34" charset="0"/>
              </a:rPr>
              <a:t>DICOM2PHITS</a:t>
            </a:r>
            <a:r>
              <a:rPr lang="ja-JP" altLang="en-US" sz="4800" smtClean="0">
                <a:latin typeface="Century Gothic" pitchFamily="34" charset="0"/>
              </a:rPr>
              <a:t>実行結果</a:t>
            </a:r>
            <a:endParaRPr lang="en-US" altLang="ja-JP" sz="4800" smtClean="0">
              <a:latin typeface="Century Gothic" pitchFamily="3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6149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32098971-FCED-4445-9285-40618DFD7536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5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6150" name="正方形/長方形 1"/>
          <p:cNvSpPr>
            <a:spLocks noChangeArrowheads="1"/>
          </p:cNvSpPr>
          <p:nvPr/>
        </p:nvSpPr>
        <p:spPr bwMode="auto">
          <a:xfrm>
            <a:off x="144463" y="1633538"/>
            <a:ext cx="88915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PHITS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のサンプルインプット</a:t>
            </a:r>
            <a:r>
              <a:rPr lang="en-US" altLang="ja-JP" sz="2000" b="1">
                <a:solidFill>
                  <a:schemeClr val="accent2"/>
                </a:solidFill>
                <a:latin typeface="ＭＳ Ｐゴシック" pitchFamily="50" charset="-128"/>
              </a:rPr>
              <a:t>phits.inp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を指定ディレクトリ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(work/PHITSinput/)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に生成</a:t>
            </a:r>
            <a:endParaRPr lang="en-US" altLang="ja-JP" sz="200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　　併せて、以下のインクルードファイルを同時に生成</a:t>
            </a:r>
            <a:endParaRPr lang="en-US" altLang="ja-JP" sz="200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　　　・</a:t>
            </a:r>
            <a:r>
              <a:rPr lang="en-US" altLang="ja-JP" sz="2000" b="1">
                <a:solidFill>
                  <a:srgbClr val="0070C0"/>
                </a:solidFill>
                <a:latin typeface="ＭＳ Ｐゴシック" pitchFamily="50" charset="-128"/>
              </a:rPr>
              <a:t>material.inp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 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材質データを格納するファイル</a:t>
            </a:r>
            <a:endParaRPr lang="en-US" altLang="ja-JP" sz="200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　　　・</a:t>
            </a:r>
            <a:r>
              <a:rPr lang="en-US" altLang="ja-JP" sz="2000" b="1">
                <a:solidFill>
                  <a:srgbClr val="0070C0"/>
                </a:solidFill>
                <a:latin typeface="ＭＳ Ｐゴシック" pitchFamily="50" charset="-128"/>
              </a:rPr>
              <a:t>universe.inp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 各材質のユニバースデータを指定するファイル</a:t>
            </a:r>
            <a:endParaRPr lang="en-US" altLang="ja-JP" sz="200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　　　・</a:t>
            </a:r>
            <a:r>
              <a:rPr lang="en-US" altLang="ja-JP" sz="2000" b="1">
                <a:solidFill>
                  <a:srgbClr val="0070C0"/>
                </a:solidFill>
                <a:latin typeface="ＭＳ Ｐゴシック" pitchFamily="50" charset="-128"/>
              </a:rPr>
              <a:t>voxel.inp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 PHITS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形式に変換したボクセルデータを格納するファイル</a:t>
            </a:r>
            <a:endParaRPr lang="en-US" altLang="ja-JP" sz="2000">
              <a:solidFill>
                <a:srgbClr val="00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　　　・</a:t>
            </a:r>
            <a:r>
              <a:rPr lang="en-US" altLang="ja-JP" sz="2000" b="1">
                <a:solidFill>
                  <a:srgbClr val="0070C0"/>
                </a:solidFill>
                <a:latin typeface="ＭＳ Ｐゴシック" pitchFamily="50" charset="-128"/>
              </a:rPr>
              <a:t>libpath.inp</a:t>
            </a:r>
            <a:r>
              <a:rPr lang="en-US" altLang="ja-JP" sz="2000">
                <a:solidFill>
                  <a:srgbClr val="000000"/>
                </a:solidFill>
                <a:latin typeface="ＭＳ Ｐゴシック" pitchFamily="50" charset="-128"/>
              </a:rPr>
              <a:t> </a:t>
            </a:r>
            <a:r>
              <a:rPr lang="ja-JP" altLang="en-US" sz="2000">
                <a:solidFill>
                  <a:srgbClr val="000000"/>
                </a:solidFill>
                <a:latin typeface="ＭＳ Ｐゴシック" pitchFamily="50" charset="-128"/>
              </a:rPr>
              <a:t>核データ、光子データのパスを指定するファイル</a:t>
            </a:r>
            <a:endParaRPr lang="en-US" altLang="ja-JP" sz="200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6151" name="正方形/長方形 28"/>
          <p:cNvSpPr>
            <a:spLocks noChangeArrowheads="1"/>
          </p:cNvSpPr>
          <p:nvPr/>
        </p:nvSpPr>
        <p:spPr bwMode="auto">
          <a:xfrm>
            <a:off x="250825" y="3860800"/>
            <a:ext cx="8567738" cy="923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但し、</a:t>
            </a:r>
            <a:r>
              <a:rPr lang="en-US" altLang="ja-JP" sz="1800" dirty="0" err="1">
                <a:solidFill>
                  <a:srgbClr val="000000"/>
                </a:solidFill>
                <a:latin typeface="ＭＳ Ｐゴシック" pitchFamily="50" charset="-128"/>
              </a:rPr>
              <a:t>libpath.inp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は、指定ディレクトリに該当ファイルが無い場合にのみ、新たに</a:t>
            </a:r>
            <a:r>
              <a:rPr lang="en-US" altLang="ja-JP" sz="1800" dirty="0" smtClean="0">
                <a:solidFill>
                  <a:srgbClr val="000000"/>
                </a:solidFill>
                <a:latin typeface="ＭＳ Ｐゴシック" pitchFamily="50" charset="-128"/>
              </a:rPr>
              <a:t>file(1)</a:t>
            </a:r>
            <a:r>
              <a:rPr lang="ja-JP" altLang="en-US" sz="1800" dirty="0" smtClean="0">
                <a:solidFill>
                  <a:srgbClr val="000000"/>
                </a:solidFill>
                <a:latin typeface="ＭＳ Ｐゴシック" pitchFamily="50" charset="-128"/>
              </a:rPr>
              <a:t>の</a:t>
            </a:r>
            <a:r>
              <a:rPr lang="ja-JP" altLang="en-US" sz="1800" dirty="0">
                <a:solidFill>
                  <a:srgbClr val="000000"/>
                </a:solidFill>
                <a:latin typeface="ＭＳ Ｐゴシック" pitchFamily="50" charset="-128"/>
              </a:rPr>
              <a:t>サンプルパスを記述したファイルを作成する。ユーザーの環境に合わせて変更する必要があるが、指定ディレクトリに一度作成すれば毎回変更する必要は無い。</a:t>
            </a:r>
            <a:endParaRPr lang="en-US" altLang="ja-JP" sz="1800" dirty="0">
              <a:solidFill>
                <a:srgbClr val="000000"/>
              </a:solidFill>
              <a:latin typeface="ＭＳ Ｐゴシック" pitchFamily="50" charset="-128"/>
            </a:endParaRPr>
          </a:p>
        </p:txBody>
      </p:sp>
      <p:sp>
        <p:nvSpPr>
          <p:cNvPr id="6152" name="Text Box 5"/>
          <p:cNvSpPr txBox="1">
            <a:spLocks noChangeArrowheads="1"/>
          </p:cNvSpPr>
          <p:nvPr/>
        </p:nvSpPr>
        <p:spPr bwMode="auto">
          <a:xfrm>
            <a:off x="2917825" y="6400800"/>
            <a:ext cx="38147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DICOM2PHITS outputs</a:t>
            </a:r>
          </a:p>
        </p:txBody>
      </p:sp>
      <p:sp>
        <p:nvSpPr>
          <p:cNvPr id="6153" name="Text Box 1031"/>
          <p:cNvSpPr txBox="1">
            <a:spLocks noChangeArrowheads="1"/>
          </p:cNvSpPr>
          <p:nvPr/>
        </p:nvSpPr>
        <p:spPr bwMode="auto">
          <a:xfrm>
            <a:off x="935596" y="5322640"/>
            <a:ext cx="2537761" cy="36130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</a:t>
            </a:r>
            <a:r>
              <a:rPr lang="en-US" altLang="ja-JP" sz="1800" dirty="0" smtClean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file(1)  </a:t>
            </a:r>
            <a:r>
              <a:rPr lang="en-US" altLang="ja-JP" sz="1800" dirty="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= </a:t>
            </a:r>
            <a:r>
              <a:rPr lang="en-US" altLang="ja-JP" sz="1800" b="1" dirty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c:/</a:t>
            </a:r>
            <a:r>
              <a:rPr lang="en-US" altLang="ja-JP" sz="1800" b="1" dirty="0" smtClean="0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phits</a:t>
            </a:r>
            <a:endParaRPr lang="en-US" altLang="ja-JP" sz="1800" b="1" dirty="0">
              <a:solidFill>
                <a:srgbClr val="FF0000"/>
              </a:solidFill>
              <a:latin typeface="HGｺﾞｼｯｸM" pitchFamily="49" charset="-128"/>
              <a:ea typeface="HGｺﾞｼｯｸM" pitchFamily="49" charset="-128"/>
            </a:endParaRPr>
          </a:p>
        </p:txBody>
      </p:sp>
      <p:sp>
        <p:nvSpPr>
          <p:cNvPr id="6154" name="テキスト ボックス 19"/>
          <p:cNvSpPr txBox="1">
            <a:spLocks noChangeArrowheads="1"/>
          </p:cNvSpPr>
          <p:nvPr/>
        </p:nvSpPr>
        <p:spPr bwMode="auto">
          <a:xfrm>
            <a:off x="3996457" y="5322095"/>
            <a:ext cx="3311525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ja-JP" sz="1800" dirty="0"/>
              <a:t>Windows</a:t>
            </a:r>
            <a:r>
              <a:rPr lang="ja-JP" altLang="en-US" sz="1800" dirty="0"/>
              <a:t>デフォルトインストールの場合変更不要</a:t>
            </a:r>
          </a:p>
        </p:txBody>
      </p:sp>
      <p:sp>
        <p:nvSpPr>
          <p:cNvPr id="6155" name="テキスト ボックス 14"/>
          <p:cNvSpPr txBox="1">
            <a:spLocks noChangeArrowheads="1"/>
          </p:cNvSpPr>
          <p:nvPr/>
        </p:nvSpPr>
        <p:spPr bwMode="auto">
          <a:xfrm>
            <a:off x="1908175" y="5661025"/>
            <a:ext cx="17272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2D2DB9"/>
                </a:solidFill>
              </a:rPr>
              <a:t>libpath.inp</a:t>
            </a:r>
            <a:endParaRPr lang="ja-JP" altLang="en-US" sz="2000">
              <a:solidFill>
                <a:srgbClr val="2D2DB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476375" y="0"/>
            <a:ext cx="6677025" cy="1143000"/>
          </a:xfrm>
        </p:spPr>
        <p:txBody>
          <a:bodyPr/>
          <a:lstStyle/>
          <a:p>
            <a:pPr eaLnBrk="1" hangingPunct="1"/>
            <a:r>
              <a:rPr lang="en-US" altLang="ja-JP" sz="4800" smtClean="0">
                <a:latin typeface="Century Gothic" pitchFamily="34" charset="0"/>
              </a:rPr>
              <a:t>PHITS</a:t>
            </a:r>
            <a:r>
              <a:rPr lang="ja-JP" altLang="en-US" sz="4800" smtClean="0">
                <a:latin typeface="Century Gothic" pitchFamily="34" charset="0"/>
              </a:rPr>
              <a:t>インプットファイル</a:t>
            </a:r>
            <a:endParaRPr lang="en-US" altLang="ja-JP" sz="4800" smtClean="0">
              <a:latin typeface="Century Gothic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2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7173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CDAFAD2A-E5BE-4E4B-8AF7-EFA520C4796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6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74" name="Text Box 1030"/>
          <p:cNvSpPr txBox="1">
            <a:spLocks noChangeArrowheads="1"/>
          </p:cNvSpPr>
          <p:nvPr/>
        </p:nvSpPr>
        <p:spPr bwMode="auto">
          <a:xfrm>
            <a:off x="3779838" y="950913"/>
            <a:ext cx="1343025" cy="4619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phits.inp</a:t>
            </a:r>
          </a:p>
        </p:txBody>
      </p:sp>
      <p:sp>
        <p:nvSpPr>
          <p:cNvPr id="7175" name="Text Box 1031"/>
          <p:cNvSpPr txBox="1">
            <a:spLocks noChangeArrowheads="1"/>
          </p:cNvSpPr>
          <p:nvPr/>
        </p:nvSpPr>
        <p:spPr bwMode="auto">
          <a:xfrm>
            <a:off x="76200" y="1341438"/>
            <a:ext cx="3344863" cy="46085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file=phits.inp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[ </a:t>
            </a: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Parameters</a:t>
            </a: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c81[   64]  $ number of x pixel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c82[   64]  $ number of y pixel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c83[   20]  $ number of z pixel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c84[    0.37600] $ unit voxel 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c85[    0.37600] $ unit voxel 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set: c86[    0.50000] $ unit voxel z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Tahoma" pitchFamily="34" charset="0"/>
              </a:rPr>
              <a:t>[ Surface ]</a:t>
            </a:r>
            <a:endParaRPr lang="pt-BR" altLang="ja-JP" sz="1400">
              <a:solidFill>
                <a:srgbClr val="000000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Unit voxel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ja-JP" sz="1400">
                <a:solidFill>
                  <a:srgbClr val="000000"/>
                </a:solidFill>
                <a:latin typeface="Tahoma" pitchFamily="34" charset="0"/>
              </a:rPr>
              <a:t> 5000 rpp -c87 -c87+c84 -c88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nn-NO" altLang="ja-JP" sz="1400">
                <a:solidFill>
                  <a:srgbClr val="000000"/>
                </a:solidFill>
                <a:latin typeface="Tahoma" pitchFamily="34" charset="0"/>
              </a:rPr>
              <a:t>         -c88+c85 -c89 -c89+c86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Outer region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99 so 500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Main 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97 rpp -c87+c90 c87-c90 -c88+c90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    c88-c90 -c89+c90 c89-c90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98  500 rpp -c87+c90 c87-c90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 -c88+c90 c88-c90 -c89+c90 c89-c90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ja-JP" sz="1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7176" name="テキスト ボックス 19"/>
          <p:cNvSpPr txBox="1">
            <a:spLocks noChangeArrowheads="1"/>
          </p:cNvSpPr>
          <p:nvPr/>
        </p:nvSpPr>
        <p:spPr bwMode="auto">
          <a:xfrm>
            <a:off x="1403350" y="1352550"/>
            <a:ext cx="3529013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ＭＳ Ｐゴシック" pitchFamily="50" charset="-128"/>
              </a:rPr>
              <a:t>必ず１行目！</a:t>
            </a:r>
            <a:endParaRPr lang="en-US" altLang="ja-JP" sz="1800">
              <a:solidFill>
                <a:srgbClr val="FF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ＭＳ Ｐゴシック" pitchFamily="50" charset="-128"/>
              </a:rPr>
              <a:t>　</a:t>
            </a:r>
            <a:r>
              <a:rPr lang="en-US" altLang="ja-JP" sz="1800">
                <a:solidFill>
                  <a:srgbClr val="FF0000"/>
                </a:solidFill>
                <a:latin typeface="ＭＳ Ｐゴシック" pitchFamily="50" charset="-128"/>
              </a:rPr>
              <a:t>infl</a:t>
            </a:r>
            <a:r>
              <a:rPr lang="ja-JP" altLang="en-US" sz="1800">
                <a:solidFill>
                  <a:srgbClr val="FF0000"/>
                </a:solidFill>
                <a:latin typeface="ＭＳ Ｐゴシック" pitchFamily="50" charset="-128"/>
              </a:rPr>
              <a:t>コマンドを使う時のおまじない</a:t>
            </a:r>
          </a:p>
        </p:txBody>
      </p:sp>
      <p:sp>
        <p:nvSpPr>
          <p:cNvPr id="7177" name="Text Box 1031"/>
          <p:cNvSpPr txBox="1">
            <a:spLocks noChangeArrowheads="1"/>
          </p:cNvSpPr>
          <p:nvPr/>
        </p:nvSpPr>
        <p:spPr bwMode="auto">
          <a:xfrm>
            <a:off x="5762625" y="1503363"/>
            <a:ext cx="3135313" cy="271303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[ C e l l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Material universe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infl:{universe.inp}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Voxel universe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5000 0 -5000 lat=1 u=5000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   fill= 0:  63 0:  63 0:  19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infl: {voxel.inp}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$ Main space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97  0   -97 trcl=500 fill=5000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98  0   -99   98    $ Void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pt-BR" altLang="ja-JP" sz="1400">
                <a:solidFill>
                  <a:srgbClr val="000000"/>
                </a:solidFill>
                <a:latin typeface="Tahoma" pitchFamily="34" charset="0"/>
              </a:rPr>
              <a:t>   99 -1    99           $ Outer region</a:t>
            </a:r>
          </a:p>
        </p:txBody>
      </p:sp>
      <p:cxnSp>
        <p:nvCxnSpPr>
          <p:cNvPr id="4" name="直線コネクタ 3"/>
          <p:cNvCxnSpPr/>
          <p:nvPr/>
        </p:nvCxnSpPr>
        <p:spPr>
          <a:xfrm>
            <a:off x="107950" y="1593850"/>
            <a:ext cx="1335088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線コネクタ 32"/>
          <p:cNvCxnSpPr/>
          <p:nvPr/>
        </p:nvCxnSpPr>
        <p:spPr>
          <a:xfrm>
            <a:off x="6011863" y="3041650"/>
            <a:ext cx="1125537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0" name="テキスト ボックス 33"/>
          <p:cNvSpPr txBox="1">
            <a:spLocks noChangeArrowheads="1"/>
          </p:cNvSpPr>
          <p:nvPr/>
        </p:nvSpPr>
        <p:spPr bwMode="auto">
          <a:xfrm>
            <a:off x="5580063" y="4559300"/>
            <a:ext cx="19573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>
                <a:solidFill>
                  <a:schemeClr val="accent2"/>
                </a:solidFill>
                <a:latin typeface="ＭＳ Ｐゴシック" pitchFamily="50" charset="-128"/>
              </a:rPr>
              <a:t>Include file</a:t>
            </a:r>
            <a:r>
              <a:rPr lang="ja-JP" altLang="en-US" sz="1800">
                <a:solidFill>
                  <a:schemeClr val="accent2"/>
                </a:solidFill>
                <a:latin typeface="ＭＳ Ｐゴシック" pitchFamily="50" charset="-128"/>
              </a:rPr>
              <a:t>コマンド</a:t>
            </a:r>
            <a:endParaRPr lang="en-US" altLang="ja-JP" sz="1800">
              <a:solidFill>
                <a:schemeClr val="accent2"/>
              </a:solidFill>
              <a:latin typeface="ＭＳ Ｐゴシック" pitchFamily="50" charset="-128"/>
            </a:endParaRPr>
          </a:p>
        </p:txBody>
      </p:sp>
      <p:sp>
        <p:nvSpPr>
          <p:cNvPr id="39" name="正方形/長方形 38"/>
          <p:cNvSpPr/>
          <p:nvPr/>
        </p:nvSpPr>
        <p:spPr>
          <a:xfrm>
            <a:off x="125413" y="2012950"/>
            <a:ext cx="2933700" cy="134778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41" name="カギ線コネクタ 40"/>
          <p:cNvCxnSpPr>
            <a:stCxn id="39" idx="3"/>
            <a:endCxn id="7187" idx="1"/>
          </p:cNvCxnSpPr>
          <p:nvPr/>
        </p:nvCxnSpPr>
        <p:spPr>
          <a:xfrm>
            <a:off x="3059113" y="2687638"/>
            <a:ext cx="593725" cy="723900"/>
          </a:xfrm>
          <a:prstGeom prst="bentConnector3">
            <a:avLst>
              <a:gd name="adj1" fmla="val 50000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3" name="テキスト ボックス 56"/>
          <p:cNvSpPr txBox="1">
            <a:spLocks noChangeArrowheads="1"/>
          </p:cNvSpPr>
          <p:nvPr/>
        </p:nvSpPr>
        <p:spPr bwMode="auto">
          <a:xfrm>
            <a:off x="3502025" y="4481513"/>
            <a:ext cx="21494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ＭＳ Ｐゴシック" pitchFamily="50" charset="-128"/>
              </a:rPr>
              <a:t>ボクセルファントムの中心が</a:t>
            </a:r>
            <a:r>
              <a:rPr lang="en-US" altLang="ja-JP" sz="1800">
                <a:solidFill>
                  <a:srgbClr val="FF0000"/>
                </a:solidFill>
                <a:latin typeface="ＭＳ Ｐゴシック" pitchFamily="50" charset="-128"/>
              </a:rPr>
              <a:t>xyz</a:t>
            </a:r>
            <a:r>
              <a:rPr lang="ja-JP" altLang="en-US" sz="1800">
                <a:solidFill>
                  <a:srgbClr val="FF0000"/>
                </a:solidFill>
                <a:latin typeface="ＭＳ Ｐゴシック" pitchFamily="50" charset="-128"/>
              </a:rPr>
              <a:t>座標の原点にくるように配置されている</a:t>
            </a:r>
            <a:endParaRPr lang="en-US" altLang="ja-JP" sz="180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cxnSp>
        <p:nvCxnSpPr>
          <p:cNvPr id="30738" name="直線矢印コネクタ 30737"/>
          <p:cNvCxnSpPr/>
          <p:nvPr/>
        </p:nvCxnSpPr>
        <p:spPr>
          <a:xfrm>
            <a:off x="6516688" y="3041650"/>
            <a:ext cx="0" cy="1517650"/>
          </a:xfrm>
          <a:prstGeom prst="straightConnector1">
            <a:avLst/>
          </a:prstGeom>
          <a:ln w="190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正方形/長方形 30"/>
          <p:cNvSpPr/>
          <p:nvPr/>
        </p:nvSpPr>
        <p:spPr>
          <a:xfrm>
            <a:off x="6134100" y="2609850"/>
            <a:ext cx="2182813" cy="211138"/>
          </a:xfrm>
          <a:prstGeom prst="rect">
            <a:avLst/>
          </a:prstGeom>
          <a:noFill/>
          <a:ln w="28575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>
              <a:solidFill>
                <a:srgbClr val="FFFFFF"/>
              </a:solidFill>
            </a:endParaRPr>
          </a:p>
        </p:txBody>
      </p:sp>
      <p:cxnSp>
        <p:nvCxnSpPr>
          <p:cNvPr id="36" name="カギ線コネクタ 35"/>
          <p:cNvCxnSpPr/>
          <p:nvPr/>
        </p:nvCxnSpPr>
        <p:spPr>
          <a:xfrm rot="10800000" flipV="1">
            <a:off x="5364163" y="2708275"/>
            <a:ext cx="696912" cy="685800"/>
          </a:xfrm>
          <a:prstGeom prst="bentConnector3">
            <a:avLst>
              <a:gd name="adj1" fmla="val 50000"/>
            </a:avLst>
          </a:prstGeom>
          <a:ln w="1905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87" name="テキスト ボックス 39"/>
          <p:cNvSpPr txBox="1">
            <a:spLocks noChangeArrowheads="1"/>
          </p:cNvSpPr>
          <p:nvPr/>
        </p:nvSpPr>
        <p:spPr bwMode="auto">
          <a:xfrm>
            <a:off x="3652838" y="2533650"/>
            <a:ext cx="1855787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solidFill>
                  <a:srgbClr val="3333CC"/>
                </a:solidFill>
                <a:latin typeface="ＭＳ Ｐゴシック" pitchFamily="50" charset="-128"/>
              </a:rPr>
              <a:t>ボクセルファントムのピクセル数や大きさは</a:t>
            </a:r>
            <a:r>
              <a:rPr lang="en-US" altLang="ja-JP" sz="1800" b="1">
                <a:solidFill>
                  <a:srgbClr val="3333CC"/>
                </a:solidFill>
                <a:latin typeface="ＭＳ Ｐゴシック" pitchFamily="50" charset="-128"/>
              </a:rPr>
              <a:t>DICOM</a:t>
            </a:r>
            <a:r>
              <a:rPr lang="ja-JP" altLang="en-US" sz="1800" b="1">
                <a:solidFill>
                  <a:srgbClr val="3333CC"/>
                </a:solidFill>
                <a:latin typeface="ＭＳ Ｐゴシック" pitchFamily="50" charset="-128"/>
              </a:rPr>
              <a:t>のヘッダーから自動的に設定</a:t>
            </a:r>
            <a:endParaRPr lang="en-US" altLang="ja-JP" sz="1800" b="1">
              <a:solidFill>
                <a:srgbClr val="3333CC"/>
              </a:solidFill>
              <a:latin typeface="ＭＳ Ｐゴシック" pitchFamily="50" charset="-128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flipV="1">
            <a:off x="3059113" y="4997450"/>
            <a:ext cx="392112" cy="16033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線コネクタ 33"/>
          <p:cNvCxnSpPr/>
          <p:nvPr/>
        </p:nvCxnSpPr>
        <p:spPr>
          <a:xfrm>
            <a:off x="6875463" y="3473450"/>
            <a:ext cx="661987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線矢印コネクタ 36"/>
          <p:cNvCxnSpPr/>
          <p:nvPr/>
        </p:nvCxnSpPr>
        <p:spPr>
          <a:xfrm>
            <a:off x="7451725" y="3473450"/>
            <a:ext cx="0" cy="151288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1" name="テキスト ボックス 19"/>
          <p:cNvSpPr txBox="1">
            <a:spLocks noChangeArrowheads="1"/>
          </p:cNvSpPr>
          <p:nvPr/>
        </p:nvSpPr>
        <p:spPr bwMode="auto">
          <a:xfrm>
            <a:off x="5575300" y="5159375"/>
            <a:ext cx="35337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ＭＳ Ｐゴシック" pitchFamily="50" charset="-128"/>
              </a:rPr>
              <a:t>ファントムの回転・平行移動が可能</a:t>
            </a:r>
            <a:endParaRPr lang="en-US" altLang="ja-JP" sz="1800">
              <a:solidFill>
                <a:srgbClr val="FF0000"/>
              </a:solidFill>
              <a:latin typeface="ＭＳ Ｐゴシック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>
                <a:solidFill>
                  <a:srgbClr val="FF0000"/>
                </a:solidFill>
                <a:latin typeface="ＭＳ Ｐゴシック" pitchFamily="50" charset="-128"/>
              </a:rPr>
              <a:t>座標オプション</a:t>
            </a:r>
            <a:r>
              <a:rPr lang="en-US" altLang="ja-JP" sz="1800">
                <a:solidFill>
                  <a:srgbClr val="FF0000"/>
                </a:solidFill>
                <a:latin typeface="ＭＳ Ｐゴシック" pitchFamily="50" charset="-128"/>
              </a:rPr>
              <a:t>1</a:t>
            </a:r>
            <a:r>
              <a:rPr lang="ja-JP" altLang="en-US" sz="1800">
                <a:solidFill>
                  <a:srgbClr val="FF0000"/>
                </a:solidFill>
                <a:latin typeface="ＭＳ Ｐゴシック" pitchFamily="50" charset="-128"/>
              </a:rPr>
              <a:t>ではこれを利用</a:t>
            </a:r>
            <a:endParaRPr lang="en-US" altLang="ja-JP" sz="180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cxnSp>
        <p:nvCxnSpPr>
          <p:cNvPr id="30" name="直線コネクタ 29"/>
          <p:cNvCxnSpPr/>
          <p:nvPr/>
        </p:nvCxnSpPr>
        <p:spPr>
          <a:xfrm>
            <a:off x="6038850" y="2178050"/>
            <a:ext cx="1290638" cy="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93" name="テキスト ボックス 1"/>
          <p:cNvSpPr txBox="1">
            <a:spLocks noChangeArrowheads="1"/>
          </p:cNvSpPr>
          <p:nvPr/>
        </p:nvSpPr>
        <p:spPr bwMode="auto">
          <a:xfrm>
            <a:off x="147638" y="5949950"/>
            <a:ext cx="8856662" cy="6461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ja-JP" sz="1800" u="sng"/>
              <a:t>PHITS</a:t>
            </a:r>
            <a:r>
              <a:rPr lang="ja-JP" altLang="en-US" sz="1800" u="sng"/>
              <a:t>形式の詳細は </a:t>
            </a:r>
            <a:r>
              <a:rPr lang="en-US" altLang="ja-JP" sz="1800" u="sng"/>
              <a:t>/phits/lecture/advanced/voxel/phits-lec-voxel-jp.ppt</a:t>
            </a:r>
            <a:r>
              <a:rPr lang="ja-JP" altLang="en-US" sz="1800" u="sng"/>
              <a:t> 「</a:t>
            </a:r>
            <a:r>
              <a:rPr lang="en-US" altLang="ja-JP" sz="1800" u="sng"/>
              <a:t>Voxel</a:t>
            </a:r>
            <a:r>
              <a:rPr lang="ja-JP" altLang="en-US" sz="1800" u="sng"/>
              <a:t>ファントムの作り方」を参照</a:t>
            </a:r>
          </a:p>
        </p:txBody>
      </p:sp>
      <p:sp>
        <p:nvSpPr>
          <p:cNvPr id="7194" name="Text Box 5"/>
          <p:cNvSpPr txBox="1">
            <a:spLocks noChangeArrowheads="1"/>
          </p:cNvSpPr>
          <p:nvPr/>
        </p:nvSpPr>
        <p:spPr bwMode="auto">
          <a:xfrm>
            <a:off x="2124075" y="6400800"/>
            <a:ext cx="5013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DICOM2PHITS output (phits.inp)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236538" y="169863"/>
            <a:ext cx="8656637" cy="81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pPr eaLnBrk="1" hangingPunct="1">
              <a:defRPr/>
            </a:pPr>
            <a:r>
              <a:rPr lang="en-US" altLang="ja-JP" kern="0" dirty="0" smtClean="0">
                <a:latin typeface="Century Gothic" pitchFamily="34" charset="0"/>
              </a:rPr>
              <a:t>CT</a:t>
            </a:r>
            <a:r>
              <a:rPr lang="ja-JP" altLang="en-US" kern="0" dirty="0" smtClean="0">
                <a:latin typeface="Century Gothic" pitchFamily="34" charset="0"/>
              </a:rPr>
              <a:t>値⇔物質密度・組成変換表</a:t>
            </a:r>
            <a:endParaRPr lang="en-US" altLang="ja-JP" kern="0" dirty="0" smtClean="0">
              <a:latin typeface="Century Gothic" pitchFamily="34" charset="0"/>
            </a:endParaRPr>
          </a:p>
        </p:txBody>
      </p:sp>
      <p:sp>
        <p:nvSpPr>
          <p:cNvPr id="8195" name="Text Box 1031"/>
          <p:cNvSpPr txBox="1">
            <a:spLocks noChangeArrowheads="1"/>
          </p:cNvSpPr>
          <p:nvPr/>
        </p:nvSpPr>
        <p:spPr bwMode="auto">
          <a:xfrm>
            <a:off x="2413000" y="1630363"/>
            <a:ext cx="4822825" cy="432117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Table for human voxel based on W. Schneider, Phys.…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24                        ! Number of universe di…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-1000.0d0  -1.21e-3  3    ! Lowest CT value, Dens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-950.0d0   -0.26     10   ! Universe 2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-120.0d0   -0.927    8    ! Universe 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-82.0d0    -0.958    8    ! Universe 4  NOTE: Den …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-52.0d0    -0.985    9    ! Universe 5        [10^…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-22.0d0    -1.012    8    ! Universe 6        [g/…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1500.0d0   -1.935    11   ! Universe 24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1600.0d0                  ! Highest CT value for…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#1 Air :: Air density is used     ! Composition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14N   -75.5                       ! Element, Ele…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16O   -23.2                      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40Ar   -1.3                       !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#2 Lung :: Lung density is used   ! Composition o…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1H    -10.3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12C   -10.5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14N   -3.1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…</a:t>
            </a:r>
          </a:p>
        </p:txBody>
      </p:sp>
      <p:sp>
        <p:nvSpPr>
          <p:cNvPr id="8196" name="テキスト ボックス 19"/>
          <p:cNvSpPr txBox="1">
            <a:spLocks noChangeArrowheads="1"/>
          </p:cNvSpPr>
          <p:nvPr/>
        </p:nvSpPr>
        <p:spPr bwMode="auto">
          <a:xfrm>
            <a:off x="560388" y="908050"/>
            <a:ext cx="8259762" cy="339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600" b="1">
                <a:latin typeface="ＭＳ Ｐゴシック" pitchFamily="50" charset="-128"/>
              </a:rPr>
              <a:t>data/HumanVoxelTable.data</a:t>
            </a:r>
            <a:r>
              <a:rPr lang="ja-JP" altLang="en-US" sz="1600" b="1">
                <a:latin typeface="ＭＳ Ｐゴシック" pitchFamily="50" charset="-128"/>
              </a:rPr>
              <a:t>　</a:t>
            </a:r>
            <a:r>
              <a:rPr lang="ja-JP" altLang="en-US" sz="1600" b="1">
                <a:solidFill>
                  <a:srgbClr val="000000"/>
                </a:solidFill>
                <a:latin typeface="ＭＳ Ｐゴシック" pitchFamily="50" charset="-128"/>
              </a:rPr>
              <a:t>サンプル表 </a:t>
            </a:r>
            <a:r>
              <a:rPr lang="en-US" altLang="ja-JP" sz="1600" b="1">
                <a:solidFill>
                  <a:srgbClr val="000000"/>
                </a:solidFill>
                <a:latin typeface="ＭＳ Ｐゴシック" pitchFamily="50" charset="-128"/>
              </a:rPr>
              <a:t>[</a:t>
            </a:r>
            <a:r>
              <a:rPr lang="de-DE" altLang="ja-JP" sz="1600" b="1">
                <a:solidFill>
                  <a:srgbClr val="000000"/>
                </a:solidFill>
                <a:latin typeface="ＭＳ Ｐゴシック" pitchFamily="50" charset="-128"/>
              </a:rPr>
              <a:t>W. Schneider, Phys. Med. Biol. 45(2000)459</a:t>
            </a:r>
            <a:r>
              <a:rPr lang="ja-JP" altLang="en-US" sz="1600" b="1">
                <a:solidFill>
                  <a:srgbClr val="000000"/>
                </a:solidFill>
                <a:latin typeface="ＭＳ Ｐゴシック" pitchFamily="50" charset="-128"/>
              </a:rPr>
              <a:t>を参照</a:t>
            </a:r>
            <a:r>
              <a:rPr lang="en-US" altLang="ja-JP" sz="1600" b="1">
                <a:solidFill>
                  <a:srgbClr val="000000"/>
                </a:solidFill>
                <a:latin typeface="ＭＳ Ｐゴシック" pitchFamily="50" charset="-128"/>
              </a:rPr>
              <a:t>]</a:t>
            </a:r>
            <a:endParaRPr lang="ja-JP" altLang="en-US" sz="1600" b="1">
              <a:solidFill>
                <a:srgbClr val="000000"/>
              </a:solidFill>
            </a:endParaRPr>
          </a:p>
        </p:txBody>
      </p:sp>
      <p:grpSp>
        <p:nvGrpSpPr>
          <p:cNvPr id="3" name="グループ化 2"/>
          <p:cNvGrpSpPr>
            <a:grpSpLocks/>
          </p:cNvGrpSpPr>
          <p:nvPr/>
        </p:nvGrpSpPr>
        <p:grpSpPr bwMode="auto">
          <a:xfrm>
            <a:off x="3779838" y="1300163"/>
            <a:ext cx="5184775" cy="433387"/>
            <a:chOff x="3779838" y="1300163"/>
            <a:chExt cx="5184775" cy="433387"/>
          </a:xfrm>
        </p:grpSpPr>
        <p:sp>
          <p:nvSpPr>
            <p:cNvPr id="8239" name="テキスト ボックス 6"/>
            <p:cNvSpPr txBox="1">
              <a:spLocks noChangeArrowheads="1"/>
            </p:cNvSpPr>
            <p:nvPr/>
          </p:nvSpPr>
          <p:spPr bwMode="auto">
            <a:xfrm>
              <a:off x="4449763" y="1300163"/>
              <a:ext cx="4514850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u="sng">
                  <a:solidFill>
                    <a:srgbClr val="FF0000"/>
                  </a:solidFill>
                </a:rPr>
                <a:t>1</a:t>
              </a:r>
              <a:r>
                <a:rPr lang="ja-JP" altLang="en-US" sz="2000" b="1" u="sng">
                  <a:solidFill>
                    <a:srgbClr val="FF0000"/>
                  </a:solidFill>
                </a:rPr>
                <a:t>行目</a:t>
              </a:r>
              <a:r>
                <a:rPr lang="ja-JP" altLang="en-US" sz="2000" b="1">
                  <a:solidFill>
                    <a:srgbClr val="FF0000"/>
                  </a:solidFill>
                </a:rPr>
                <a:t>：</a:t>
              </a:r>
              <a:r>
                <a:rPr lang="ja-JP" altLang="en-US" sz="2000">
                  <a:solidFill>
                    <a:srgbClr val="FF0000"/>
                  </a:solidFill>
                </a:rPr>
                <a:t>実行時に画面に表示するコメント</a:t>
              </a:r>
              <a:endParaRPr lang="en-US" altLang="ja-JP" sz="2000">
                <a:solidFill>
                  <a:srgbClr val="FF0000"/>
                </a:solidFill>
              </a:endParaRPr>
            </a:p>
          </p:txBody>
        </p:sp>
        <p:cxnSp>
          <p:nvCxnSpPr>
            <p:cNvPr id="10" name="直線矢印コネクタ 9"/>
            <p:cNvCxnSpPr>
              <a:stCxn id="8239" idx="1"/>
            </p:cNvCxnSpPr>
            <p:nvPr/>
          </p:nvCxnSpPr>
          <p:spPr>
            <a:xfrm flipH="1">
              <a:off x="3779838" y="1500188"/>
              <a:ext cx="669925" cy="233362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グループ化 5"/>
          <p:cNvGrpSpPr>
            <a:grpSpLocks/>
          </p:cNvGrpSpPr>
          <p:nvPr/>
        </p:nvGrpSpPr>
        <p:grpSpPr bwMode="auto">
          <a:xfrm>
            <a:off x="215900" y="1485900"/>
            <a:ext cx="2195513" cy="487363"/>
            <a:chOff x="215900" y="1485900"/>
            <a:chExt cx="2195513" cy="488156"/>
          </a:xfrm>
        </p:grpSpPr>
        <p:sp>
          <p:nvSpPr>
            <p:cNvPr id="8237" name="テキスト ボックス 7"/>
            <p:cNvSpPr txBox="1">
              <a:spLocks noChangeArrowheads="1"/>
            </p:cNvSpPr>
            <p:nvPr/>
          </p:nvSpPr>
          <p:spPr bwMode="auto">
            <a:xfrm>
              <a:off x="215900" y="1485900"/>
              <a:ext cx="1763713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ja-JP" sz="2000" b="1" u="sng">
                  <a:solidFill>
                    <a:srgbClr val="FF0000"/>
                  </a:solidFill>
                </a:rPr>
                <a:t>2</a:t>
              </a:r>
              <a:r>
                <a:rPr lang="ja-JP" altLang="en-US" sz="2000" b="1" u="sng">
                  <a:solidFill>
                    <a:srgbClr val="FF0000"/>
                  </a:solidFill>
                </a:rPr>
                <a:t>行目</a:t>
              </a:r>
              <a:r>
                <a:rPr lang="ja-JP" altLang="en-US" sz="2000" b="1">
                  <a:solidFill>
                    <a:srgbClr val="FF0000"/>
                  </a:solidFill>
                </a:rPr>
                <a:t>：</a:t>
              </a:r>
              <a:r>
                <a:rPr lang="ja-JP" altLang="en-US" sz="2000">
                  <a:solidFill>
                    <a:srgbClr val="FF0000"/>
                  </a:solidFill>
                </a:rPr>
                <a:t>分割数</a:t>
              </a:r>
            </a:p>
          </p:txBody>
        </p:sp>
        <p:cxnSp>
          <p:nvCxnSpPr>
            <p:cNvPr id="13" name="直線矢印コネクタ 12"/>
            <p:cNvCxnSpPr/>
            <p:nvPr/>
          </p:nvCxnSpPr>
          <p:spPr>
            <a:xfrm>
              <a:off x="1939925" y="1789606"/>
              <a:ext cx="471488" cy="18445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06" name="テキスト ボックス 26"/>
          <p:cNvSpPr txBox="1">
            <a:spLocks noChangeArrowheads="1"/>
          </p:cNvSpPr>
          <p:nvPr/>
        </p:nvSpPr>
        <p:spPr bwMode="auto">
          <a:xfrm>
            <a:off x="5040313" y="1990725"/>
            <a:ext cx="2627312" cy="40005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 b="1" u="sng">
                <a:solidFill>
                  <a:srgbClr val="FF0000"/>
                </a:solidFill>
              </a:rPr>
              <a:t>3</a:t>
            </a:r>
            <a:r>
              <a:rPr lang="ja-JP" altLang="en-US" sz="2000" b="1" u="sng">
                <a:solidFill>
                  <a:srgbClr val="FF0000"/>
                </a:solidFill>
              </a:rPr>
              <a:t>行目</a:t>
            </a:r>
            <a:r>
              <a:rPr lang="ja-JP" altLang="en-US" sz="2000" b="1">
                <a:solidFill>
                  <a:srgbClr val="FF0000"/>
                </a:solidFill>
              </a:rPr>
              <a:t>：</a:t>
            </a:r>
            <a:r>
              <a:rPr lang="ja-JP" altLang="en-US" sz="2000">
                <a:solidFill>
                  <a:srgbClr val="FF0000"/>
                </a:solidFill>
              </a:rPr>
              <a:t>物質１の定義</a:t>
            </a:r>
          </a:p>
        </p:txBody>
      </p:sp>
      <p:grpSp>
        <p:nvGrpSpPr>
          <p:cNvPr id="8" name="グループ化 7"/>
          <p:cNvGrpSpPr>
            <a:grpSpLocks/>
          </p:cNvGrpSpPr>
          <p:nvPr/>
        </p:nvGrpSpPr>
        <p:grpSpPr bwMode="auto">
          <a:xfrm>
            <a:off x="776288" y="2133600"/>
            <a:ext cx="5740400" cy="904875"/>
            <a:chOff x="776288" y="2133600"/>
            <a:chExt cx="5740400" cy="904875"/>
          </a:xfrm>
        </p:grpSpPr>
        <p:sp>
          <p:nvSpPr>
            <p:cNvPr id="8228" name="テキスト ボックス 14"/>
            <p:cNvSpPr txBox="1">
              <a:spLocks noChangeArrowheads="1"/>
            </p:cNvSpPr>
            <p:nvPr/>
          </p:nvSpPr>
          <p:spPr bwMode="auto">
            <a:xfrm>
              <a:off x="776288" y="2206625"/>
              <a:ext cx="134778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>
                  <a:solidFill>
                    <a:srgbClr val="0000FF"/>
                  </a:solidFill>
                </a:rPr>
                <a:t>最小</a:t>
              </a:r>
              <a:r>
                <a:rPr lang="en-US" altLang="ja-JP" sz="2000" b="1">
                  <a:solidFill>
                    <a:srgbClr val="0000FF"/>
                  </a:solidFill>
                </a:rPr>
                <a:t>CT</a:t>
              </a:r>
              <a:r>
                <a:rPr lang="ja-JP" altLang="en-US" sz="2000" b="1">
                  <a:solidFill>
                    <a:srgbClr val="0000FF"/>
                  </a:solidFill>
                </a:rPr>
                <a:t>値</a:t>
              </a:r>
            </a:p>
          </p:txBody>
        </p:sp>
        <p:sp>
          <p:nvSpPr>
            <p:cNvPr id="8229" name="テキスト ボックス 28"/>
            <p:cNvSpPr txBox="1">
              <a:spLocks noChangeArrowheads="1"/>
            </p:cNvSpPr>
            <p:nvPr/>
          </p:nvSpPr>
          <p:spPr bwMode="auto">
            <a:xfrm>
              <a:off x="3262313" y="2624138"/>
              <a:ext cx="1347787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>
                  <a:solidFill>
                    <a:srgbClr val="0000FF"/>
                  </a:solidFill>
                </a:rPr>
                <a:t>物質密度</a:t>
              </a:r>
            </a:p>
          </p:txBody>
        </p:sp>
        <p:sp>
          <p:nvSpPr>
            <p:cNvPr id="8230" name="テキスト ボックス 29"/>
            <p:cNvSpPr txBox="1">
              <a:spLocks noChangeArrowheads="1"/>
            </p:cNvSpPr>
            <p:nvPr/>
          </p:nvSpPr>
          <p:spPr bwMode="auto">
            <a:xfrm>
              <a:off x="4924425" y="2638425"/>
              <a:ext cx="1592263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>
                  <a:solidFill>
                    <a:srgbClr val="0000FF"/>
                  </a:solidFill>
                </a:rPr>
                <a:t>構成元素数</a:t>
              </a:r>
            </a:p>
          </p:txBody>
        </p:sp>
        <p:sp>
          <p:nvSpPr>
            <p:cNvPr id="32" name="角丸四角形 31"/>
            <p:cNvSpPr/>
            <p:nvPr/>
          </p:nvSpPr>
          <p:spPr>
            <a:xfrm>
              <a:off x="2484438" y="2133600"/>
              <a:ext cx="863600" cy="201613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33" name="角丸四角形 32"/>
            <p:cNvSpPr/>
            <p:nvPr/>
          </p:nvSpPr>
          <p:spPr>
            <a:xfrm>
              <a:off x="3492500" y="2133600"/>
              <a:ext cx="766763" cy="201613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34" name="角丸四角形 33"/>
            <p:cNvSpPr/>
            <p:nvPr/>
          </p:nvSpPr>
          <p:spPr>
            <a:xfrm>
              <a:off x="4356100" y="2133600"/>
              <a:ext cx="207963" cy="201613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cxnSp>
          <p:nvCxnSpPr>
            <p:cNvPr id="36" name="直線矢印コネクタ 35"/>
            <p:cNvCxnSpPr>
              <a:stCxn id="8228" idx="3"/>
            </p:cNvCxnSpPr>
            <p:nvPr/>
          </p:nvCxnSpPr>
          <p:spPr>
            <a:xfrm flipV="1">
              <a:off x="2124075" y="2233613"/>
              <a:ext cx="288925" cy="17303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直線矢印コネクタ 37"/>
            <p:cNvCxnSpPr>
              <a:stCxn id="8229" idx="0"/>
            </p:cNvCxnSpPr>
            <p:nvPr/>
          </p:nvCxnSpPr>
          <p:spPr>
            <a:xfrm flipH="1" flipV="1">
              <a:off x="3875088" y="2390775"/>
              <a:ext cx="61912" cy="233363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直線矢印コネクタ 38"/>
            <p:cNvCxnSpPr/>
            <p:nvPr/>
          </p:nvCxnSpPr>
          <p:spPr>
            <a:xfrm flipH="1" flipV="1">
              <a:off x="4564063" y="2320925"/>
              <a:ext cx="360362" cy="317500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15" name="テキスト ボックス 41"/>
          <p:cNvSpPr txBox="1">
            <a:spLocks noChangeArrowheads="1"/>
          </p:cNvSpPr>
          <p:nvPr/>
        </p:nvSpPr>
        <p:spPr bwMode="auto">
          <a:xfrm>
            <a:off x="34925" y="2566988"/>
            <a:ext cx="2319338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800"/>
              <a:t>-1000</a:t>
            </a:r>
            <a:r>
              <a:rPr lang="ja-JP" altLang="en-US" sz="1800"/>
              <a:t> </a:t>
            </a:r>
            <a:r>
              <a:rPr lang="en-US" altLang="ja-JP" sz="1800">
                <a:sym typeface="Symbol" pitchFamily="18" charset="2"/>
              </a:rPr>
              <a:t> </a:t>
            </a:r>
            <a:r>
              <a:rPr lang="ja-JP" altLang="en-US" sz="1800"/>
              <a:t>物質１ </a:t>
            </a:r>
            <a:r>
              <a:rPr lang="en-US" altLang="ja-JP" sz="1800"/>
              <a:t>&lt; -950</a:t>
            </a:r>
            <a:endParaRPr lang="ja-JP" altLang="en-US" sz="1800"/>
          </a:p>
        </p:txBody>
      </p:sp>
      <p:grpSp>
        <p:nvGrpSpPr>
          <p:cNvPr id="9" name="グループ化 8"/>
          <p:cNvGrpSpPr>
            <a:grpSpLocks/>
          </p:cNvGrpSpPr>
          <p:nvPr/>
        </p:nvGrpSpPr>
        <p:grpSpPr bwMode="auto">
          <a:xfrm>
            <a:off x="395288" y="3143250"/>
            <a:ext cx="2952750" cy="863600"/>
            <a:chOff x="395288" y="3143250"/>
            <a:chExt cx="2952750" cy="863600"/>
          </a:xfrm>
        </p:grpSpPr>
        <p:sp>
          <p:nvSpPr>
            <p:cNvPr id="43" name="角丸四角形 42"/>
            <p:cNvSpPr/>
            <p:nvPr/>
          </p:nvSpPr>
          <p:spPr>
            <a:xfrm>
              <a:off x="2484438" y="3806825"/>
              <a:ext cx="863600" cy="200025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8226" name="テキスト ボックス 44"/>
            <p:cNvSpPr txBox="1">
              <a:spLocks noChangeArrowheads="1"/>
            </p:cNvSpPr>
            <p:nvPr/>
          </p:nvSpPr>
          <p:spPr bwMode="auto">
            <a:xfrm>
              <a:off x="395288" y="3143250"/>
              <a:ext cx="1584325" cy="7064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>
                  <a:solidFill>
                    <a:srgbClr val="0000FF"/>
                  </a:solidFill>
                </a:rPr>
                <a:t>最後の物質の最大</a:t>
              </a:r>
              <a:r>
                <a:rPr lang="en-US" altLang="ja-JP" sz="2000" b="1">
                  <a:solidFill>
                    <a:srgbClr val="0000FF"/>
                  </a:solidFill>
                </a:rPr>
                <a:t>CT</a:t>
              </a:r>
              <a:r>
                <a:rPr lang="ja-JP" altLang="en-US" sz="2000" b="1">
                  <a:solidFill>
                    <a:srgbClr val="0000FF"/>
                  </a:solidFill>
                </a:rPr>
                <a:t>値</a:t>
              </a:r>
            </a:p>
          </p:txBody>
        </p:sp>
        <p:cxnSp>
          <p:nvCxnSpPr>
            <p:cNvPr id="46" name="直線矢印コネクタ 45"/>
            <p:cNvCxnSpPr>
              <a:stCxn id="8226" idx="3"/>
              <a:endCxn id="8195" idx="1"/>
            </p:cNvCxnSpPr>
            <p:nvPr/>
          </p:nvCxnSpPr>
          <p:spPr>
            <a:xfrm>
              <a:off x="1979613" y="3497263"/>
              <a:ext cx="433387" cy="293687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グループ化 14"/>
          <p:cNvGrpSpPr>
            <a:grpSpLocks/>
          </p:cNvGrpSpPr>
          <p:nvPr/>
        </p:nvGrpSpPr>
        <p:grpSpPr bwMode="auto">
          <a:xfrm>
            <a:off x="5148263" y="3967163"/>
            <a:ext cx="3887787" cy="400050"/>
            <a:chOff x="5148263" y="3967163"/>
            <a:chExt cx="3887787" cy="400050"/>
          </a:xfrm>
        </p:grpSpPr>
        <p:sp>
          <p:nvSpPr>
            <p:cNvPr id="8223" name="テキスト ボックス 49"/>
            <p:cNvSpPr txBox="1">
              <a:spLocks noChangeArrowheads="1"/>
            </p:cNvSpPr>
            <p:nvPr/>
          </p:nvSpPr>
          <p:spPr bwMode="auto">
            <a:xfrm>
              <a:off x="5724525" y="3967163"/>
              <a:ext cx="33115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>
                  <a:solidFill>
                    <a:srgbClr val="FF0000"/>
                  </a:solidFill>
                </a:rPr>
                <a:t>仕切り行：</a:t>
              </a:r>
              <a:r>
                <a:rPr lang="en-US" altLang="ja-JP" sz="2000">
                  <a:solidFill>
                    <a:srgbClr val="FF0000"/>
                  </a:solidFill>
                </a:rPr>
                <a:t>#</a:t>
              </a:r>
              <a:r>
                <a:rPr lang="ja-JP" altLang="en-US" sz="2000">
                  <a:solidFill>
                    <a:srgbClr val="FF0000"/>
                  </a:solidFill>
                </a:rPr>
                <a:t>で始まる必要あり</a:t>
              </a:r>
            </a:p>
          </p:txBody>
        </p:sp>
        <p:cxnSp>
          <p:nvCxnSpPr>
            <p:cNvPr id="54" name="直線矢印コネクタ 53"/>
            <p:cNvCxnSpPr/>
            <p:nvPr/>
          </p:nvCxnSpPr>
          <p:spPr>
            <a:xfrm flipH="1">
              <a:off x="5148263" y="4151313"/>
              <a:ext cx="57308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グループ化 13"/>
          <p:cNvGrpSpPr>
            <a:grpSpLocks/>
          </p:cNvGrpSpPr>
          <p:nvPr/>
        </p:nvGrpSpPr>
        <p:grpSpPr bwMode="auto">
          <a:xfrm>
            <a:off x="323850" y="4294188"/>
            <a:ext cx="2087563" cy="504825"/>
            <a:chOff x="323850" y="4294188"/>
            <a:chExt cx="2087563" cy="504825"/>
          </a:xfrm>
        </p:grpSpPr>
        <p:sp>
          <p:nvSpPr>
            <p:cNvPr id="59" name="左中かっこ 58"/>
            <p:cNvSpPr/>
            <p:nvPr/>
          </p:nvSpPr>
          <p:spPr>
            <a:xfrm>
              <a:off x="2124075" y="4294188"/>
              <a:ext cx="287338" cy="504825"/>
            </a:xfrm>
            <a:prstGeom prst="leftBrace">
              <a:avLst/>
            </a:prstGeom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8222" name="テキスト ボックス 59"/>
            <p:cNvSpPr txBox="1">
              <a:spLocks noChangeArrowheads="1"/>
            </p:cNvSpPr>
            <p:nvPr/>
          </p:nvSpPr>
          <p:spPr bwMode="auto">
            <a:xfrm>
              <a:off x="323850" y="4398963"/>
              <a:ext cx="1655763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>
                  <a:solidFill>
                    <a:srgbClr val="FF0000"/>
                  </a:solidFill>
                </a:rPr>
                <a:t>物質１の組成</a:t>
              </a:r>
            </a:p>
          </p:txBody>
        </p:sp>
      </p:grpSp>
      <p:grpSp>
        <p:nvGrpSpPr>
          <p:cNvPr id="16" name="グループ化 15"/>
          <p:cNvGrpSpPr>
            <a:grpSpLocks/>
          </p:cNvGrpSpPr>
          <p:nvPr/>
        </p:nvGrpSpPr>
        <p:grpSpPr bwMode="auto">
          <a:xfrm>
            <a:off x="5364163" y="4830763"/>
            <a:ext cx="3671887" cy="400050"/>
            <a:chOff x="5364163" y="4830763"/>
            <a:chExt cx="3671887" cy="400050"/>
          </a:xfrm>
        </p:grpSpPr>
        <p:sp>
          <p:nvSpPr>
            <p:cNvPr id="8219" name="テキスト ボックス 60"/>
            <p:cNvSpPr txBox="1">
              <a:spLocks noChangeArrowheads="1"/>
            </p:cNvSpPr>
            <p:nvPr/>
          </p:nvSpPr>
          <p:spPr bwMode="auto">
            <a:xfrm>
              <a:off x="5724525" y="4830763"/>
              <a:ext cx="3311525" cy="4000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>
                  <a:solidFill>
                    <a:srgbClr val="FF0000"/>
                  </a:solidFill>
                </a:rPr>
                <a:t>仕切り行：</a:t>
              </a:r>
              <a:r>
                <a:rPr lang="en-US" altLang="ja-JP" sz="2000">
                  <a:solidFill>
                    <a:srgbClr val="FF0000"/>
                  </a:solidFill>
                </a:rPr>
                <a:t>#</a:t>
              </a:r>
              <a:r>
                <a:rPr lang="ja-JP" altLang="en-US" sz="2000">
                  <a:solidFill>
                    <a:srgbClr val="FF0000"/>
                  </a:solidFill>
                </a:rPr>
                <a:t>で始まる必要あり</a:t>
              </a:r>
            </a:p>
          </p:txBody>
        </p:sp>
        <p:cxnSp>
          <p:nvCxnSpPr>
            <p:cNvPr id="62" name="直線矢印コネクタ 61"/>
            <p:cNvCxnSpPr>
              <a:stCxn id="8219" idx="1"/>
            </p:cNvCxnSpPr>
            <p:nvPr/>
          </p:nvCxnSpPr>
          <p:spPr>
            <a:xfrm flipH="1" flipV="1">
              <a:off x="5364163" y="5014913"/>
              <a:ext cx="360362" cy="15875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グループ化 11"/>
          <p:cNvGrpSpPr>
            <a:grpSpLocks/>
          </p:cNvGrpSpPr>
          <p:nvPr/>
        </p:nvGrpSpPr>
        <p:grpSpPr bwMode="auto">
          <a:xfrm>
            <a:off x="2987675" y="4222750"/>
            <a:ext cx="5726113" cy="1511300"/>
            <a:chOff x="2987675" y="4222750"/>
            <a:chExt cx="5726113" cy="1511360"/>
          </a:xfrm>
        </p:grpSpPr>
        <p:sp>
          <p:nvSpPr>
            <p:cNvPr id="67" name="角丸四角形 66"/>
            <p:cNvSpPr/>
            <p:nvPr/>
          </p:nvSpPr>
          <p:spPr>
            <a:xfrm>
              <a:off x="2987675" y="4222750"/>
              <a:ext cx="576263" cy="215909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8217" name="テキスト ボックス 67"/>
            <p:cNvSpPr txBox="1">
              <a:spLocks noChangeArrowheads="1"/>
            </p:cNvSpPr>
            <p:nvPr/>
          </p:nvSpPr>
          <p:spPr bwMode="auto">
            <a:xfrm>
              <a:off x="3635375" y="5334000"/>
              <a:ext cx="5078413" cy="40011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>
                  <a:solidFill>
                    <a:srgbClr val="0000FF"/>
                  </a:solidFill>
                </a:rPr>
                <a:t>組成割合：</a:t>
              </a:r>
              <a:r>
                <a:rPr lang="en-US" altLang="ja-JP" sz="2000" b="1">
                  <a:solidFill>
                    <a:srgbClr val="0000FF"/>
                  </a:solidFill>
                </a:rPr>
                <a:t> &gt;0 = </a:t>
              </a:r>
              <a:r>
                <a:rPr lang="ja-JP" altLang="en-US" sz="2000" b="1">
                  <a:solidFill>
                    <a:srgbClr val="0000FF"/>
                  </a:solidFill>
                </a:rPr>
                <a:t>粒子密度比、</a:t>
              </a:r>
              <a:r>
                <a:rPr lang="en-US" altLang="ja-JP" sz="2000" b="1">
                  <a:solidFill>
                    <a:srgbClr val="0000FF"/>
                  </a:solidFill>
                </a:rPr>
                <a:t>&lt; 0 </a:t>
              </a:r>
              <a:r>
                <a:rPr lang="ja-JP" altLang="en-US" sz="2000" b="1">
                  <a:solidFill>
                    <a:srgbClr val="0000FF"/>
                  </a:solidFill>
                </a:rPr>
                <a:t>＝質量比</a:t>
              </a:r>
            </a:p>
          </p:txBody>
        </p:sp>
        <p:cxnSp>
          <p:nvCxnSpPr>
            <p:cNvPr id="70" name="直線矢印コネクタ 69"/>
            <p:cNvCxnSpPr/>
            <p:nvPr/>
          </p:nvCxnSpPr>
          <p:spPr>
            <a:xfrm flipH="1" flipV="1">
              <a:off x="3563938" y="4438659"/>
              <a:ext cx="695325" cy="895386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グループ化 10"/>
          <p:cNvGrpSpPr>
            <a:grpSpLocks/>
          </p:cNvGrpSpPr>
          <p:nvPr/>
        </p:nvGrpSpPr>
        <p:grpSpPr bwMode="auto">
          <a:xfrm>
            <a:off x="1042988" y="3933825"/>
            <a:ext cx="1800225" cy="504825"/>
            <a:chOff x="1042988" y="3933825"/>
            <a:chExt cx="1800225" cy="504825"/>
          </a:xfrm>
        </p:grpSpPr>
        <p:sp>
          <p:nvSpPr>
            <p:cNvPr id="64" name="角丸四角形 63"/>
            <p:cNvSpPr/>
            <p:nvPr/>
          </p:nvSpPr>
          <p:spPr>
            <a:xfrm>
              <a:off x="2411413" y="4238625"/>
              <a:ext cx="431800" cy="200025"/>
            </a:xfrm>
            <a:prstGeom prst="roundRect">
              <a:avLst/>
            </a:prstGeom>
            <a:noFill/>
            <a:ln>
              <a:solidFill>
                <a:srgbClr val="0000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8214" name="テキスト ボックス 72"/>
            <p:cNvSpPr txBox="1">
              <a:spLocks noChangeArrowheads="1"/>
            </p:cNvSpPr>
            <p:nvPr/>
          </p:nvSpPr>
          <p:spPr bwMode="auto">
            <a:xfrm>
              <a:off x="1042988" y="3933825"/>
              <a:ext cx="985837" cy="40163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kumimoji="1" sz="32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1pPr>
              <a:lvl2pPr marL="742950" indent="-285750">
                <a:spcBef>
                  <a:spcPct val="20000"/>
                </a:spcBef>
                <a:buChar char="–"/>
                <a:defRPr kumimoji="1" sz="28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2pPr>
              <a:lvl3pPr marL="1143000" indent="-228600">
                <a:spcBef>
                  <a:spcPct val="20000"/>
                </a:spcBef>
                <a:buChar char="•"/>
                <a:defRPr kumimoji="1" sz="24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3pPr>
              <a:lvl4pPr marL="1600200" indent="-228600">
                <a:spcBef>
                  <a:spcPct val="20000"/>
                </a:spcBef>
                <a:buChar char="–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4pPr>
              <a:lvl5pPr marL="2057400" indent="-228600">
                <a:spcBef>
                  <a:spcPct val="20000"/>
                </a:spcBef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kumimoji="1" sz="2000">
                  <a:solidFill>
                    <a:schemeClr val="tx1"/>
                  </a:solidFill>
                  <a:latin typeface="Times New Roman" pitchFamily="18" charset="0"/>
                  <a:ea typeface="ＭＳ Ｐゴシック" pitchFamily="50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ja-JP" altLang="en-US" sz="2000" b="1">
                  <a:solidFill>
                    <a:srgbClr val="0000FF"/>
                  </a:solidFill>
                </a:rPr>
                <a:t>元素名</a:t>
              </a:r>
            </a:p>
          </p:txBody>
        </p:sp>
        <p:cxnSp>
          <p:nvCxnSpPr>
            <p:cNvPr id="74" name="直線矢印コネクタ 73"/>
            <p:cNvCxnSpPr>
              <a:stCxn id="8214" idx="3"/>
              <a:endCxn id="59" idx="0"/>
            </p:cNvCxnSpPr>
            <p:nvPr/>
          </p:nvCxnSpPr>
          <p:spPr>
            <a:xfrm>
              <a:off x="2028825" y="4133850"/>
              <a:ext cx="382588" cy="160338"/>
            </a:xfrm>
            <a:prstGeom prst="straightConnector1">
              <a:avLst/>
            </a:prstGeom>
            <a:ln w="28575">
              <a:solidFill>
                <a:srgbClr val="00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731" name="テキスト ボックス 29"/>
          <p:cNvSpPr txBox="1">
            <a:spLocks noChangeArrowheads="1"/>
          </p:cNvSpPr>
          <p:nvPr/>
        </p:nvSpPr>
        <p:spPr bwMode="auto">
          <a:xfrm>
            <a:off x="1619250" y="5786438"/>
            <a:ext cx="6300788" cy="523875"/>
          </a:xfrm>
          <a:prstGeom prst="rect">
            <a:avLst/>
          </a:pr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/>
              <a:t>物質１の最小</a:t>
            </a:r>
            <a:r>
              <a:rPr lang="en-US" altLang="ja-JP" sz="1400" b="1"/>
              <a:t>CT</a:t>
            </a:r>
            <a:r>
              <a:rPr lang="ja-JP" altLang="en-US" sz="1400" b="1"/>
              <a:t>値よりも小さい　⇒　ワーニングを出して物質１で代用</a:t>
            </a:r>
            <a:endParaRPr lang="en-US" altLang="ja-JP" sz="1400" b="1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400" b="1"/>
              <a:t>最後の物質の最大</a:t>
            </a:r>
            <a:r>
              <a:rPr lang="en-US" altLang="ja-JP" sz="1400" b="1"/>
              <a:t>CT</a:t>
            </a:r>
            <a:r>
              <a:rPr lang="ja-JP" altLang="en-US" sz="1400" b="1"/>
              <a:t>値よりも大きい　⇒　ワーニングを出して最後の物質で代用</a:t>
            </a:r>
          </a:p>
        </p:txBody>
      </p:sp>
      <p:pic>
        <p:nvPicPr>
          <p:cNvPr id="820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10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8211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21</a:t>
            </a:r>
          </a:p>
        </p:txBody>
      </p:sp>
      <p:sp>
        <p:nvSpPr>
          <p:cNvPr id="8212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Conversion table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6" grpId="0" animBg="1"/>
      <p:bldP spid="29715" grpId="0"/>
      <p:bldP spid="297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174875" y="0"/>
            <a:ext cx="4981575" cy="1143000"/>
          </a:xfrm>
        </p:spPr>
        <p:txBody>
          <a:bodyPr/>
          <a:lstStyle/>
          <a:p>
            <a:pPr eaLnBrk="1" hangingPunct="1"/>
            <a:r>
              <a:rPr lang="ja-JP" altLang="en-US" sz="4800" smtClean="0">
                <a:latin typeface="Century Gothic" pitchFamily="34" charset="0"/>
              </a:rPr>
              <a:t>ジオメトリの確認</a:t>
            </a:r>
            <a:endParaRPr lang="en-US" altLang="ja-JP" sz="4800" smtClean="0">
              <a:latin typeface="Century Gothic" pitchFamily="34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0" y="6329363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9221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C6D47D57-F10E-4AD8-AE7F-17EA249E9B15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8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9222" name="Text Box 1030"/>
          <p:cNvSpPr txBox="1">
            <a:spLocks noChangeArrowheads="1"/>
          </p:cNvSpPr>
          <p:nvPr/>
        </p:nvSpPr>
        <p:spPr bwMode="auto">
          <a:xfrm>
            <a:off x="1547813" y="1028700"/>
            <a:ext cx="1495425" cy="4603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11</a:t>
            </a:r>
          </a:p>
        </p:txBody>
      </p:sp>
      <p:sp>
        <p:nvSpPr>
          <p:cNvPr id="9223" name="Text Box 1030"/>
          <p:cNvSpPr txBox="1">
            <a:spLocks noChangeArrowheads="1"/>
          </p:cNvSpPr>
          <p:nvPr/>
        </p:nvSpPr>
        <p:spPr bwMode="auto">
          <a:xfrm>
            <a:off x="6084888" y="1028700"/>
            <a:ext cx="1327150" cy="4619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icntl = 8</a:t>
            </a:r>
          </a:p>
        </p:txBody>
      </p:sp>
      <p:sp>
        <p:nvSpPr>
          <p:cNvPr id="9224" name="テキスト ボックス 13"/>
          <p:cNvSpPr txBox="1">
            <a:spLocks noChangeArrowheads="1"/>
          </p:cNvSpPr>
          <p:nvPr/>
        </p:nvSpPr>
        <p:spPr bwMode="auto">
          <a:xfrm>
            <a:off x="1574800" y="5732463"/>
            <a:ext cx="14414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CT3D.eps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9225" name="テキスト ボックス 14"/>
          <p:cNvSpPr txBox="1">
            <a:spLocks noChangeArrowheads="1"/>
          </p:cNvSpPr>
          <p:nvPr/>
        </p:nvSpPr>
        <p:spPr bwMode="auto">
          <a:xfrm>
            <a:off x="5938838" y="5751513"/>
            <a:ext cx="19462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400">
                <a:solidFill>
                  <a:srgbClr val="2D2DB9"/>
                </a:solidFill>
              </a:rPr>
              <a:t>deposit-xy.eps</a:t>
            </a:r>
            <a:endParaRPr lang="ja-JP" altLang="en-US" sz="2400">
              <a:solidFill>
                <a:srgbClr val="2D2DB9"/>
              </a:solidFill>
            </a:endParaRPr>
          </a:p>
        </p:txBody>
      </p:sp>
      <p:sp>
        <p:nvSpPr>
          <p:cNvPr id="9226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Geometry check</a:t>
            </a:r>
          </a:p>
        </p:txBody>
      </p:sp>
      <p:pic>
        <p:nvPicPr>
          <p:cNvPr id="9227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38" y="1557338"/>
            <a:ext cx="3949700" cy="4214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図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775" y="1670050"/>
            <a:ext cx="414337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AutoShape 2051"/>
          <p:cNvSpPr>
            <a:spLocks noChangeArrowheads="1"/>
          </p:cNvSpPr>
          <p:nvPr/>
        </p:nvSpPr>
        <p:spPr bwMode="auto">
          <a:xfrm>
            <a:off x="468313" y="836613"/>
            <a:ext cx="8135937" cy="2730500"/>
          </a:xfrm>
          <a:prstGeom prst="roundRect">
            <a:avLst>
              <a:gd name="adj" fmla="val 5560"/>
            </a:avLst>
          </a:prstGeom>
          <a:solidFill>
            <a:srgbClr val="CCFFFF"/>
          </a:solidFill>
          <a:ln w="38100">
            <a:solidFill>
              <a:srgbClr val="0000FF"/>
            </a:solidFill>
            <a:round/>
            <a:headEnd/>
            <a:tailEnd/>
          </a:ln>
          <a:effectLst>
            <a:outerShdw dist="53882" dir="2700000" algn="ctr" rotWithShape="0">
              <a:schemeClr val="bg2"/>
            </a:outer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kumimoji="0" lang="ja-JP" altLang="en-US" sz="2400">
              <a:solidFill>
                <a:srgbClr val="000000"/>
              </a:solidFill>
            </a:endParaRP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73063" y="0"/>
            <a:ext cx="8477250" cy="836613"/>
          </a:xfrm>
        </p:spPr>
        <p:txBody>
          <a:bodyPr/>
          <a:lstStyle/>
          <a:p>
            <a:pPr eaLnBrk="1" hangingPunct="1"/>
            <a:r>
              <a:rPr lang="ja-JP" altLang="en-US" sz="4000" smtClean="0">
                <a:latin typeface="Century Gothic" pitchFamily="34" charset="0"/>
              </a:rPr>
              <a:t>ボクセル化する範囲と座標系の変更</a:t>
            </a:r>
            <a:endParaRPr lang="en-US" altLang="ja-JP" sz="4000" smtClean="0">
              <a:latin typeface="Century Gothic" pitchFamily="34" charset="0"/>
            </a:endParaRP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448425"/>
            <a:ext cx="1863725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19050" y="6230938"/>
            <a:ext cx="9105900" cy="71437"/>
          </a:xfrm>
          <a:prstGeom prst="rect">
            <a:avLst/>
          </a:prstGeom>
          <a:gradFill rotWithShape="0">
            <a:gsLst>
              <a:gs pos="0">
                <a:srgbClr val="0000CC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ja-JP" altLang="en-US" sz="2400">
              <a:solidFill>
                <a:srgbClr val="000000"/>
              </a:solidFill>
            </a:endParaRPr>
          </a:p>
        </p:txBody>
      </p:sp>
      <p:sp>
        <p:nvSpPr>
          <p:cNvPr id="10246" name="Text Box 6"/>
          <p:cNvSpPr txBox="1">
            <a:spLocks noChangeArrowheads="1"/>
          </p:cNvSpPr>
          <p:nvPr/>
        </p:nvSpPr>
        <p:spPr bwMode="auto">
          <a:xfrm>
            <a:off x="8153400" y="6400800"/>
            <a:ext cx="7191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fld id="{FD4323CC-6F72-43FF-AB61-EF1945F6CA70}" type="slidenum"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pPr algn="ctr" eaLnBrk="1" hangingPunct="1">
                <a:spcBef>
                  <a:spcPct val="50000"/>
                </a:spcBef>
                <a:buFontTx/>
                <a:buNone/>
              </a:pPr>
              <a:t>9</a:t>
            </a:fld>
            <a:endParaRPr lang="en-US" altLang="ja-JP" sz="24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0247" name="Text Box 1030"/>
          <p:cNvSpPr txBox="1">
            <a:spLocks noChangeArrowheads="1"/>
          </p:cNvSpPr>
          <p:nvPr/>
        </p:nvSpPr>
        <p:spPr bwMode="auto">
          <a:xfrm>
            <a:off x="3394075" y="836613"/>
            <a:ext cx="19621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3333CC"/>
                </a:solidFill>
                <a:latin typeface="Tahoma" pitchFamily="34" charset="0"/>
              </a:rPr>
              <a:t>dicom2phits.inp</a:t>
            </a:r>
          </a:p>
        </p:txBody>
      </p:sp>
      <p:sp>
        <p:nvSpPr>
          <p:cNvPr id="10248" name="Text Box 1031"/>
          <p:cNvSpPr txBox="1">
            <a:spLocks noChangeArrowheads="1"/>
          </p:cNvSpPr>
          <p:nvPr/>
        </p:nvSpPr>
        <p:spPr bwMode="auto">
          <a:xfrm>
            <a:off x="684213" y="1236663"/>
            <a:ext cx="7704137" cy="2041525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DICOM2PHITS input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"data/HumanVoxelTable.data" ! File for conversion of human voxel data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"work/DICOM/"               ! DICOM file directory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"work/PHITSinput/"          ! Filename for voxel include file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2 19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! 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Minimum slice number, Maximum slice number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70 430 90 460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! Clipping: 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Nxmin, Nxmax, Nymin, Nymax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HGｺﾞｼｯｸM" pitchFamily="49" charset="-128"/>
                <a:ea typeface="HGｺﾞｼｯｸM" pitchFamily="49" charset="-128"/>
              </a:rPr>
              <a:t>8 8 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1                       ! Coarse graining: </a:t>
            </a:r>
            <a:r>
              <a:rPr lang="en-US" altLang="ja-JP" sz="1400">
                <a:latin typeface="HGｺﾞｼｯｸM" pitchFamily="49" charset="-128"/>
                <a:ea typeface="HGｺﾞｼｯｸM" pitchFamily="49" charset="-128"/>
              </a:rPr>
              <a:t>Nxc, Nyc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, Nzc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1</a:t>
            </a: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                   ! Origin 0:Voxel center </a:t>
            </a:r>
            <a:r>
              <a:rPr lang="en-US" altLang="ja-JP" sz="1400" b="1">
                <a:solidFill>
                  <a:srgbClr val="FF0000"/>
                </a:solidFill>
                <a:latin typeface="HGｺﾞｼｯｸM" pitchFamily="49" charset="-128"/>
                <a:ea typeface="HGｺﾞｼｯｸM" pitchFamily="49" charset="-128"/>
              </a:rPr>
              <a:t>1:DICOM center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2                           ! PHITS parameter: 1:PhotonTherapy …</a:t>
            </a:r>
          </a:p>
        </p:txBody>
      </p:sp>
      <p:sp>
        <p:nvSpPr>
          <p:cNvPr id="10249" name="テキスト ボックス 19"/>
          <p:cNvSpPr txBox="1">
            <a:spLocks noChangeArrowheads="1"/>
          </p:cNvSpPr>
          <p:nvPr/>
        </p:nvSpPr>
        <p:spPr bwMode="auto">
          <a:xfrm>
            <a:off x="5437188" y="5821363"/>
            <a:ext cx="2447925" cy="40005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ja-JP" sz="2000">
                <a:solidFill>
                  <a:srgbClr val="2D2DB9"/>
                </a:solidFill>
              </a:rPr>
              <a:t>deposit-xy.eps</a:t>
            </a:r>
            <a:endParaRPr lang="ja-JP" altLang="en-US" sz="2000">
              <a:solidFill>
                <a:srgbClr val="2D2DB9"/>
              </a:solidFill>
            </a:endParaRPr>
          </a:p>
        </p:txBody>
      </p:sp>
      <p:sp>
        <p:nvSpPr>
          <p:cNvPr id="10250" name="Text Box 5"/>
          <p:cNvSpPr txBox="1">
            <a:spLocks noChangeArrowheads="1"/>
          </p:cNvSpPr>
          <p:nvPr/>
        </p:nvSpPr>
        <p:spPr bwMode="auto">
          <a:xfrm>
            <a:off x="3205163" y="6400800"/>
            <a:ext cx="3167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ja-JP" sz="2400">
                <a:solidFill>
                  <a:srgbClr val="000000"/>
                </a:solidFill>
                <a:latin typeface="Tahoma" pitchFamily="34" charset="0"/>
              </a:rPr>
              <a:t>Region specification</a:t>
            </a:r>
          </a:p>
        </p:txBody>
      </p:sp>
      <p:sp>
        <p:nvSpPr>
          <p:cNvPr id="10251" name="Text Box 1031"/>
          <p:cNvSpPr txBox="1">
            <a:spLocks noChangeArrowheads="1"/>
          </p:cNvSpPr>
          <p:nvPr/>
        </p:nvSpPr>
        <p:spPr bwMode="auto">
          <a:xfrm>
            <a:off x="123825" y="3716338"/>
            <a:ext cx="4160838" cy="152241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[ Transform ]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$ Transform system according to DICOM header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tr500   -12.00770   -12.00775   -117.80000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1.00000   0.00000   0.00000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0.00000   1.00000   0.00000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   0.00000   0.00000   1.00000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solidFill>
                  <a:srgbClr val="000000"/>
                </a:solidFill>
                <a:latin typeface="HGｺﾞｼｯｸM" pitchFamily="49" charset="-128"/>
                <a:ea typeface="HGｺﾞｼｯｸM" pitchFamily="49" charset="-128"/>
              </a:rPr>
              <a:t>     1</a:t>
            </a:r>
          </a:p>
        </p:txBody>
      </p:sp>
      <p:sp>
        <p:nvSpPr>
          <p:cNvPr id="10252" name="テキスト ボックス 19"/>
          <p:cNvSpPr txBox="1">
            <a:spLocks noChangeArrowheads="1"/>
          </p:cNvSpPr>
          <p:nvPr/>
        </p:nvSpPr>
        <p:spPr bwMode="auto">
          <a:xfrm>
            <a:off x="398463" y="5229225"/>
            <a:ext cx="3597275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Times New Roman" pitchFamily="18" charset="0"/>
                <a:ea typeface="ＭＳ Ｐゴシック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2000">
                <a:solidFill>
                  <a:srgbClr val="FF0000"/>
                </a:solidFill>
                <a:latin typeface="ＭＳ Ｐゴシック" pitchFamily="50" charset="-128"/>
              </a:rPr>
              <a:t>座標系オプションで</a:t>
            </a:r>
            <a:r>
              <a:rPr lang="en-US" altLang="ja-JP" sz="2000">
                <a:solidFill>
                  <a:srgbClr val="FF0000"/>
                </a:solidFill>
                <a:latin typeface="ＭＳ Ｐゴシック" pitchFamily="50" charset="-128"/>
              </a:rPr>
              <a:t>1</a:t>
            </a:r>
            <a:r>
              <a:rPr lang="ja-JP" altLang="en-US" sz="2000">
                <a:solidFill>
                  <a:srgbClr val="FF0000"/>
                </a:solidFill>
                <a:latin typeface="ＭＳ Ｐゴシック" pitchFamily="50" charset="-128"/>
              </a:rPr>
              <a:t>を選択すると</a:t>
            </a:r>
            <a:r>
              <a:rPr lang="en-US" altLang="ja-JP" sz="2000">
                <a:solidFill>
                  <a:srgbClr val="FF0000"/>
                </a:solidFill>
                <a:latin typeface="ＭＳ Ｐゴシック" pitchFamily="50" charset="-128"/>
              </a:rPr>
              <a:t>DICOM</a:t>
            </a:r>
            <a:r>
              <a:rPr lang="ja-JP" altLang="en-US" sz="2000">
                <a:solidFill>
                  <a:srgbClr val="FF0000"/>
                </a:solidFill>
                <a:latin typeface="ＭＳ Ｐゴシック" pitchFamily="50" charset="-128"/>
              </a:rPr>
              <a:t>ヘッダーから位置情報を抽出し、この座標へ平行移動</a:t>
            </a:r>
            <a:endParaRPr lang="en-US" altLang="ja-JP" sz="200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cxnSp>
        <p:nvCxnSpPr>
          <p:cNvPr id="17" name="直線矢印コネクタ 16"/>
          <p:cNvCxnSpPr/>
          <p:nvPr/>
        </p:nvCxnSpPr>
        <p:spPr>
          <a:xfrm>
            <a:off x="900113" y="2955925"/>
            <a:ext cx="395287" cy="73183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線矢印コネクタ 21"/>
          <p:cNvCxnSpPr/>
          <p:nvPr/>
        </p:nvCxnSpPr>
        <p:spPr>
          <a:xfrm>
            <a:off x="1835150" y="2598738"/>
            <a:ext cx="3384550" cy="126206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55" name="図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3692525"/>
            <a:ext cx="2246313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標準デザイン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29434</TotalTime>
  <Words>2643</Words>
  <Application>Microsoft Office PowerPoint</Application>
  <PresentationFormat>画面に合わせる (4:3)</PresentationFormat>
  <Paragraphs>441</Paragraphs>
  <Slides>26</Slides>
  <Notes>4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27" baseType="lpstr">
      <vt:lpstr>標準デザイン</vt:lpstr>
      <vt:lpstr>PHITS</vt:lpstr>
      <vt:lpstr>PowerPoint プレゼンテーション</vt:lpstr>
      <vt:lpstr>Dicom形式（バイナリー）</vt:lpstr>
      <vt:lpstr>変換プログラム(dicom2phits）</vt:lpstr>
      <vt:lpstr>DICOM2PHITS実行結果</vt:lpstr>
      <vt:lpstr>PHITSインプットファイル</vt:lpstr>
      <vt:lpstr>PowerPoint プレゼンテーション</vt:lpstr>
      <vt:lpstr>ジオメトリの確認</vt:lpstr>
      <vt:lpstr>ボクセル化する範囲と座標系の変更</vt:lpstr>
      <vt:lpstr>回転と平行移動</vt:lpstr>
      <vt:lpstr>PowerPoint プレゼンテーション</vt:lpstr>
      <vt:lpstr>PowerPoint プレゼンテーション</vt:lpstr>
      <vt:lpstr>DICOM2PHITS応用例</vt:lpstr>
      <vt:lpstr>読込の高速化</vt:lpstr>
      <vt:lpstr>応用例：線源位置の変更</vt:lpstr>
      <vt:lpstr>応用例：線源の形の変更</vt:lpstr>
      <vt:lpstr>PowerPoint プレゼンテーション</vt:lpstr>
      <vt:lpstr>高分解能ファントム利用時の注意点</vt:lpstr>
      <vt:lpstr>PowerPoint プレゼンテーション</vt:lpstr>
      <vt:lpstr>マテリアル数が多い場合の注意点</vt:lpstr>
      <vt:lpstr>PowerPoint プレゼンテーション</vt:lpstr>
      <vt:lpstr>変換プログラム(PHITS2DICOM）</vt:lpstr>
      <vt:lpstr>DICOMビューワー(dicompyler)で確認</vt:lpstr>
      <vt:lpstr>DICOMビューワー(dicompyler)で確認</vt:lpstr>
      <vt:lpstr>応用例：線量の規格化</vt:lpstr>
      <vt:lpstr>まとめ</vt:lpstr>
    </vt:vector>
  </TitlesOfParts>
  <Company>だいきょーど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PHITS</dc:title>
  <dc:creator>のりひろ</dc:creator>
  <cp:lastModifiedBy>SHashimoto</cp:lastModifiedBy>
  <cp:revision>895</cp:revision>
  <dcterms:created xsi:type="dcterms:W3CDTF">2010-07-09T05:14:57Z</dcterms:created>
  <dcterms:modified xsi:type="dcterms:W3CDTF">2018-02-05T04:10:46Z</dcterms:modified>
</cp:coreProperties>
</file>