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721" r:id="rId3"/>
    <p:sldMasterId id="2147484041" r:id="rId4"/>
  </p:sldMasterIdLst>
  <p:notesMasterIdLst>
    <p:notesMasterId r:id="rId32"/>
  </p:notesMasterIdLst>
  <p:handoutMasterIdLst>
    <p:handoutMasterId r:id="rId33"/>
  </p:handoutMasterIdLst>
  <p:sldIdLst>
    <p:sldId id="256" r:id="rId5"/>
    <p:sldId id="624" r:id="rId6"/>
    <p:sldId id="671" r:id="rId7"/>
    <p:sldId id="500" r:id="rId8"/>
    <p:sldId id="549" r:id="rId9"/>
    <p:sldId id="633" r:id="rId10"/>
    <p:sldId id="663" r:id="rId11"/>
    <p:sldId id="664" r:id="rId12"/>
    <p:sldId id="656" r:id="rId13"/>
    <p:sldId id="634" r:id="rId14"/>
    <p:sldId id="665" r:id="rId15"/>
    <p:sldId id="657" r:id="rId16"/>
    <p:sldId id="635" r:id="rId17"/>
    <p:sldId id="666" r:id="rId18"/>
    <p:sldId id="658" r:id="rId19"/>
    <p:sldId id="651" r:id="rId20"/>
    <p:sldId id="659" r:id="rId21"/>
    <p:sldId id="652" r:id="rId22"/>
    <p:sldId id="667" r:id="rId23"/>
    <p:sldId id="661" r:id="rId24"/>
    <p:sldId id="660" r:id="rId25"/>
    <p:sldId id="668" r:id="rId26"/>
    <p:sldId id="662" r:id="rId27"/>
    <p:sldId id="669" r:id="rId28"/>
    <p:sldId id="670" r:id="rId29"/>
    <p:sldId id="655" r:id="rId30"/>
    <p:sldId id="618" r:id="rId31"/>
  </p:sldIdLst>
  <p:sldSz cx="9144000" cy="6858000" type="screen4x3"/>
  <p:notesSz cx="6735763" cy="9869488"/>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FFFF"/>
    <a:srgbClr val="996633"/>
    <a:srgbClr val="CC66FF"/>
    <a:srgbClr val="00FFFF"/>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9" autoAdjust="0"/>
    <p:restoredTop sz="89286" autoAdjust="0"/>
  </p:normalViewPr>
  <p:slideViewPr>
    <p:cSldViewPr>
      <p:cViewPr varScale="1">
        <p:scale>
          <a:sx n="125" d="100"/>
          <a:sy n="125" d="100"/>
        </p:scale>
        <p:origin x="-69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sorterViewPr>
    <p:cViewPr>
      <p:scale>
        <a:sx n="66" d="100"/>
        <a:sy n="66" d="100"/>
      </p:scale>
      <p:origin x="0" y="21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0.xml"/><Relationship Id="rId3" Type="http://schemas.openxmlformats.org/officeDocument/2006/relationships/slide" Target="slides/slide5.xml"/><Relationship Id="rId21" Type="http://schemas.openxmlformats.org/officeDocument/2006/relationships/slide" Target="slides/slide23.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7.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6.xml"/><Relationship Id="rId10" Type="http://schemas.openxmlformats.org/officeDocument/2006/relationships/slide" Target="slides/slide12.xml"/><Relationship Id="rId19"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19031" cy="492939"/>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defTabSz="948896" eaLnBrk="1" hangingPunct="1">
              <a:defRPr sz="1200">
                <a:latin typeface="Times New Roman" charset="0"/>
                <a:ea typeface="ＭＳ Ｐゴシック" pitchFamily="50" charset="-128"/>
              </a:defRPr>
            </a:lvl1pPr>
          </a:lstStyle>
          <a:p>
            <a:pPr>
              <a:defRPr/>
            </a:pPr>
            <a:endParaRPr lang="ja-JP" altLang="en-US"/>
          </a:p>
        </p:txBody>
      </p:sp>
      <p:sp>
        <p:nvSpPr>
          <p:cNvPr id="48131" name="Rectangle 3"/>
          <p:cNvSpPr>
            <a:spLocks noGrp="1" noChangeArrowheads="1"/>
          </p:cNvSpPr>
          <p:nvPr>
            <p:ph type="dt" sz="quarter" idx="1"/>
          </p:nvPr>
        </p:nvSpPr>
        <p:spPr bwMode="auto">
          <a:xfrm>
            <a:off x="3816732" y="0"/>
            <a:ext cx="2919031" cy="492939"/>
          </a:xfrm>
          <a:prstGeom prst="rect">
            <a:avLst/>
          </a:prstGeom>
          <a:noFill/>
          <a:ln w="9525">
            <a:noFill/>
            <a:miter lim="800000"/>
            <a:headEnd/>
            <a:tailEnd/>
          </a:ln>
          <a:effectLst/>
        </p:spPr>
        <p:txBody>
          <a:bodyPr vert="horz" wrap="square" lIns="94878" tIns="47439" rIns="94878" bIns="47439" numCol="1" anchor="t" anchorCtr="0" compatLnSpc="1">
            <a:prstTxWarp prst="textNoShape">
              <a:avLst/>
            </a:prstTxWarp>
          </a:bodyPr>
          <a:lstStyle>
            <a:lvl1pPr algn="r" defTabSz="948896" eaLnBrk="1" hangingPunct="1">
              <a:defRPr sz="1200">
                <a:latin typeface="Times New Roman" charset="0"/>
                <a:ea typeface="ＭＳ Ｐゴシック" pitchFamily="50" charset="-128"/>
              </a:defRPr>
            </a:lvl1pPr>
          </a:lstStyle>
          <a:p>
            <a:pPr>
              <a:defRPr/>
            </a:pPr>
            <a:fld id="{9C1E2D1F-F5C1-4595-826D-A5A9D61BFD41}" type="datetimeFigureOut">
              <a:rPr lang="ja-JP" altLang="en-US"/>
              <a:pPr>
                <a:defRPr/>
              </a:pPr>
              <a:t>2019/10/30</a:t>
            </a:fld>
            <a:endParaRPr lang="ja-JP" altLang="en-US"/>
          </a:p>
        </p:txBody>
      </p:sp>
      <p:sp>
        <p:nvSpPr>
          <p:cNvPr id="48132" name="Rectangle 4"/>
          <p:cNvSpPr>
            <a:spLocks noGrp="1" noChangeArrowheads="1"/>
          </p:cNvSpPr>
          <p:nvPr>
            <p:ph type="ftr" sz="quarter" idx="2"/>
          </p:nvPr>
        </p:nvSpPr>
        <p:spPr bwMode="auto">
          <a:xfrm>
            <a:off x="1" y="9376550"/>
            <a:ext cx="2919031" cy="492939"/>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defTabSz="948896" eaLnBrk="1" hangingPunct="1">
              <a:defRPr sz="1200">
                <a:latin typeface="Times New Roman" charset="0"/>
                <a:ea typeface="ＭＳ Ｐゴシック" pitchFamily="50" charset="-128"/>
              </a:defRPr>
            </a:lvl1pPr>
          </a:lstStyle>
          <a:p>
            <a:pPr>
              <a:defRPr/>
            </a:pPr>
            <a:endParaRPr lang="ja-JP" altLang="en-US"/>
          </a:p>
        </p:txBody>
      </p:sp>
      <p:sp>
        <p:nvSpPr>
          <p:cNvPr id="48133" name="Rectangle 5"/>
          <p:cNvSpPr>
            <a:spLocks noGrp="1" noChangeArrowheads="1"/>
          </p:cNvSpPr>
          <p:nvPr>
            <p:ph type="sldNum" sz="quarter" idx="3"/>
          </p:nvPr>
        </p:nvSpPr>
        <p:spPr bwMode="auto">
          <a:xfrm>
            <a:off x="3816732" y="9376550"/>
            <a:ext cx="2919031" cy="492939"/>
          </a:xfrm>
          <a:prstGeom prst="rect">
            <a:avLst/>
          </a:prstGeom>
          <a:noFill/>
          <a:ln w="9525">
            <a:noFill/>
            <a:miter lim="800000"/>
            <a:headEnd/>
            <a:tailEnd/>
          </a:ln>
          <a:effectLst/>
        </p:spPr>
        <p:txBody>
          <a:bodyPr vert="horz" wrap="square" lIns="94878" tIns="47439" rIns="94878" bIns="47439" numCol="1" anchor="b" anchorCtr="0" compatLnSpc="1">
            <a:prstTxWarp prst="textNoShape">
              <a:avLst/>
            </a:prstTxWarp>
          </a:bodyPr>
          <a:lstStyle>
            <a:lvl1pPr algn="r" defTabSz="948896" eaLnBrk="1" hangingPunct="1">
              <a:defRPr sz="1200" smtClean="0"/>
            </a:lvl1pPr>
          </a:lstStyle>
          <a:p>
            <a:pPr>
              <a:defRPr/>
            </a:pPr>
            <a:fld id="{5BF52774-A644-4B40-A40D-906B256E55FA}" type="slidenum">
              <a:rPr lang="ja-JP" altLang="en-US"/>
              <a:pPr>
                <a:defRPr/>
              </a:pPr>
              <a:t>‹#›</a:t>
            </a:fld>
            <a:endParaRPr lang="ja-JP" altLang="en-US"/>
          </a:p>
        </p:txBody>
      </p:sp>
    </p:spTree>
    <p:extLst>
      <p:ext uri="{BB962C8B-B14F-4D97-AF65-F5344CB8AC3E}">
        <p14:creationId xmlns:p14="http://schemas.microsoft.com/office/powerpoint/2010/main" val="324763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891920" cy="514371"/>
          </a:xfrm>
          <a:prstGeom prst="rect">
            <a:avLst/>
          </a:prstGeom>
          <a:noFill/>
          <a:ln w="9525">
            <a:noFill/>
            <a:miter lim="800000"/>
            <a:headEnd/>
            <a:tailEnd/>
          </a:ln>
          <a:effectLst/>
        </p:spPr>
        <p:txBody>
          <a:bodyPr vert="horz" wrap="square" lIns="87590" tIns="43795" rIns="87590" bIns="43795" numCol="1" anchor="t" anchorCtr="0" compatLnSpc="1">
            <a:prstTxWarp prst="textNoShape">
              <a:avLst/>
            </a:prstTxWarp>
          </a:bodyPr>
          <a:lstStyle>
            <a:lvl1pPr eaLnBrk="1" hangingPunct="1">
              <a:defRPr sz="1100">
                <a:latin typeface="Times New Roman" charset="0"/>
                <a:ea typeface="ＭＳ Ｐゴシック" pitchFamily="50" charset="-128"/>
              </a:defRPr>
            </a:lvl1pPr>
          </a:lstStyle>
          <a:p>
            <a:pPr>
              <a:defRPr/>
            </a:pPr>
            <a:endParaRPr lang="ja-JP" altLang="en-US"/>
          </a:p>
        </p:txBody>
      </p:sp>
      <p:sp>
        <p:nvSpPr>
          <p:cNvPr id="51203" name="Rectangle 3"/>
          <p:cNvSpPr>
            <a:spLocks noGrp="1" noChangeArrowheads="1"/>
          </p:cNvSpPr>
          <p:nvPr>
            <p:ph type="dt" idx="1"/>
          </p:nvPr>
        </p:nvSpPr>
        <p:spPr bwMode="auto">
          <a:xfrm>
            <a:off x="3831793" y="0"/>
            <a:ext cx="2891920" cy="514371"/>
          </a:xfrm>
          <a:prstGeom prst="rect">
            <a:avLst/>
          </a:prstGeom>
          <a:noFill/>
          <a:ln w="9525">
            <a:noFill/>
            <a:miter lim="800000"/>
            <a:headEnd/>
            <a:tailEnd/>
          </a:ln>
          <a:effectLst/>
        </p:spPr>
        <p:txBody>
          <a:bodyPr vert="horz" wrap="square" lIns="87590" tIns="43795" rIns="87590" bIns="43795" numCol="1" anchor="t" anchorCtr="0" compatLnSpc="1">
            <a:prstTxWarp prst="textNoShape">
              <a:avLst/>
            </a:prstTxWarp>
          </a:bodyPr>
          <a:lstStyle>
            <a:lvl1pPr algn="r" eaLnBrk="1" hangingPunct="1">
              <a:defRPr sz="1100">
                <a:latin typeface="Times New Roman" charset="0"/>
                <a:ea typeface="ＭＳ Ｐゴシック" pitchFamily="50" charset="-128"/>
              </a:defRPr>
            </a:lvl1pPr>
          </a:lstStyle>
          <a:p>
            <a:pPr>
              <a:defRPr/>
            </a:pPr>
            <a:fld id="{4393D810-5ADD-4D8B-B618-BBF2D2C368A5}" type="datetimeFigureOut">
              <a:rPr lang="ja-JP" altLang="en-US"/>
              <a:pPr>
                <a:defRPr/>
              </a:pPr>
              <a:t>2019/10/30</a:t>
            </a:fld>
            <a:endParaRPr lang="ja-JP" altLang="en-US"/>
          </a:p>
        </p:txBody>
      </p:sp>
      <p:sp>
        <p:nvSpPr>
          <p:cNvPr id="38916" name="Rectangle 4"/>
          <p:cNvSpPr>
            <a:spLocks noGrp="1" noRot="1" noChangeAspect="1" noChangeArrowheads="1" noTextEdit="1"/>
          </p:cNvSpPr>
          <p:nvPr>
            <p:ph type="sldImg" idx="2"/>
          </p:nvPr>
        </p:nvSpPr>
        <p:spPr bwMode="auto">
          <a:xfrm>
            <a:off x="949325" y="735013"/>
            <a:ext cx="4897438" cy="3673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867576" y="4702817"/>
            <a:ext cx="4988562" cy="4408892"/>
          </a:xfrm>
          <a:prstGeom prst="rect">
            <a:avLst/>
          </a:prstGeom>
          <a:noFill/>
          <a:ln w="9525">
            <a:noFill/>
            <a:miter lim="800000"/>
            <a:headEnd/>
            <a:tailEnd/>
          </a:ln>
          <a:effectLst/>
        </p:spPr>
        <p:txBody>
          <a:bodyPr vert="horz" wrap="square" lIns="87590" tIns="43795" rIns="87590" bIns="4379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1206" name="Rectangle 6"/>
          <p:cNvSpPr>
            <a:spLocks noGrp="1" noChangeArrowheads="1"/>
          </p:cNvSpPr>
          <p:nvPr>
            <p:ph type="ftr" sz="quarter" idx="4"/>
          </p:nvPr>
        </p:nvSpPr>
        <p:spPr bwMode="auto">
          <a:xfrm>
            <a:off x="0" y="9405635"/>
            <a:ext cx="2891920" cy="440889"/>
          </a:xfrm>
          <a:prstGeom prst="rect">
            <a:avLst/>
          </a:prstGeom>
          <a:noFill/>
          <a:ln w="9525">
            <a:noFill/>
            <a:miter lim="800000"/>
            <a:headEnd/>
            <a:tailEnd/>
          </a:ln>
          <a:effectLst/>
        </p:spPr>
        <p:txBody>
          <a:bodyPr vert="horz" wrap="square" lIns="87590" tIns="43795" rIns="87590" bIns="43795" numCol="1" anchor="b" anchorCtr="0" compatLnSpc="1">
            <a:prstTxWarp prst="textNoShape">
              <a:avLst/>
            </a:prstTxWarp>
          </a:bodyPr>
          <a:lstStyle>
            <a:lvl1pPr eaLnBrk="1" hangingPunct="1">
              <a:defRPr sz="1100">
                <a:latin typeface="Times New Roman" charset="0"/>
                <a:ea typeface="ＭＳ Ｐゴシック" pitchFamily="50" charset="-128"/>
              </a:defRPr>
            </a:lvl1pPr>
          </a:lstStyle>
          <a:p>
            <a:pPr>
              <a:defRPr/>
            </a:pPr>
            <a:endParaRPr lang="ja-JP" altLang="en-US"/>
          </a:p>
        </p:txBody>
      </p:sp>
      <p:sp>
        <p:nvSpPr>
          <p:cNvPr id="51207" name="Rectangle 7"/>
          <p:cNvSpPr>
            <a:spLocks noGrp="1" noChangeArrowheads="1"/>
          </p:cNvSpPr>
          <p:nvPr>
            <p:ph type="sldNum" sz="quarter" idx="5"/>
          </p:nvPr>
        </p:nvSpPr>
        <p:spPr bwMode="auto">
          <a:xfrm>
            <a:off x="3831793" y="9405635"/>
            <a:ext cx="2891920" cy="440889"/>
          </a:xfrm>
          <a:prstGeom prst="rect">
            <a:avLst/>
          </a:prstGeom>
          <a:noFill/>
          <a:ln w="9525">
            <a:noFill/>
            <a:miter lim="800000"/>
            <a:headEnd/>
            <a:tailEnd/>
          </a:ln>
          <a:effectLst/>
        </p:spPr>
        <p:txBody>
          <a:bodyPr vert="horz" wrap="square" lIns="87590" tIns="43795" rIns="87590" bIns="43795" numCol="1" anchor="b" anchorCtr="0" compatLnSpc="1">
            <a:prstTxWarp prst="textNoShape">
              <a:avLst/>
            </a:prstTxWarp>
          </a:bodyPr>
          <a:lstStyle>
            <a:lvl1pPr algn="r" eaLnBrk="1" hangingPunct="1">
              <a:defRPr sz="1100" smtClean="0"/>
            </a:lvl1pPr>
          </a:lstStyle>
          <a:p>
            <a:pPr>
              <a:defRPr/>
            </a:pPr>
            <a:fld id="{C28BE54E-F54D-48EA-9596-BB00DDA9CCA2}" type="slidenum">
              <a:rPr lang="ja-JP" altLang="en-US"/>
              <a:pPr>
                <a:defRPr/>
              </a:pPr>
              <a:t>‹#›</a:t>
            </a:fld>
            <a:endParaRPr lang="ja-JP" altLang="en-US"/>
          </a:p>
        </p:txBody>
      </p:sp>
    </p:spTree>
    <p:extLst>
      <p:ext uri="{BB962C8B-B14F-4D97-AF65-F5344CB8AC3E}">
        <p14:creationId xmlns:p14="http://schemas.microsoft.com/office/powerpoint/2010/main" val="3713750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367022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410325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351401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25107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t>《休憩はさむ》</a:t>
            </a:r>
          </a:p>
          <a:p>
            <a:pPr eaLnBrk="1" hangingPunct="1">
              <a:spcBef>
                <a:spcPct val="0"/>
              </a:spcBef>
            </a:pPr>
            <a:r>
              <a:rPr lang="ja-JP" altLang="en-US" smtClean="0"/>
              <a:t>まとめ</a:t>
            </a:r>
          </a:p>
          <a:p>
            <a:pPr eaLnBrk="1" hangingPunct="1">
              <a:spcBef>
                <a:spcPct val="0"/>
              </a:spcBef>
            </a:pPr>
            <a:endParaRPr lang="ja-JP" altLang="en-US" smtClean="0"/>
          </a:p>
        </p:txBody>
      </p:sp>
    </p:spTree>
    <p:extLst>
      <p:ext uri="{BB962C8B-B14F-4D97-AF65-F5344CB8AC3E}">
        <p14:creationId xmlns:p14="http://schemas.microsoft.com/office/powerpoint/2010/main" val="71361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solidFill>
                <a:srgbClr val="0000CC"/>
              </a:solidFill>
            </a:endParaRPr>
          </a:p>
        </p:txBody>
      </p:sp>
    </p:spTree>
    <p:extLst>
      <p:ext uri="{BB962C8B-B14F-4D97-AF65-F5344CB8AC3E}">
        <p14:creationId xmlns:p14="http://schemas.microsoft.com/office/powerpoint/2010/main" val="395858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solidFill>
                <a:srgbClr val="0000CC"/>
              </a:solidFill>
            </a:endParaRPr>
          </a:p>
        </p:txBody>
      </p:sp>
    </p:spTree>
    <p:extLst>
      <p:ext uri="{BB962C8B-B14F-4D97-AF65-F5344CB8AC3E}">
        <p14:creationId xmlns:p14="http://schemas.microsoft.com/office/powerpoint/2010/main" val="279154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84188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0438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Rot="1" noChangeAspect="1" noChangeArrowheads="1" noTextEdit="1"/>
          </p:cNvSpPr>
          <p:nvPr>
            <p:ph type="sldImg"/>
          </p:nvPr>
        </p:nvSpPr>
        <p:spPr>
          <a:ln/>
        </p:spPr>
      </p:sp>
      <p:sp>
        <p:nvSpPr>
          <p:cNvPr id="512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60993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96680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371963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422510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FBDBFA-4534-49A6-AE62-8DC79EDAECAB}" type="slidenum">
              <a:rPr lang="en-US" altLang="ja-JP"/>
              <a:pPr>
                <a:defRPr/>
              </a:pPr>
              <a:t>‹#›</a:t>
            </a:fld>
            <a:endParaRPr lang="en-US" altLang="ja-JP"/>
          </a:p>
        </p:txBody>
      </p:sp>
    </p:spTree>
    <p:extLst>
      <p:ext uri="{BB962C8B-B14F-4D97-AF65-F5344CB8AC3E}">
        <p14:creationId xmlns:p14="http://schemas.microsoft.com/office/powerpoint/2010/main" val="263078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04EE9F7-053F-473B-8874-7A82044A1114}" type="slidenum">
              <a:rPr lang="en-US" altLang="ja-JP"/>
              <a:pPr>
                <a:defRPr/>
              </a:pPr>
              <a:t>‹#›</a:t>
            </a:fld>
            <a:endParaRPr lang="en-US" altLang="ja-JP"/>
          </a:p>
        </p:txBody>
      </p:sp>
    </p:spTree>
    <p:extLst>
      <p:ext uri="{BB962C8B-B14F-4D97-AF65-F5344CB8AC3E}">
        <p14:creationId xmlns:p14="http://schemas.microsoft.com/office/powerpoint/2010/main" val="58271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12EB666-E9D8-43F2-B190-63CBEC0BC5C2}" type="slidenum">
              <a:rPr lang="en-US" altLang="ja-JP"/>
              <a:pPr>
                <a:defRPr/>
              </a:pPr>
              <a:t>‹#›</a:t>
            </a:fld>
            <a:endParaRPr lang="en-US" altLang="ja-JP"/>
          </a:p>
        </p:txBody>
      </p:sp>
    </p:spTree>
    <p:extLst>
      <p:ext uri="{BB962C8B-B14F-4D97-AF65-F5344CB8AC3E}">
        <p14:creationId xmlns:p14="http://schemas.microsoft.com/office/powerpoint/2010/main" val="2531984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16D434BC-2F1D-4225-A602-FDA48475CEF2}" type="slidenum">
              <a:rPr lang="en-US" altLang="ja-JP"/>
              <a:pPr>
                <a:defRPr/>
              </a:pPr>
              <a:t>‹#›</a:t>
            </a:fld>
            <a:endParaRPr lang="en-US" altLang="ja-JP"/>
          </a:p>
        </p:txBody>
      </p:sp>
    </p:spTree>
    <p:extLst>
      <p:ext uri="{BB962C8B-B14F-4D97-AF65-F5344CB8AC3E}">
        <p14:creationId xmlns:p14="http://schemas.microsoft.com/office/powerpoint/2010/main" val="88710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45D2D502-C6EB-4D9D-AD5D-FB0BAAE13C07}" type="slidenum">
              <a:rPr lang="en-US" altLang="ja-JP"/>
              <a:pPr>
                <a:defRPr/>
              </a:pPr>
              <a:t>‹#›</a:t>
            </a:fld>
            <a:endParaRPr lang="en-US" altLang="ja-JP"/>
          </a:p>
        </p:txBody>
      </p:sp>
    </p:spTree>
    <p:extLst>
      <p:ext uri="{BB962C8B-B14F-4D97-AF65-F5344CB8AC3E}">
        <p14:creationId xmlns:p14="http://schemas.microsoft.com/office/powerpoint/2010/main" val="83830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4C3E6CAA-5254-4B9B-86CD-891787CA055E}" type="slidenum">
              <a:rPr lang="en-US" altLang="ja-JP"/>
              <a:pPr>
                <a:defRPr/>
              </a:pPr>
              <a:t>‹#›</a:t>
            </a:fld>
            <a:endParaRPr lang="en-US" altLang="ja-JP"/>
          </a:p>
        </p:txBody>
      </p:sp>
    </p:spTree>
    <p:extLst>
      <p:ext uri="{BB962C8B-B14F-4D97-AF65-F5344CB8AC3E}">
        <p14:creationId xmlns:p14="http://schemas.microsoft.com/office/powerpoint/2010/main" val="48818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CF6CA0D0-FA0B-4871-B481-D64182263892}" type="slidenum">
              <a:rPr lang="en-US" altLang="ja-JP"/>
              <a:pPr>
                <a:defRPr/>
              </a:pPr>
              <a:t>‹#›</a:t>
            </a:fld>
            <a:endParaRPr lang="en-US" altLang="ja-JP"/>
          </a:p>
        </p:txBody>
      </p:sp>
    </p:spTree>
    <p:extLst>
      <p:ext uri="{BB962C8B-B14F-4D97-AF65-F5344CB8AC3E}">
        <p14:creationId xmlns:p14="http://schemas.microsoft.com/office/powerpoint/2010/main" val="250742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smtClean="0"/>
            </a:lvl1pPr>
          </a:lstStyle>
          <a:p>
            <a:pPr>
              <a:defRPr/>
            </a:pPr>
            <a:fld id="{753C6C60-BC13-478D-BC67-EE1DCB398E89}" type="slidenum">
              <a:rPr lang="en-US" altLang="ja-JP"/>
              <a:pPr>
                <a:defRPr/>
              </a:pPr>
              <a:t>‹#›</a:t>
            </a:fld>
            <a:endParaRPr lang="en-US" altLang="ja-JP"/>
          </a:p>
        </p:txBody>
      </p:sp>
    </p:spTree>
    <p:extLst>
      <p:ext uri="{BB962C8B-B14F-4D97-AF65-F5344CB8AC3E}">
        <p14:creationId xmlns:p14="http://schemas.microsoft.com/office/powerpoint/2010/main" val="165177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mtClean="0"/>
            </a:lvl1pPr>
          </a:lstStyle>
          <a:p>
            <a:pPr>
              <a:defRPr/>
            </a:pPr>
            <a:fld id="{86176B30-1A89-40CE-867D-2AD6F2B48661}" type="slidenum">
              <a:rPr lang="en-US" altLang="ja-JP"/>
              <a:pPr>
                <a:defRPr/>
              </a:pPr>
              <a:t>‹#›</a:t>
            </a:fld>
            <a:endParaRPr lang="en-US" altLang="ja-JP"/>
          </a:p>
        </p:txBody>
      </p:sp>
    </p:spTree>
    <p:extLst>
      <p:ext uri="{BB962C8B-B14F-4D97-AF65-F5344CB8AC3E}">
        <p14:creationId xmlns:p14="http://schemas.microsoft.com/office/powerpoint/2010/main" val="65776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smtClean="0"/>
            </a:lvl1pPr>
          </a:lstStyle>
          <a:p>
            <a:pPr>
              <a:defRPr/>
            </a:pPr>
            <a:fld id="{78039494-46E4-4304-B900-1D57804E33B8}" type="slidenum">
              <a:rPr lang="en-US" altLang="ja-JP"/>
              <a:pPr>
                <a:defRPr/>
              </a:pPr>
              <a:t>‹#›</a:t>
            </a:fld>
            <a:endParaRPr lang="en-US" altLang="ja-JP"/>
          </a:p>
        </p:txBody>
      </p:sp>
    </p:spTree>
    <p:extLst>
      <p:ext uri="{BB962C8B-B14F-4D97-AF65-F5344CB8AC3E}">
        <p14:creationId xmlns:p14="http://schemas.microsoft.com/office/powerpoint/2010/main" val="272420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E4BF1BFA-621B-4ACC-98CA-9E1D3ED188D5}" type="slidenum">
              <a:rPr lang="en-US" altLang="ja-JP"/>
              <a:pPr>
                <a:defRPr/>
              </a:pPr>
              <a:t>‹#›</a:t>
            </a:fld>
            <a:endParaRPr lang="en-US" altLang="ja-JP"/>
          </a:p>
        </p:txBody>
      </p:sp>
    </p:spTree>
    <p:extLst>
      <p:ext uri="{BB962C8B-B14F-4D97-AF65-F5344CB8AC3E}">
        <p14:creationId xmlns:p14="http://schemas.microsoft.com/office/powerpoint/2010/main" val="62097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8A6F95-ABF9-4451-ADF7-D6E2360C3FED}" type="slidenum">
              <a:rPr lang="en-US" altLang="ja-JP"/>
              <a:pPr>
                <a:defRPr/>
              </a:pPr>
              <a:t>‹#›</a:t>
            </a:fld>
            <a:endParaRPr lang="en-US" altLang="ja-JP"/>
          </a:p>
        </p:txBody>
      </p:sp>
    </p:spTree>
    <p:extLst>
      <p:ext uri="{BB962C8B-B14F-4D97-AF65-F5344CB8AC3E}">
        <p14:creationId xmlns:p14="http://schemas.microsoft.com/office/powerpoint/2010/main" val="2874134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277C85FB-E418-4238-9C84-357C86B65EFC}" type="slidenum">
              <a:rPr lang="en-US" altLang="ja-JP"/>
              <a:pPr>
                <a:defRPr/>
              </a:pPr>
              <a:t>‹#›</a:t>
            </a:fld>
            <a:endParaRPr lang="en-US" altLang="ja-JP"/>
          </a:p>
        </p:txBody>
      </p:sp>
    </p:spTree>
    <p:extLst>
      <p:ext uri="{BB962C8B-B14F-4D97-AF65-F5344CB8AC3E}">
        <p14:creationId xmlns:p14="http://schemas.microsoft.com/office/powerpoint/2010/main" val="344206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F6931D1E-09DB-4360-8DD7-F8AC69BF07EF}" type="slidenum">
              <a:rPr lang="en-US" altLang="ja-JP"/>
              <a:pPr>
                <a:defRPr/>
              </a:pPr>
              <a:t>‹#›</a:t>
            </a:fld>
            <a:endParaRPr lang="en-US" altLang="ja-JP"/>
          </a:p>
        </p:txBody>
      </p:sp>
    </p:spTree>
    <p:extLst>
      <p:ext uri="{BB962C8B-B14F-4D97-AF65-F5344CB8AC3E}">
        <p14:creationId xmlns:p14="http://schemas.microsoft.com/office/powerpoint/2010/main" val="305343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61152054-2E9F-49DF-9CD0-0761A8233DA8}" type="slidenum">
              <a:rPr lang="en-US" altLang="ja-JP"/>
              <a:pPr>
                <a:defRPr/>
              </a:pPr>
              <a:t>‹#›</a:t>
            </a:fld>
            <a:endParaRPr lang="en-US" altLang="ja-JP"/>
          </a:p>
        </p:txBody>
      </p:sp>
    </p:spTree>
    <p:extLst>
      <p:ext uri="{BB962C8B-B14F-4D97-AF65-F5344CB8AC3E}">
        <p14:creationId xmlns:p14="http://schemas.microsoft.com/office/powerpoint/2010/main" val="4265333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FF481CE4-E200-49E3-BFBA-FE08C0AC0811}" type="slidenum">
              <a:rPr lang="en-US" altLang="ja-JP"/>
              <a:pPr>
                <a:defRPr/>
              </a:pPr>
              <a:t>‹#›</a:t>
            </a:fld>
            <a:endParaRPr lang="en-US" altLang="ja-JP"/>
          </a:p>
        </p:txBody>
      </p:sp>
    </p:spTree>
    <p:extLst>
      <p:ext uri="{BB962C8B-B14F-4D97-AF65-F5344CB8AC3E}">
        <p14:creationId xmlns:p14="http://schemas.microsoft.com/office/powerpoint/2010/main" val="22607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83F5A569-A13A-4DB7-9BB8-83F64CEE347D}" type="slidenum">
              <a:rPr lang="en-US" altLang="ja-JP"/>
              <a:pPr>
                <a:defRPr/>
              </a:pPr>
              <a:t>‹#›</a:t>
            </a:fld>
            <a:endParaRPr lang="en-US" altLang="ja-JP"/>
          </a:p>
        </p:txBody>
      </p:sp>
    </p:spTree>
    <p:extLst>
      <p:ext uri="{BB962C8B-B14F-4D97-AF65-F5344CB8AC3E}">
        <p14:creationId xmlns:p14="http://schemas.microsoft.com/office/powerpoint/2010/main" val="319249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93E97599-DDC9-4D1A-85BA-9499AE4E25C3}" type="slidenum">
              <a:rPr lang="en-US" altLang="ja-JP"/>
              <a:pPr>
                <a:defRPr/>
              </a:pPr>
              <a:t>‹#›</a:t>
            </a:fld>
            <a:endParaRPr lang="en-US" altLang="ja-JP"/>
          </a:p>
        </p:txBody>
      </p:sp>
    </p:spTree>
    <p:extLst>
      <p:ext uri="{BB962C8B-B14F-4D97-AF65-F5344CB8AC3E}">
        <p14:creationId xmlns:p14="http://schemas.microsoft.com/office/powerpoint/2010/main" val="1396697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B5961AF2-693E-43AF-BFA5-B41C6FB3E278}" type="slidenum">
              <a:rPr lang="en-US" altLang="ja-JP"/>
              <a:pPr>
                <a:defRPr/>
              </a:pPr>
              <a:t>‹#›</a:t>
            </a:fld>
            <a:endParaRPr lang="en-US" altLang="ja-JP"/>
          </a:p>
        </p:txBody>
      </p:sp>
    </p:spTree>
    <p:extLst>
      <p:ext uri="{BB962C8B-B14F-4D97-AF65-F5344CB8AC3E}">
        <p14:creationId xmlns:p14="http://schemas.microsoft.com/office/powerpoint/2010/main" val="3910980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smtClean="0"/>
            </a:lvl1pPr>
          </a:lstStyle>
          <a:p>
            <a:pPr>
              <a:defRPr/>
            </a:pPr>
            <a:fld id="{862A290C-874E-4441-9405-A867116F643F}" type="slidenum">
              <a:rPr lang="en-US" altLang="ja-JP"/>
              <a:pPr>
                <a:defRPr/>
              </a:pPr>
              <a:t>‹#›</a:t>
            </a:fld>
            <a:endParaRPr lang="en-US" altLang="ja-JP"/>
          </a:p>
        </p:txBody>
      </p:sp>
    </p:spTree>
    <p:extLst>
      <p:ext uri="{BB962C8B-B14F-4D97-AF65-F5344CB8AC3E}">
        <p14:creationId xmlns:p14="http://schemas.microsoft.com/office/powerpoint/2010/main" val="1678224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mtClean="0"/>
            </a:lvl1pPr>
          </a:lstStyle>
          <a:p>
            <a:pPr>
              <a:defRPr/>
            </a:pPr>
            <a:fld id="{1A159151-3D2B-4D2E-B258-3B925F0FA09E}" type="slidenum">
              <a:rPr lang="en-US" altLang="ja-JP"/>
              <a:pPr>
                <a:defRPr/>
              </a:pPr>
              <a:t>‹#›</a:t>
            </a:fld>
            <a:endParaRPr lang="en-US" altLang="ja-JP"/>
          </a:p>
        </p:txBody>
      </p:sp>
    </p:spTree>
    <p:extLst>
      <p:ext uri="{BB962C8B-B14F-4D97-AF65-F5344CB8AC3E}">
        <p14:creationId xmlns:p14="http://schemas.microsoft.com/office/powerpoint/2010/main" val="268961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smtClean="0"/>
            </a:lvl1pPr>
          </a:lstStyle>
          <a:p>
            <a:pPr>
              <a:defRPr/>
            </a:pPr>
            <a:fld id="{13E9803C-A137-4D13-BC40-67110E8AF5F4}" type="slidenum">
              <a:rPr lang="en-US" altLang="ja-JP"/>
              <a:pPr>
                <a:defRPr/>
              </a:pPr>
              <a:t>‹#›</a:t>
            </a:fld>
            <a:endParaRPr lang="en-US" altLang="ja-JP"/>
          </a:p>
        </p:txBody>
      </p:sp>
    </p:spTree>
    <p:extLst>
      <p:ext uri="{BB962C8B-B14F-4D97-AF65-F5344CB8AC3E}">
        <p14:creationId xmlns:p14="http://schemas.microsoft.com/office/powerpoint/2010/main" val="83252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1FCADF-EE34-4FB6-990C-231FC7FEC236}" type="slidenum">
              <a:rPr lang="en-US" altLang="ja-JP"/>
              <a:pPr>
                <a:defRPr/>
              </a:pPr>
              <a:t>‹#›</a:t>
            </a:fld>
            <a:endParaRPr lang="en-US" altLang="ja-JP"/>
          </a:p>
        </p:txBody>
      </p:sp>
    </p:spTree>
    <p:extLst>
      <p:ext uri="{BB962C8B-B14F-4D97-AF65-F5344CB8AC3E}">
        <p14:creationId xmlns:p14="http://schemas.microsoft.com/office/powerpoint/2010/main" val="3335479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698F6A1A-7937-4EC3-927D-86B45DD586AD}" type="slidenum">
              <a:rPr lang="en-US" altLang="ja-JP"/>
              <a:pPr>
                <a:defRPr/>
              </a:pPr>
              <a:t>‹#›</a:t>
            </a:fld>
            <a:endParaRPr lang="en-US" altLang="ja-JP"/>
          </a:p>
        </p:txBody>
      </p:sp>
    </p:spTree>
    <p:extLst>
      <p:ext uri="{BB962C8B-B14F-4D97-AF65-F5344CB8AC3E}">
        <p14:creationId xmlns:p14="http://schemas.microsoft.com/office/powerpoint/2010/main" val="943870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1DCA3309-F404-4C0A-A3F4-B128E16860DF}" type="slidenum">
              <a:rPr lang="en-US" altLang="ja-JP"/>
              <a:pPr>
                <a:defRPr/>
              </a:pPr>
              <a:t>‹#›</a:t>
            </a:fld>
            <a:endParaRPr lang="en-US" altLang="ja-JP"/>
          </a:p>
        </p:txBody>
      </p:sp>
    </p:spTree>
    <p:extLst>
      <p:ext uri="{BB962C8B-B14F-4D97-AF65-F5344CB8AC3E}">
        <p14:creationId xmlns:p14="http://schemas.microsoft.com/office/powerpoint/2010/main" val="45529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6535E183-B5BC-4BA5-85B2-B24978F59334}" type="slidenum">
              <a:rPr lang="en-US" altLang="ja-JP"/>
              <a:pPr>
                <a:defRPr/>
              </a:pPr>
              <a:t>‹#›</a:t>
            </a:fld>
            <a:endParaRPr lang="en-US" altLang="ja-JP"/>
          </a:p>
        </p:txBody>
      </p:sp>
    </p:spTree>
    <p:extLst>
      <p:ext uri="{BB962C8B-B14F-4D97-AF65-F5344CB8AC3E}">
        <p14:creationId xmlns:p14="http://schemas.microsoft.com/office/powerpoint/2010/main" val="748650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8CE7A3A7-6555-41EE-A820-BED3CAFE60A5}" type="slidenum">
              <a:rPr lang="en-US" altLang="ja-JP"/>
              <a:pPr>
                <a:defRPr/>
              </a:pPr>
              <a:t>‹#›</a:t>
            </a:fld>
            <a:endParaRPr lang="en-US" altLang="ja-JP"/>
          </a:p>
        </p:txBody>
      </p:sp>
    </p:spTree>
    <p:extLst>
      <p:ext uri="{BB962C8B-B14F-4D97-AF65-F5344CB8AC3E}">
        <p14:creationId xmlns:p14="http://schemas.microsoft.com/office/powerpoint/2010/main" val="4027718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88FDECB2-262B-42CC-A973-10F1CB9267E0}" type="slidenum">
              <a:rPr lang="en-US" altLang="ja-JP"/>
              <a:pPr>
                <a:defRPr/>
              </a:pPr>
              <a:t>‹#›</a:t>
            </a:fld>
            <a:endParaRPr lang="en-US" altLang="ja-JP"/>
          </a:p>
        </p:txBody>
      </p:sp>
    </p:spTree>
    <p:extLst>
      <p:ext uri="{BB962C8B-B14F-4D97-AF65-F5344CB8AC3E}">
        <p14:creationId xmlns:p14="http://schemas.microsoft.com/office/powerpoint/2010/main" val="3283229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71F09AAA-ECDA-4D2F-AC41-95C5831FBA70}" type="slidenum">
              <a:rPr lang="en-US" altLang="ja-JP"/>
              <a:pPr>
                <a:defRPr/>
              </a:pPr>
              <a:t>‹#›</a:t>
            </a:fld>
            <a:endParaRPr lang="en-US" altLang="ja-JP"/>
          </a:p>
        </p:txBody>
      </p:sp>
    </p:spTree>
    <p:extLst>
      <p:ext uri="{BB962C8B-B14F-4D97-AF65-F5344CB8AC3E}">
        <p14:creationId xmlns:p14="http://schemas.microsoft.com/office/powerpoint/2010/main" val="1800743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F12FA5E4-FD30-4DC6-BF80-F8EE17456B09}" type="slidenum">
              <a:rPr lang="en-US" altLang="ja-JP"/>
              <a:pPr>
                <a:defRPr/>
              </a:pPr>
              <a:t>‹#›</a:t>
            </a:fld>
            <a:endParaRPr lang="en-US" altLang="ja-JP"/>
          </a:p>
        </p:txBody>
      </p:sp>
    </p:spTree>
    <p:extLst>
      <p:ext uri="{BB962C8B-B14F-4D97-AF65-F5344CB8AC3E}">
        <p14:creationId xmlns:p14="http://schemas.microsoft.com/office/powerpoint/2010/main" val="416476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3E089233-9BFA-4C08-98DE-D00D7DA97DE1}" type="slidenum">
              <a:rPr lang="en-US" altLang="ja-JP"/>
              <a:pPr>
                <a:defRPr/>
              </a:pPr>
              <a:t>‹#›</a:t>
            </a:fld>
            <a:endParaRPr lang="en-US" altLang="ja-JP"/>
          </a:p>
        </p:txBody>
      </p:sp>
    </p:spTree>
    <p:extLst>
      <p:ext uri="{BB962C8B-B14F-4D97-AF65-F5344CB8AC3E}">
        <p14:creationId xmlns:p14="http://schemas.microsoft.com/office/powerpoint/2010/main" val="1265778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smtClean="0"/>
            </a:lvl1pPr>
          </a:lstStyle>
          <a:p>
            <a:pPr>
              <a:defRPr/>
            </a:pPr>
            <a:fld id="{D228F22B-4080-4F2D-AAD9-92D2DC76BCB3}" type="slidenum">
              <a:rPr lang="en-US" altLang="ja-JP"/>
              <a:pPr>
                <a:defRPr/>
              </a:pPr>
              <a:t>‹#›</a:t>
            </a:fld>
            <a:endParaRPr lang="en-US" altLang="ja-JP"/>
          </a:p>
        </p:txBody>
      </p:sp>
    </p:spTree>
    <p:extLst>
      <p:ext uri="{BB962C8B-B14F-4D97-AF65-F5344CB8AC3E}">
        <p14:creationId xmlns:p14="http://schemas.microsoft.com/office/powerpoint/2010/main" val="1145437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smtClean="0"/>
            </a:lvl1pPr>
          </a:lstStyle>
          <a:p>
            <a:pPr>
              <a:defRPr/>
            </a:pPr>
            <a:fld id="{0CD5216C-ABEE-47D5-A7CF-C377AB140B00}" type="slidenum">
              <a:rPr lang="en-US" altLang="ja-JP"/>
              <a:pPr>
                <a:defRPr/>
              </a:pPr>
              <a:t>‹#›</a:t>
            </a:fld>
            <a:endParaRPr lang="en-US" altLang="ja-JP"/>
          </a:p>
        </p:txBody>
      </p:sp>
    </p:spTree>
    <p:extLst>
      <p:ext uri="{BB962C8B-B14F-4D97-AF65-F5344CB8AC3E}">
        <p14:creationId xmlns:p14="http://schemas.microsoft.com/office/powerpoint/2010/main" val="370261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C9EC9D-A68C-4BB2-AB52-596F8ECF6B1B}" type="slidenum">
              <a:rPr lang="en-US" altLang="ja-JP"/>
              <a:pPr>
                <a:defRPr/>
              </a:pPr>
              <a:t>‹#›</a:t>
            </a:fld>
            <a:endParaRPr lang="en-US" altLang="ja-JP"/>
          </a:p>
        </p:txBody>
      </p:sp>
    </p:spTree>
    <p:extLst>
      <p:ext uri="{BB962C8B-B14F-4D97-AF65-F5344CB8AC3E}">
        <p14:creationId xmlns:p14="http://schemas.microsoft.com/office/powerpoint/2010/main" val="1486481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smtClean="0"/>
            </a:lvl1pPr>
          </a:lstStyle>
          <a:p>
            <a:pPr>
              <a:defRPr/>
            </a:pPr>
            <a:fld id="{D443A4F4-D549-48B9-8977-2BABFD54C4A2}" type="slidenum">
              <a:rPr lang="en-US" altLang="ja-JP"/>
              <a:pPr>
                <a:defRPr/>
              </a:pPr>
              <a:t>‹#›</a:t>
            </a:fld>
            <a:endParaRPr lang="en-US" altLang="ja-JP"/>
          </a:p>
        </p:txBody>
      </p:sp>
    </p:spTree>
    <p:extLst>
      <p:ext uri="{BB962C8B-B14F-4D97-AF65-F5344CB8AC3E}">
        <p14:creationId xmlns:p14="http://schemas.microsoft.com/office/powerpoint/2010/main" val="3593066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B6B4C6C3-DF51-4C33-8549-32EB70BA113A}" type="slidenum">
              <a:rPr lang="en-US" altLang="ja-JP"/>
              <a:pPr>
                <a:defRPr/>
              </a:pPr>
              <a:t>‹#›</a:t>
            </a:fld>
            <a:endParaRPr lang="en-US" altLang="ja-JP"/>
          </a:p>
        </p:txBody>
      </p:sp>
    </p:spTree>
    <p:extLst>
      <p:ext uri="{BB962C8B-B14F-4D97-AF65-F5344CB8AC3E}">
        <p14:creationId xmlns:p14="http://schemas.microsoft.com/office/powerpoint/2010/main" val="407342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smtClean="0"/>
            </a:lvl1pPr>
          </a:lstStyle>
          <a:p>
            <a:pPr>
              <a:defRPr/>
            </a:pPr>
            <a:fld id="{094B8D6E-5F0E-4BE2-9F87-96F0870ACF19}" type="slidenum">
              <a:rPr lang="en-US" altLang="ja-JP"/>
              <a:pPr>
                <a:defRPr/>
              </a:pPr>
              <a:t>‹#›</a:t>
            </a:fld>
            <a:endParaRPr lang="en-US" altLang="ja-JP"/>
          </a:p>
        </p:txBody>
      </p:sp>
    </p:spTree>
    <p:extLst>
      <p:ext uri="{BB962C8B-B14F-4D97-AF65-F5344CB8AC3E}">
        <p14:creationId xmlns:p14="http://schemas.microsoft.com/office/powerpoint/2010/main" val="4584451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535EECB8-FD99-4E59-9EB3-51149BB55D39}" type="slidenum">
              <a:rPr lang="en-US" altLang="ja-JP"/>
              <a:pPr>
                <a:defRPr/>
              </a:pPr>
              <a:t>‹#›</a:t>
            </a:fld>
            <a:endParaRPr lang="en-US" altLang="ja-JP"/>
          </a:p>
        </p:txBody>
      </p:sp>
    </p:spTree>
    <p:extLst>
      <p:ext uri="{BB962C8B-B14F-4D97-AF65-F5344CB8AC3E}">
        <p14:creationId xmlns:p14="http://schemas.microsoft.com/office/powerpoint/2010/main" val="3960891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smtClean="0"/>
            </a:lvl1pPr>
          </a:lstStyle>
          <a:p>
            <a:pPr>
              <a:defRPr/>
            </a:pPr>
            <a:fld id="{E23E8FAA-4895-4027-B1BE-A212983EE09D}" type="slidenum">
              <a:rPr lang="en-US" altLang="ja-JP"/>
              <a:pPr>
                <a:defRPr/>
              </a:pPr>
              <a:t>‹#›</a:t>
            </a:fld>
            <a:endParaRPr lang="en-US" altLang="ja-JP"/>
          </a:p>
        </p:txBody>
      </p:sp>
    </p:spTree>
    <p:extLst>
      <p:ext uri="{BB962C8B-B14F-4D97-AF65-F5344CB8AC3E}">
        <p14:creationId xmlns:p14="http://schemas.microsoft.com/office/powerpoint/2010/main" val="74430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4ACFF51-DA21-4C0E-8306-6C124129ED2C}" type="slidenum">
              <a:rPr lang="en-US" altLang="ja-JP"/>
              <a:pPr>
                <a:defRPr/>
              </a:pPr>
              <a:t>‹#›</a:t>
            </a:fld>
            <a:endParaRPr lang="en-US" altLang="ja-JP"/>
          </a:p>
        </p:txBody>
      </p:sp>
    </p:spTree>
    <p:extLst>
      <p:ext uri="{BB962C8B-B14F-4D97-AF65-F5344CB8AC3E}">
        <p14:creationId xmlns:p14="http://schemas.microsoft.com/office/powerpoint/2010/main" val="157217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3F2372C-D705-43BE-9A07-3153548F6B0C}" type="slidenum">
              <a:rPr lang="en-US" altLang="ja-JP"/>
              <a:pPr>
                <a:defRPr/>
              </a:pPr>
              <a:t>‹#›</a:t>
            </a:fld>
            <a:endParaRPr lang="en-US" altLang="ja-JP"/>
          </a:p>
        </p:txBody>
      </p:sp>
    </p:spTree>
    <p:extLst>
      <p:ext uri="{BB962C8B-B14F-4D97-AF65-F5344CB8AC3E}">
        <p14:creationId xmlns:p14="http://schemas.microsoft.com/office/powerpoint/2010/main" val="268464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FF83E6F-CF1F-48BF-9735-6CE02B31991D}" type="slidenum">
              <a:rPr lang="en-US" altLang="ja-JP"/>
              <a:pPr>
                <a:defRPr/>
              </a:pPr>
              <a:t>‹#›</a:t>
            </a:fld>
            <a:endParaRPr lang="en-US" altLang="ja-JP"/>
          </a:p>
        </p:txBody>
      </p:sp>
    </p:spTree>
    <p:extLst>
      <p:ext uri="{BB962C8B-B14F-4D97-AF65-F5344CB8AC3E}">
        <p14:creationId xmlns:p14="http://schemas.microsoft.com/office/powerpoint/2010/main" val="4980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A143DC-3501-457F-AAE6-82979893DE9E}" type="slidenum">
              <a:rPr lang="en-US" altLang="ja-JP"/>
              <a:pPr>
                <a:defRPr/>
              </a:pPr>
              <a:t>‹#›</a:t>
            </a:fld>
            <a:endParaRPr lang="en-US" altLang="ja-JP"/>
          </a:p>
        </p:txBody>
      </p:sp>
    </p:spTree>
    <p:extLst>
      <p:ext uri="{BB962C8B-B14F-4D97-AF65-F5344CB8AC3E}">
        <p14:creationId xmlns:p14="http://schemas.microsoft.com/office/powerpoint/2010/main" val="69096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3B9BDEE-C61C-43AD-92F7-27F787985958}" type="slidenum">
              <a:rPr lang="en-US" altLang="ja-JP"/>
              <a:pPr>
                <a:defRPr/>
              </a:pPr>
              <a:t>‹#›</a:t>
            </a:fld>
            <a:endParaRPr lang="en-US" altLang="ja-JP"/>
          </a:p>
        </p:txBody>
      </p:sp>
    </p:spTree>
    <p:extLst>
      <p:ext uri="{BB962C8B-B14F-4D97-AF65-F5344CB8AC3E}">
        <p14:creationId xmlns:p14="http://schemas.microsoft.com/office/powerpoint/2010/main" val="416333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8B14E69-B7DB-4805-868F-56833AC4A9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BAA25CE-F5DE-4790-AE89-191374562DF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52" r:id="rId1"/>
    <p:sldLayoutId id="2147486353" r:id="rId2"/>
    <p:sldLayoutId id="2147486354" r:id="rId3"/>
    <p:sldLayoutId id="2147486355" r:id="rId4"/>
    <p:sldLayoutId id="2147486356" r:id="rId5"/>
    <p:sldLayoutId id="2147486357" r:id="rId6"/>
    <p:sldLayoutId id="2147486358" r:id="rId7"/>
    <p:sldLayoutId id="2147486359" r:id="rId8"/>
    <p:sldLayoutId id="2147486360" r:id="rId9"/>
    <p:sldLayoutId id="2147486361" r:id="rId10"/>
    <p:sldLayoutId id="214748636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pitchFamily="50" charset="-128"/>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pitchFamily="50" charset="-128"/>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C779F67C-64C1-43F4-BC08-04FFE6F983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63" r:id="rId1"/>
    <p:sldLayoutId id="2147486364" r:id="rId2"/>
    <p:sldLayoutId id="2147486365" r:id="rId3"/>
    <p:sldLayoutId id="2147486366" r:id="rId4"/>
    <p:sldLayoutId id="2147486367" r:id="rId5"/>
    <p:sldLayoutId id="2147486368" r:id="rId6"/>
    <p:sldLayoutId id="2147486369" r:id="rId7"/>
    <p:sldLayoutId id="2147486370" r:id="rId8"/>
    <p:sldLayoutId id="2147486371" r:id="rId9"/>
    <p:sldLayoutId id="2147486372" r:id="rId10"/>
    <p:sldLayoutId id="214748637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ltLang="ja-JP"/>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ltLang="ja-JP"/>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6DC9CCFE-1488-4342-9460-A7E88CDC9D2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74" r:id="rId1"/>
    <p:sldLayoutId id="2147486375" r:id="rId2"/>
    <p:sldLayoutId id="2147486376" r:id="rId3"/>
    <p:sldLayoutId id="2147486377" r:id="rId4"/>
    <p:sldLayoutId id="2147486378" r:id="rId5"/>
    <p:sldLayoutId id="2147486379" r:id="rId6"/>
    <p:sldLayoutId id="2147486380" r:id="rId7"/>
    <p:sldLayoutId id="2147486381" r:id="rId8"/>
    <p:sldLayoutId id="2147486382" r:id="rId9"/>
    <p:sldLayoutId id="2147486383" r:id="rId10"/>
    <p:sldLayoutId id="2147486384"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990600"/>
            <a:ext cx="7772400" cy="1727200"/>
          </a:xfrm>
        </p:spPr>
        <p:txBody>
          <a:bodyPr/>
          <a:lstStyle/>
          <a:p>
            <a:pPr eaLnBrk="1" hangingPunct="1"/>
            <a:r>
              <a:rPr lang="en-US" altLang="ja-JP" sz="11000" b="1" i="1" smtClean="0">
                <a:solidFill>
                  <a:srgbClr val="0000CC"/>
                </a:solidFill>
              </a:rPr>
              <a:t>P</a:t>
            </a:r>
            <a:r>
              <a:rPr lang="en-US" altLang="ja-JP" sz="9000" b="1" i="1" smtClean="0">
                <a:solidFill>
                  <a:srgbClr val="0000CC"/>
                </a:solidFill>
              </a:rPr>
              <a:t>HI</a:t>
            </a:r>
            <a:r>
              <a:rPr lang="en-US" altLang="ja-JP" sz="9800" b="1" i="1" smtClean="0">
                <a:solidFill>
                  <a:srgbClr val="0000CC"/>
                </a:solidFill>
              </a:rPr>
              <a:t>T</a:t>
            </a:r>
            <a:r>
              <a:rPr lang="en-US" altLang="ja-JP" sz="9000" b="1" i="1" smtClean="0">
                <a:solidFill>
                  <a:srgbClr val="0000CC"/>
                </a:solidFill>
              </a:rPr>
              <a:t>S</a:t>
            </a:r>
          </a:p>
        </p:txBody>
      </p:sp>
      <p:sp>
        <p:nvSpPr>
          <p:cNvPr id="2051" name="Rectangle 3"/>
          <p:cNvSpPr>
            <a:spLocks noGrp="1" noChangeArrowheads="1"/>
          </p:cNvSpPr>
          <p:nvPr>
            <p:ph type="subTitle" idx="1"/>
          </p:nvPr>
        </p:nvSpPr>
        <p:spPr>
          <a:xfrm>
            <a:off x="419100" y="3276600"/>
            <a:ext cx="8305800" cy="873125"/>
          </a:xfrm>
        </p:spPr>
        <p:txBody>
          <a:bodyPr/>
          <a:lstStyle/>
          <a:p>
            <a:pPr eaLnBrk="1" hangingPunct="1">
              <a:defRPr/>
            </a:pPr>
            <a:r>
              <a:rPr lang="ja-JP" altLang="en-US" sz="4000" dirty="0" smtClean="0">
                <a:solidFill>
                  <a:srgbClr val="010000"/>
                </a:solidFill>
                <a:ea typeface="+mj-ea"/>
              </a:rPr>
              <a:t>診断</a:t>
            </a:r>
            <a:r>
              <a:rPr lang="en-US" altLang="ja-JP" sz="4000" dirty="0" smtClean="0">
                <a:solidFill>
                  <a:srgbClr val="010000"/>
                </a:solidFill>
                <a:ea typeface="+mj-ea"/>
              </a:rPr>
              <a:t>X</a:t>
            </a:r>
            <a:r>
              <a:rPr lang="ja-JP" altLang="en-US" sz="4000" dirty="0" smtClean="0">
                <a:solidFill>
                  <a:srgbClr val="010000"/>
                </a:solidFill>
                <a:ea typeface="+mj-ea"/>
              </a:rPr>
              <a:t>線での後方散乱の影響の解析</a:t>
            </a:r>
            <a:endParaRPr lang="en-US" altLang="ja-JP" sz="4000" dirty="0" smtClean="0">
              <a:solidFill>
                <a:srgbClr val="010000"/>
              </a:solidFill>
              <a:ea typeface="+mj-ea"/>
            </a:endParaRP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p>
        </p:txBody>
      </p:sp>
      <p:sp>
        <p:nvSpPr>
          <p:cNvPr id="40966" name="正方形/長方形 4"/>
          <p:cNvSpPr>
            <a:spLocks noChangeArrowheads="1"/>
          </p:cNvSpPr>
          <p:nvPr/>
        </p:nvSpPr>
        <p:spPr bwMode="auto">
          <a:xfrm>
            <a:off x="214313" y="2495550"/>
            <a:ext cx="86439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200" b="1" i="1"/>
              <a:t>Multi-Purpose </a:t>
            </a:r>
            <a:r>
              <a:rPr lang="en-US" altLang="ja-JP" sz="2200" b="1" i="1">
                <a:solidFill>
                  <a:srgbClr val="0000CC"/>
                </a:solidFill>
              </a:rPr>
              <a:t>P</a:t>
            </a:r>
            <a:r>
              <a:rPr lang="en-US" altLang="ja-JP" sz="2200" b="1" i="1"/>
              <a:t>article and </a:t>
            </a:r>
            <a:r>
              <a:rPr lang="en-US" altLang="ja-JP" sz="2200" b="1" i="1">
                <a:solidFill>
                  <a:srgbClr val="0000CC"/>
                </a:solidFill>
              </a:rPr>
              <a:t>H</a:t>
            </a:r>
            <a:r>
              <a:rPr lang="en-US" altLang="ja-JP" sz="2200" b="1" i="1"/>
              <a:t>eavy </a:t>
            </a:r>
            <a:r>
              <a:rPr lang="en-US" altLang="ja-JP" sz="2200" b="1" i="1">
                <a:solidFill>
                  <a:srgbClr val="0000CC"/>
                </a:solidFill>
              </a:rPr>
              <a:t>I</a:t>
            </a:r>
            <a:r>
              <a:rPr lang="en-US" altLang="ja-JP" sz="2200" b="1" i="1"/>
              <a:t>on </a:t>
            </a:r>
            <a:r>
              <a:rPr lang="en-US" altLang="ja-JP" sz="2200" b="1" i="1">
                <a:solidFill>
                  <a:srgbClr val="0000CC"/>
                </a:solidFill>
              </a:rPr>
              <a:t>T</a:t>
            </a:r>
            <a:r>
              <a:rPr lang="en-US" altLang="ja-JP" sz="2200" b="1" i="1"/>
              <a:t>ransport code </a:t>
            </a:r>
            <a:r>
              <a:rPr lang="en-US" altLang="ja-JP" sz="2200" b="1" i="1">
                <a:solidFill>
                  <a:srgbClr val="0000CC"/>
                </a:solidFill>
              </a:rPr>
              <a:t>S</a:t>
            </a:r>
            <a:r>
              <a:rPr lang="en-US" altLang="ja-JP" sz="2200" b="1" i="1"/>
              <a:t>ystem</a:t>
            </a:r>
          </a:p>
        </p:txBody>
      </p:sp>
      <p:sp>
        <p:nvSpPr>
          <p:cNvPr id="40967" name="Text Box 7"/>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latin typeface="Tahoma" panose="020B0604030504040204" pitchFamily="34" charset="0"/>
              </a:rPr>
              <a:t>T</a:t>
            </a:r>
            <a:r>
              <a:rPr lang="en-US" altLang="ja-JP" sz="2400" dirty="0" smtClean="0">
                <a:latin typeface="Tahoma" panose="020B0604030504040204" pitchFamily="34" charset="0"/>
              </a:rPr>
              <a:t>itle</a:t>
            </a:r>
            <a:endParaRPr lang="en-US" altLang="ja-JP" sz="2400" dirty="0">
              <a:latin typeface="Tahoma" panose="020B0604030504040204" pitchFamily="34" charset="0"/>
            </a:endParaRPr>
          </a:p>
        </p:txBody>
      </p:sp>
      <p:sp>
        <p:nvSpPr>
          <p:cNvPr id="40968"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99A07970-ED5B-4EED-90CE-7FB7CE4E918B}" type="slidenum">
              <a:rPr lang="en-US" altLang="ja-JP" sz="2400">
                <a:latin typeface="Tahoma" panose="020B0604030504040204" pitchFamily="34" charset="0"/>
              </a:rPr>
              <a:pPr algn="ctr" eaLnBrk="1" hangingPunct="1">
                <a:spcBef>
                  <a:spcPct val="50000"/>
                </a:spcBef>
                <a:buFontTx/>
                <a:buNone/>
              </a:pPr>
              <a:t>1</a:t>
            </a:fld>
            <a:endParaRPr lang="en-US" altLang="ja-JP" sz="2400">
              <a:latin typeface="Tahoma" panose="020B0604030504040204" pitchFamily="34" charset="0"/>
            </a:endParaRPr>
          </a:p>
        </p:txBody>
      </p:sp>
      <p:sp>
        <p:nvSpPr>
          <p:cNvPr id="10" name="Text Box 15"/>
          <p:cNvSpPr txBox="1">
            <a:spLocks noChangeArrowheads="1"/>
          </p:cNvSpPr>
          <p:nvPr/>
        </p:nvSpPr>
        <p:spPr bwMode="auto">
          <a:xfrm>
            <a:off x="3154363" y="5194300"/>
            <a:ext cx="2809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defRPr/>
            </a:pPr>
            <a:r>
              <a:rPr lang="en-US" altLang="ja-JP" sz="2800" dirty="0" smtClean="0">
                <a:solidFill>
                  <a:srgbClr val="FF0000"/>
                </a:solidFill>
                <a:latin typeface="+mn-ea"/>
                <a:ea typeface="+mn-ea"/>
              </a:rPr>
              <a:t>2019</a:t>
            </a:r>
            <a:r>
              <a:rPr lang="ja-JP" altLang="en-US" sz="2800" dirty="0" smtClean="0">
                <a:solidFill>
                  <a:srgbClr val="FF0000"/>
                </a:solidFill>
                <a:latin typeface="+mn-ea"/>
                <a:ea typeface="+mn-ea"/>
              </a:rPr>
              <a:t>年</a:t>
            </a:r>
            <a:r>
              <a:rPr lang="en-US" altLang="ja-JP" sz="2800" dirty="0" smtClean="0">
                <a:solidFill>
                  <a:srgbClr val="FF0000"/>
                </a:solidFill>
                <a:latin typeface="+mn-ea"/>
                <a:ea typeface="+mn-ea"/>
              </a:rPr>
              <a:t>10</a:t>
            </a:r>
            <a:r>
              <a:rPr lang="ja-JP" altLang="en-US" sz="2800" dirty="0" smtClean="0">
                <a:solidFill>
                  <a:srgbClr val="FF0000"/>
                </a:solidFill>
                <a:latin typeface="+mn-ea"/>
                <a:ea typeface="+mn-ea"/>
              </a:rPr>
              <a:t>月</a:t>
            </a:r>
            <a:r>
              <a:rPr lang="ja-JP" altLang="en-US" sz="2800" dirty="0" smtClean="0">
                <a:solidFill>
                  <a:srgbClr val="FF0000"/>
                </a:solidFill>
                <a:latin typeface="+mn-ea"/>
                <a:ea typeface="+mn-ea"/>
              </a:rPr>
              <a:t>改訂</a:t>
            </a:r>
            <a:endParaRPr lang="en-US" altLang="ja-JP" sz="2800" dirty="0" smtClean="0">
              <a:solidFill>
                <a:srgbClr val="FF0000"/>
              </a:solidFill>
              <a:latin typeface="+mn-ea"/>
              <a:ea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4276"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9E32051B-F19F-421C-8911-0766C0D0EADF}" type="slidenum">
              <a:rPr lang="en-US" altLang="ja-JP" sz="2400">
                <a:solidFill>
                  <a:srgbClr val="000000"/>
                </a:solidFill>
                <a:latin typeface="Tahoma" panose="020B0604030504040204" pitchFamily="34" charset="0"/>
              </a:rPr>
              <a:pPr algn="ctr" eaLnBrk="1" hangingPunct="1">
                <a:spcBef>
                  <a:spcPct val="50000"/>
                </a:spcBef>
                <a:buFontTx/>
                <a:buNone/>
              </a:pPr>
              <a:t>10</a:t>
            </a:fld>
            <a:endParaRPr lang="en-US" altLang="ja-JP" sz="2400">
              <a:solidFill>
                <a:srgbClr val="000000"/>
              </a:solidFill>
              <a:latin typeface="Tahoma" panose="020B0604030504040204" pitchFamily="34" charset="0"/>
            </a:endParaRPr>
          </a:p>
        </p:txBody>
      </p:sp>
      <p:pic>
        <p:nvPicPr>
          <p:cNvPr id="54278" name="図 1"/>
          <p:cNvPicPr>
            <a:picLocks noChangeAspect="1"/>
          </p:cNvPicPr>
          <p:nvPr/>
        </p:nvPicPr>
        <p:blipFill>
          <a:blip r:embed="rId3">
            <a:extLst>
              <a:ext uri="{28A0092B-C50C-407E-A947-70E740481C1C}">
                <a14:useLocalDpi xmlns:a14="http://schemas.microsoft.com/office/drawing/2010/main" val="0"/>
              </a:ext>
            </a:extLst>
          </a:blip>
          <a:srcRect l="13776" t="11761" r="30313" b="6299"/>
          <a:stretch>
            <a:fillRect/>
          </a:stretch>
        </p:blipFill>
        <p:spPr bwMode="auto">
          <a:xfrm>
            <a:off x="3868738" y="1412875"/>
            <a:ext cx="51117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テキスト ボックス 20"/>
          <p:cNvSpPr txBox="1">
            <a:spLocks noChangeArrowheads="1"/>
          </p:cNvSpPr>
          <p:nvPr/>
        </p:nvSpPr>
        <p:spPr bwMode="auto">
          <a:xfrm>
            <a:off x="2220913" y="0"/>
            <a:ext cx="4664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課題２の答え合わせ</a:t>
            </a:r>
          </a:p>
        </p:txBody>
      </p:sp>
      <p:sp>
        <p:nvSpPr>
          <p:cNvPr id="54280" name="Text Box 1031"/>
          <p:cNvSpPr txBox="1">
            <a:spLocks noChangeArrowheads="1"/>
          </p:cNvSpPr>
          <p:nvPr/>
        </p:nvSpPr>
        <p:spPr bwMode="auto">
          <a:xfrm>
            <a:off x="5580063" y="5805488"/>
            <a:ext cx="1662112"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fieldsizes.eps</a:t>
            </a:r>
          </a:p>
        </p:txBody>
      </p:sp>
      <p:sp>
        <p:nvSpPr>
          <p:cNvPr id="54281" name="Text Box 1031"/>
          <p:cNvSpPr txBox="1">
            <a:spLocks noChangeArrowheads="1"/>
          </p:cNvSpPr>
          <p:nvPr/>
        </p:nvSpPr>
        <p:spPr bwMode="auto">
          <a:xfrm>
            <a:off x="331788" y="1484313"/>
            <a:ext cx="3376612" cy="3054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latin typeface="Tahoma" panose="020B0604030504040204" pitchFamily="34" charset="0"/>
              </a:rPr>
              <a:t>[ Source ]</a:t>
            </a:r>
          </a:p>
          <a:p>
            <a:pPr eaLnBrk="1" hangingPunct="1">
              <a:spcBef>
                <a:spcPct val="0"/>
              </a:spcBef>
              <a:buFontTx/>
              <a:buNone/>
            </a:pPr>
            <a:r>
              <a:rPr lang="en-US" altLang="ja-JP" sz="1400" dirty="0">
                <a:solidFill>
                  <a:srgbClr val="000000"/>
                </a:solidFill>
                <a:latin typeface="Tahoma" panose="020B0604030504040204" pitchFamily="34" charset="0"/>
              </a:rPr>
              <a:t>set:c30[5.0]</a:t>
            </a:r>
          </a:p>
          <a:p>
            <a:pPr eaLnBrk="1" hangingPunct="1">
              <a:spcBef>
                <a:spcPct val="0"/>
              </a:spcBef>
              <a:buFontTx/>
              <a:buNone/>
            </a:pPr>
            <a:r>
              <a:rPr lang="en-US" altLang="ja-JP" sz="1400" dirty="0">
                <a:solidFill>
                  <a:srgbClr val="000000"/>
                </a:solidFill>
                <a:latin typeface="Tahoma" panose="020B0604030504040204" pitchFamily="34" charset="0"/>
              </a:rPr>
              <a:t>set:c31[</a:t>
            </a:r>
            <a:r>
              <a:rPr lang="en-US" altLang="ja-JP" sz="1400" dirty="0" err="1">
                <a:solidFill>
                  <a:srgbClr val="000000"/>
                </a:solidFill>
                <a:latin typeface="Tahoma" panose="020B0604030504040204" pitchFamily="34" charset="0"/>
              </a:rPr>
              <a:t>atan</a:t>
            </a:r>
            <a:r>
              <a:rPr lang="en-US" altLang="ja-JP" sz="1400" dirty="0">
                <a:solidFill>
                  <a:srgbClr val="000000"/>
                </a:solidFill>
                <a:latin typeface="Tahoma" panose="020B0604030504040204" pitchFamily="34" charset="0"/>
              </a:rPr>
              <a:t>((c30/2/50)*</a:t>
            </a:r>
            <a:r>
              <a:rPr lang="en-US" altLang="ja-JP" sz="1400" dirty="0" err="1">
                <a:solidFill>
                  <a:srgbClr val="000000"/>
                </a:solidFill>
                <a:latin typeface="Tahoma" panose="020B0604030504040204" pitchFamily="34" charset="0"/>
              </a:rPr>
              <a:t>sqrt</a:t>
            </a:r>
            <a:r>
              <a:rPr lang="en-US" altLang="ja-JP" sz="1400" dirty="0">
                <a:solidFill>
                  <a:srgbClr val="000000"/>
                </a:solidFill>
                <a:latin typeface="Tahoma" panose="020B0604030504040204" pitchFamily="34" charset="0"/>
              </a:rPr>
              <a:t>(2)*180/pi]</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a:solidFill>
                  <a:srgbClr val="000000"/>
                </a:solidFill>
                <a:latin typeface="Tahoma" panose="020B0604030504040204" pitchFamily="34" charset="0"/>
              </a:rPr>
              <a:t>   s-type =   1</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proj</a:t>
            </a:r>
            <a:r>
              <a:rPr lang="en-US" altLang="ja-JP" sz="1400" dirty="0">
                <a:solidFill>
                  <a:srgbClr val="000000"/>
                </a:solidFill>
                <a:latin typeface="Tahoma" panose="020B0604030504040204" pitchFamily="34" charset="0"/>
              </a:rPr>
              <a:t> =   photon</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dir</a:t>
            </a:r>
            <a:r>
              <a:rPr lang="en-US" altLang="ja-JP" sz="1400" dirty="0">
                <a:solidFill>
                  <a:srgbClr val="000000"/>
                </a:solidFill>
                <a:latin typeface="Tahoma" panose="020B0604030504040204" pitchFamily="34" charset="0"/>
              </a:rPr>
              <a:t> =   1.0 </a:t>
            </a:r>
          </a:p>
          <a:p>
            <a:pPr eaLnBrk="1" hangingPunct="1">
              <a:spcBef>
                <a:spcPct val="0"/>
              </a:spcBef>
              <a:buFontTx/>
              <a:buNone/>
            </a:pPr>
            <a:r>
              <a:rPr lang="en-US" altLang="ja-JP" sz="1400" dirty="0">
                <a:solidFill>
                  <a:srgbClr val="000000"/>
                </a:solidFill>
                <a:latin typeface="Tahoma" panose="020B0604030504040204" pitchFamily="34" charset="0"/>
              </a:rPr>
              <a:t>       r0 =   0.0</a:t>
            </a:r>
          </a:p>
          <a:p>
            <a:pPr eaLnBrk="1" hangingPunct="1">
              <a:spcBef>
                <a:spcPct val="0"/>
              </a:spcBef>
              <a:buFontTx/>
              <a:buNone/>
            </a:pPr>
            <a:r>
              <a:rPr lang="en-US" altLang="ja-JP" sz="1400" dirty="0">
                <a:solidFill>
                  <a:srgbClr val="000000"/>
                </a:solidFill>
                <a:latin typeface="Tahoma" panose="020B0604030504040204" pitchFamily="34" charset="0"/>
              </a:rPr>
              <a:t>       x0 =   0.0</a:t>
            </a:r>
          </a:p>
          <a:p>
            <a:pPr eaLnBrk="1" hangingPunct="1">
              <a:spcBef>
                <a:spcPct val="0"/>
              </a:spcBef>
              <a:buFontTx/>
              <a:buNone/>
            </a:pPr>
            <a:r>
              <a:rPr lang="en-US" altLang="ja-JP" sz="1400" dirty="0">
                <a:solidFill>
                  <a:srgbClr val="000000"/>
                </a:solidFill>
                <a:latin typeface="Tahoma" panose="020B0604030504040204" pitchFamily="34" charset="0"/>
              </a:rPr>
              <a:t>       y0 =   0.0</a:t>
            </a:r>
          </a:p>
          <a:p>
            <a:pPr eaLnBrk="1" hangingPunct="1">
              <a:spcBef>
                <a:spcPct val="0"/>
              </a:spcBef>
              <a:buFontTx/>
              <a:buNone/>
            </a:pPr>
            <a:r>
              <a:rPr lang="en-US" altLang="ja-JP" sz="1400" dirty="0">
                <a:solidFill>
                  <a:srgbClr val="000000"/>
                </a:solidFill>
                <a:latin typeface="Tahoma" panose="020B0604030504040204" pitchFamily="34" charset="0"/>
              </a:rPr>
              <a:t>       z0 = -50.0</a:t>
            </a:r>
          </a:p>
          <a:p>
            <a:pPr eaLnBrk="1" hangingPunct="1">
              <a:spcBef>
                <a:spcPct val="0"/>
              </a:spcBef>
              <a:buFontTx/>
              <a:buNone/>
            </a:pPr>
            <a:r>
              <a:rPr lang="en-US" altLang="ja-JP" sz="1400" dirty="0">
                <a:solidFill>
                  <a:srgbClr val="000000"/>
                </a:solidFill>
                <a:latin typeface="Tahoma" panose="020B0604030504040204" pitchFamily="34" charset="0"/>
              </a:rPr>
              <a:t>       z1 = -50.0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b="1" dirty="0" err="1">
                <a:solidFill>
                  <a:srgbClr val="FF0000"/>
                </a:solidFill>
                <a:latin typeface="Tahoma" panose="020B0604030504040204" pitchFamily="34" charset="0"/>
              </a:rPr>
              <a:t>dom</a:t>
            </a:r>
            <a:r>
              <a:rPr lang="en-US" altLang="ja-JP" sz="1400" b="1">
                <a:solidFill>
                  <a:srgbClr val="FF0000"/>
                </a:solidFill>
                <a:latin typeface="Tahoma" panose="020B0604030504040204" pitchFamily="34" charset="0"/>
              </a:rPr>
              <a:t> =  </a:t>
            </a:r>
            <a:r>
              <a:rPr lang="en-US" altLang="ja-JP" sz="1400" b="1" smtClean="0">
                <a:solidFill>
                  <a:srgbClr val="FF0000"/>
                </a:solidFill>
                <a:latin typeface="Tahoma" panose="020B0604030504040204" pitchFamily="34" charset="0"/>
              </a:rPr>
              <a:t>c31</a:t>
            </a:r>
            <a:endParaRPr lang="en-US" altLang="ja-JP" sz="1400" b="1">
              <a:solidFill>
                <a:srgbClr val="FF0000"/>
              </a:solidFill>
              <a:latin typeface="Tahoma" panose="020B0604030504040204" pitchFamily="34" charset="0"/>
            </a:endParaRPr>
          </a:p>
          <a:p>
            <a:pPr eaLnBrk="1" hangingPunct="1">
              <a:spcBef>
                <a:spcPct val="0"/>
              </a:spcBef>
              <a:buFontTx/>
              <a:buNone/>
            </a:pPr>
            <a:r>
              <a:rPr lang="en-US" altLang="ja-JP" sz="1400" dirty="0" err="1">
                <a:solidFill>
                  <a:srgbClr val="000000"/>
                </a:solidFill>
                <a:latin typeface="Tahoma" panose="020B0604030504040204" pitchFamily="34" charset="0"/>
              </a:rPr>
              <a:t>infl</a:t>
            </a:r>
            <a:r>
              <a:rPr lang="en-US" altLang="ja-JP" sz="1400" dirty="0">
                <a:solidFill>
                  <a:srgbClr val="000000"/>
                </a:solidFill>
                <a:latin typeface="Tahoma" panose="020B0604030504040204" pitchFamily="34" charset="0"/>
              </a:rPr>
              <a:t>:{voltage/spec40.inp}</a:t>
            </a:r>
          </a:p>
        </p:txBody>
      </p:sp>
      <p:sp>
        <p:nvSpPr>
          <p:cNvPr id="54282" name="テキスト ボックス 1"/>
          <p:cNvSpPr txBox="1">
            <a:spLocks noChangeArrowheads="1"/>
          </p:cNvSpPr>
          <p:nvPr/>
        </p:nvSpPr>
        <p:spPr bwMode="auto">
          <a:xfrm>
            <a:off x="4932363" y="981075"/>
            <a:ext cx="309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z=0</a:t>
            </a:r>
            <a:r>
              <a:rPr lang="ja-JP" altLang="en-US" sz="2400"/>
              <a:t>での照射野を確認</a:t>
            </a:r>
            <a:endParaRPr lang="en-US" altLang="ja-JP" sz="2400"/>
          </a:p>
        </p:txBody>
      </p:sp>
      <p:sp>
        <p:nvSpPr>
          <p:cNvPr id="11"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Cone beam</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1095375" y="1612900"/>
            <a:ext cx="7005638"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1295400" y="1773238"/>
            <a:ext cx="6805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solidFill>
                  <a:srgbClr val="FF0000"/>
                </a:solidFill>
              </a:rPr>
              <a:t>外部ボイド枠による矩形照射野の設定</a:t>
            </a:r>
            <a:endParaRPr lang="en-US" altLang="ja-JP" sz="2800" dirty="0">
              <a:solidFill>
                <a:srgbClr val="FF0000"/>
              </a:solidFill>
            </a:endParaRPr>
          </a:p>
          <a:p>
            <a:pPr>
              <a:spcBef>
                <a:spcPct val="0"/>
              </a:spcBef>
              <a:buFont typeface="Times New Roman" panose="02020603050405020304" pitchFamily="18" charset="0"/>
              <a:buAutoNum type="arabicPeriod"/>
            </a:pPr>
            <a:r>
              <a:rPr lang="ja-JP" altLang="en-US" sz="2800" dirty="0"/>
              <a:t>アクリルの後方散乱係数の導出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11</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1298603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031"/>
          <p:cNvSpPr txBox="1">
            <a:spLocks noChangeArrowheads="1"/>
          </p:cNvSpPr>
          <p:nvPr/>
        </p:nvSpPr>
        <p:spPr bwMode="auto">
          <a:xfrm>
            <a:off x="5157788" y="1971675"/>
            <a:ext cx="3709987" cy="270510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latin typeface="Tahoma" panose="020B0604030504040204" pitchFamily="34" charset="0"/>
              </a:rPr>
              <a:t>set:c30[5.0]</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a:solidFill>
                  <a:srgbClr val="000000"/>
                </a:solidFill>
                <a:latin typeface="Tahoma" panose="020B0604030504040204" pitchFamily="34" charset="0"/>
              </a:rPr>
              <a:t>[ Surface ]</a:t>
            </a:r>
          </a:p>
          <a:p>
            <a:pPr eaLnBrk="1" hangingPunct="1">
              <a:spcBef>
                <a:spcPct val="0"/>
              </a:spcBef>
              <a:buFontTx/>
              <a:buNone/>
            </a:pPr>
            <a:r>
              <a:rPr lang="en-US" altLang="ja-JP" sz="1400" dirty="0">
                <a:solidFill>
                  <a:srgbClr val="000000"/>
                </a:solidFill>
                <a:latin typeface="Tahoma" panose="020B0604030504040204" pitchFamily="34" charset="0"/>
              </a:rPr>
              <a:t>set:c32[c30/2.0/50.0] </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a:latin typeface="Tahoma" panose="020B0604030504040204" pitchFamily="34" charset="0"/>
              </a:rPr>
              <a:t>$200 </a:t>
            </a:r>
            <a:r>
              <a:rPr lang="en-US" altLang="ja-JP" sz="1400" dirty="0" err="1">
                <a:latin typeface="Tahoma" panose="020B0604030504040204" pitchFamily="34" charset="0"/>
              </a:rPr>
              <a:t>rpp</a:t>
            </a:r>
            <a:r>
              <a:rPr lang="en-US" altLang="ja-JP" sz="1400" dirty="0">
                <a:latin typeface="Tahoma" panose="020B0604030504040204" pitchFamily="34" charset="0"/>
              </a:rPr>
              <a:t> </a:t>
            </a:r>
            <a:r>
              <a:rPr lang="en-US" altLang="ja-JP" sz="1400" dirty="0" smtClean="0">
                <a:latin typeface="Tahoma" panose="020B0604030504040204" pitchFamily="34" charset="0"/>
              </a:rPr>
              <a:t>–c32 </a:t>
            </a:r>
            <a:r>
              <a:rPr lang="en-US" altLang="ja-JP" sz="1400" dirty="0" err="1" smtClean="0">
                <a:latin typeface="Tahoma" panose="020B0604030504040204" pitchFamily="34" charset="0"/>
              </a:rPr>
              <a:t>c32</a:t>
            </a:r>
            <a:r>
              <a:rPr lang="en-US" altLang="ja-JP" sz="1400" dirty="0" smtClean="0">
                <a:latin typeface="Tahoma" panose="020B0604030504040204" pitchFamily="34" charset="0"/>
              </a:rPr>
              <a:t> –c32 </a:t>
            </a:r>
            <a:r>
              <a:rPr lang="en-US" altLang="ja-JP" sz="1400" dirty="0" err="1" smtClean="0">
                <a:latin typeface="Tahoma" panose="020B0604030504040204" pitchFamily="34" charset="0"/>
              </a:rPr>
              <a:t>c32</a:t>
            </a:r>
            <a:r>
              <a:rPr lang="en-US" altLang="ja-JP" sz="1400" b="1" dirty="0" smtClean="0">
                <a:solidFill>
                  <a:srgbClr val="FF0000"/>
                </a:solidFill>
                <a:latin typeface="Tahoma" panose="020B0604030504040204" pitchFamily="34" charset="0"/>
              </a:rPr>
              <a:t> </a:t>
            </a:r>
            <a:r>
              <a:rPr lang="en-US" altLang="ja-JP" sz="1400" dirty="0">
                <a:latin typeface="Tahoma" panose="020B0604030504040204" pitchFamily="34" charset="0"/>
              </a:rPr>
              <a:t>-50.0 -49.0</a:t>
            </a:r>
          </a:p>
          <a:p>
            <a:pPr eaLnBrk="1" hangingPunct="1">
              <a:spcBef>
                <a:spcPct val="0"/>
              </a:spcBef>
              <a:buFontTx/>
              <a:buNone/>
            </a:pPr>
            <a:r>
              <a:rPr lang="en-US" altLang="ja-JP" sz="1400" dirty="0">
                <a:solidFill>
                  <a:srgbClr val="000000"/>
                </a:solidFill>
                <a:latin typeface="Tahoma" panose="020B0604030504040204" pitchFamily="34" charset="0"/>
              </a:rPr>
              <a:t>201 </a:t>
            </a:r>
            <a:r>
              <a:rPr lang="en-US" altLang="ja-JP" sz="1400" dirty="0" err="1">
                <a:solidFill>
                  <a:srgbClr val="000000"/>
                </a:solidFill>
                <a:latin typeface="Tahoma" panose="020B0604030504040204" pitchFamily="34" charset="0"/>
              </a:rPr>
              <a:t>rpp</a:t>
            </a:r>
            <a:r>
              <a:rPr lang="en-US" altLang="ja-JP" sz="1400" dirty="0">
                <a:solidFill>
                  <a:srgbClr val="000000"/>
                </a:solidFill>
                <a:latin typeface="Tahoma" panose="020B0604030504040204" pitchFamily="34" charset="0"/>
              </a:rPr>
              <a:t>  -2.0  2.0  -2.0  2.0 -50.0 -49.0</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a:solidFill>
                  <a:srgbClr val="000000"/>
                </a:solidFill>
                <a:latin typeface="Tahoma" panose="020B0604030504040204" pitchFamily="34" charset="0"/>
              </a:rPr>
              <a:t>[ Cell ]</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r>
              <a:rPr lang="en-US" altLang="ja-JP" sz="1400" dirty="0">
                <a:solidFill>
                  <a:srgbClr val="000000"/>
                </a:solidFill>
                <a:latin typeface="Tahoma" panose="020B0604030504040204" pitchFamily="34" charset="0"/>
              </a:rPr>
              <a:t>$200 -1           -201  200</a:t>
            </a:r>
          </a:p>
          <a:p>
            <a:pPr eaLnBrk="1" hangingPunct="1">
              <a:spcBef>
                <a:spcPct val="0"/>
              </a:spcBef>
              <a:buFontTx/>
              <a:buNone/>
            </a:pPr>
            <a:r>
              <a:rPr lang="en-US" altLang="ja-JP" sz="1400" dirty="0">
                <a:solidFill>
                  <a:srgbClr val="000000"/>
                </a:solidFill>
                <a:latin typeface="Tahoma" panose="020B0604030504040204" pitchFamily="34" charset="0"/>
              </a:rPr>
              <a:t>900 10  -0.00121 -999 10 100 $#200</a:t>
            </a:r>
          </a:p>
        </p:txBody>
      </p:sp>
      <p:cxnSp>
        <p:nvCxnSpPr>
          <p:cNvPr id="26" name="直線コネクタ 25"/>
          <p:cNvCxnSpPr/>
          <p:nvPr/>
        </p:nvCxnSpPr>
        <p:spPr>
          <a:xfrm>
            <a:off x="403225" y="3152775"/>
            <a:ext cx="3527425" cy="744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03225" y="2373313"/>
            <a:ext cx="3527425" cy="779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直方体 4"/>
          <p:cNvSpPr/>
          <p:nvPr/>
        </p:nvSpPr>
        <p:spPr>
          <a:xfrm>
            <a:off x="906463" y="2541588"/>
            <a:ext cx="431800" cy="1258887"/>
          </a:xfrm>
          <a:prstGeom prst="cube">
            <a:avLst>
              <a:gd name="adj" fmla="val 716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553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5304"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AA85F92C-DEF1-4448-B555-5724F53C91E3}" type="slidenum">
              <a:rPr lang="en-US" altLang="ja-JP" sz="2400">
                <a:solidFill>
                  <a:srgbClr val="000000"/>
                </a:solidFill>
                <a:latin typeface="Tahoma" panose="020B0604030504040204" pitchFamily="34" charset="0"/>
              </a:rPr>
              <a:pPr algn="ctr" eaLnBrk="1" hangingPunct="1">
                <a:spcBef>
                  <a:spcPct val="50000"/>
                </a:spcBef>
                <a:buFontTx/>
                <a:buNone/>
              </a:pPr>
              <a:t>12</a:t>
            </a:fld>
            <a:endParaRPr lang="en-US" altLang="ja-JP" sz="2400">
              <a:solidFill>
                <a:srgbClr val="000000"/>
              </a:solidFill>
              <a:latin typeface="Tahoma" panose="020B0604030504040204" pitchFamily="34" charset="0"/>
            </a:endParaRPr>
          </a:p>
        </p:txBody>
      </p:sp>
      <p:sp>
        <p:nvSpPr>
          <p:cNvPr id="55305"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Irradiation field</a:t>
            </a:r>
            <a:endParaRPr lang="en-US" altLang="ja-JP" sz="2400" dirty="0">
              <a:solidFill>
                <a:srgbClr val="000000"/>
              </a:solidFill>
              <a:latin typeface="Tahoma" panose="020B0604030504040204" pitchFamily="34" charset="0"/>
            </a:endParaRPr>
          </a:p>
        </p:txBody>
      </p:sp>
      <p:sp>
        <p:nvSpPr>
          <p:cNvPr id="55306" name="テキスト ボックス 8"/>
          <p:cNvSpPr txBox="1">
            <a:spLocks noChangeArrowheads="1"/>
          </p:cNvSpPr>
          <p:nvPr/>
        </p:nvSpPr>
        <p:spPr bwMode="auto">
          <a:xfrm>
            <a:off x="1331913" y="735013"/>
            <a:ext cx="6503987" cy="461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外部ボイドの枠を使って、矩形の照射野を作ろう</a:t>
            </a:r>
          </a:p>
        </p:txBody>
      </p:sp>
      <p:sp>
        <p:nvSpPr>
          <p:cNvPr id="55307" name="テキスト ボックス 17"/>
          <p:cNvSpPr txBox="1">
            <a:spLocks noChangeArrowheads="1"/>
          </p:cNvSpPr>
          <p:nvPr/>
        </p:nvSpPr>
        <p:spPr bwMode="auto">
          <a:xfrm>
            <a:off x="3779838" y="-14288"/>
            <a:ext cx="16383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課題３</a:t>
            </a:r>
          </a:p>
        </p:txBody>
      </p:sp>
      <p:sp>
        <p:nvSpPr>
          <p:cNvPr id="6" name="平行四辺形 5"/>
          <p:cNvSpPr/>
          <p:nvPr/>
        </p:nvSpPr>
        <p:spPr>
          <a:xfrm rot="16200000" flipV="1">
            <a:off x="847725" y="3103563"/>
            <a:ext cx="657225" cy="180975"/>
          </a:xfrm>
          <a:prstGeom prst="parallelogram">
            <a:avLst>
              <a:gd name="adj" fmla="val 1105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8" name="直線矢印コネクタ 7"/>
          <p:cNvCxnSpPr>
            <a:stCxn id="6" idx="3"/>
          </p:cNvCxnSpPr>
          <p:nvPr/>
        </p:nvCxnSpPr>
        <p:spPr>
          <a:xfrm>
            <a:off x="1085850" y="3294063"/>
            <a:ext cx="2844800" cy="60325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6" idx="2"/>
          </p:cNvCxnSpPr>
          <p:nvPr/>
        </p:nvCxnSpPr>
        <p:spPr>
          <a:xfrm flipV="1">
            <a:off x="1176338" y="2373313"/>
            <a:ext cx="2754312" cy="592137"/>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平行四辺形 35"/>
          <p:cNvSpPr/>
          <p:nvPr/>
        </p:nvSpPr>
        <p:spPr>
          <a:xfrm rot="16200000" flipV="1">
            <a:off x="2984500" y="2873376"/>
            <a:ext cx="1944687" cy="487362"/>
          </a:xfrm>
          <a:prstGeom prst="parallelogram">
            <a:avLst>
              <a:gd name="adj" fmla="val 1105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312" name="テキスト ボックス 26"/>
          <p:cNvSpPr txBox="1">
            <a:spLocks noChangeArrowheads="1"/>
          </p:cNvSpPr>
          <p:nvPr/>
        </p:nvSpPr>
        <p:spPr bwMode="auto">
          <a:xfrm>
            <a:off x="4141788" y="2765425"/>
            <a:ext cx="719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5cm</a:t>
            </a:r>
            <a:endParaRPr lang="ja-JP" altLang="en-US" sz="2400"/>
          </a:p>
        </p:txBody>
      </p:sp>
      <p:sp>
        <p:nvSpPr>
          <p:cNvPr id="55313" name="テキスト ボックス 37"/>
          <p:cNvSpPr txBox="1">
            <a:spLocks noChangeArrowheads="1"/>
          </p:cNvSpPr>
          <p:nvPr/>
        </p:nvSpPr>
        <p:spPr bwMode="auto">
          <a:xfrm>
            <a:off x="3876675" y="3687763"/>
            <a:ext cx="719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5cm</a:t>
            </a:r>
            <a:endParaRPr lang="ja-JP" altLang="en-US" sz="2400"/>
          </a:p>
        </p:txBody>
      </p:sp>
      <p:cxnSp>
        <p:nvCxnSpPr>
          <p:cNvPr id="29" name="直線矢印コネクタ 28"/>
          <p:cNvCxnSpPr/>
          <p:nvPr/>
        </p:nvCxnSpPr>
        <p:spPr>
          <a:xfrm>
            <a:off x="508000" y="2043113"/>
            <a:ext cx="3554413" cy="3175"/>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315" name="テキスト ボックス 30"/>
          <p:cNvSpPr txBox="1">
            <a:spLocks noChangeArrowheads="1"/>
          </p:cNvSpPr>
          <p:nvPr/>
        </p:nvSpPr>
        <p:spPr bwMode="auto">
          <a:xfrm>
            <a:off x="1949450" y="1611313"/>
            <a:ext cx="111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50cm</a:t>
            </a:r>
            <a:endParaRPr lang="ja-JP" altLang="en-US" sz="2400"/>
          </a:p>
        </p:txBody>
      </p:sp>
      <p:cxnSp>
        <p:nvCxnSpPr>
          <p:cNvPr id="33" name="直線矢印コネクタ 32"/>
          <p:cNvCxnSpPr/>
          <p:nvPr/>
        </p:nvCxnSpPr>
        <p:spPr>
          <a:xfrm>
            <a:off x="508000" y="2514600"/>
            <a:ext cx="546100" cy="0"/>
          </a:xfrm>
          <a:prstGeom prst="straightConnector1">
            <a:avLst/>
          </a:pr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317" name="テキスト ボックス 33"/>
          <p:cNvSpPr txBox="1">
            <a:spLocks noChangeArrowheads="1"/>
          </p:cNvSpPr>
          <p:nvPr/>
        </p:nvSpPr>
        <p:spPr bwMode="auto">
          <a:xfrm>
            <a:off x="420688" y="2055813"/>
            <a:ext cx="768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1cm</a:t>
            </a:r>
            <a:endParaRPr lang="ja-JP" altLang="en-US" sz="2400"/>
          </a:p>
        </p:txBody>
      </p:sp>
      <p:sp>
        <p:nvSpPr>
          <p:cNvPr id="55318" name="テキスト ボックス 34"/>
          <p:cNvSpPr txBox="1">
            <a:spLocks noChangeArrowheads="1"/>
          </p:cNvSpPr>
          <p:nvPr/>
        </p:nvSpPr>
        <p:spPr bwMode="auto">
          <a:xfrm>
            <a:off x="1381125" y="4040188"/>
            <a:ext cx="110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5/50cm</a:t>
            </a:r>
            <a:endParaRPr lang="ja-JP" altLang="en-US" sz="2400"/>
          </a:p>
        </p:txBody>
      </p:sp>
      <p:sp>
        <p:nvSpPr>
          <p:cNvPr id="55319" name="テキスト ボックス 46"/>
          <p:cNvSpPr txBox="1">
            <a:spLocks noChangeArrowheads="1"/>
          </p:cNvSpPr>
          <p:nvPr/>
        </p:nvSpPr>
        <p:spPr bwMode="auto">
          <a:xfrm>
            <a:off x="1047750" y="4624388"/>
            <a:ext cx="110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5/50cm</a:t>
            </a:r>
            <a:endParaRPr lang="ja-JP" altLang="en-US" sz="2400"/>
          </a:p>
        </p:txBody>
      </p:sp>
      <p:sp>
        <p:nvSpPr>
          <p:cNvPr id="48" name="平行四辺形 47"/>
          <p:cNvSpPr/>
          <p:nvPr/>
        </p:nvSpPr>
        <p:spPr>
          <a:xfrm rot="16200000" flipV="1">
            <a:off x="927100" y="4279900"/>
            <a:ext cx="658813" cy="182563"/>
          </a:xfrm>
          <a:prstGeom prst="parallelogram">
            <a:avLst>
              <a:gd name="adj" fmla="val 1105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321" name="テキスト ボックス 36"/>
          <p:cNvSpPr txBox="1">
            <a:spLocks noChangeArrowheads="1"/>
          </p:cNvSpPr>
          <p:nvPr/>
        </p:nvSpPr>
        <p:spPr bwMode="auto">
          <a:xfrm>
            <a:off x="395288" y="4229100"/>
            <a:ext cx="83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内枠</a:t>
            </a:r>
          </a:p>
        </p:txBody>
      </p:sp>
      <p:sp>
        <p:nvSpPr>
          <p:cNvPr id="27" name="正方形/長方形 26"/>
          <p:cNvSpPr/>
          <p:nvPr/>
        </p:nvSpPr>
        <p:spPr>
          <a:xfrm>
            <a:off x="5219700" y="3117850"/>
            <a:ext cx="3240088" cy="422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28" name="正方形/長方形 27"/>
          <p:cNvSpPr/>
          <p:nvPr/>
        </p:nvSpPr>
        <p:spPr>
          <a:xfrm>
            <a:off x="5219700" y="1989138"/>
            <a:ext cx="1062038"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30" name="正方形/長方形 29"/>
          <p:cNvSpPr/>
          <p:nvPr/>
        </p:nvSpPr>
        <p:spPr>
          <a:xfrm>
            <a:off x="5219700" y="2655888"/>
            <a:ext cx="1882775" cy="20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31" name="正方形/長方形 30"/>
          <p:cNvSpPr/>
          <p:nvPr/>
        </p:nvSpPr>
        <p:spPr>
          <a:xfrm>
            <a:off x="5219700" y="4159250"/>
            <a:ext cx="2097088" cy="222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32" name="正方形/長方形 31"/>
          <p:cNvSpPr/>
          <p:nvPr/>
        </p:nvSpPr>
        <p:spPr>
          <a:xfrm>
            <a:off x="7667625" y="4357688"/>
            <a:ext cx="611188" cy="204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55327" name="テキスト ボックス 1"/>
          <p:cNvSpPr txBox="1">
            <a:spLocks noChangeArrowheads="1"/>
          </p:cNvSpPr>
          <p:nvPr/>
        </p:nvSpPr>
        <p:spPr bwMode="auto">
          <a:xfrm>
            <a:off x="1757363" y="5553075"/>
            <a:ext cx="6078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r>
              <a:rPr lang="en-US" altLang="ja-JP" sz="2000" dirty="0" err="1"/>
              <a:t>fieldsizes.eps</a:t>
            </a:r>
            <a:r>
              <a:rPr lang="ja-JP" altLang="en-US" sz="2000" dirty="0"/>
              <a:t>を見て</a:t>
            </a:r>
            <a:r>
              <a:rPr lang="en-US" altLang="ja-JP" sz="2000" dirty="0"/>
              <a:t>5×5cm</a:t>
            </a:r>
            <a:r>
              <a:rPr lang="en-US" altLang="ja-JP" sz="2000" baseline="30000" dirty="0"/>
              <a:t>2</a:t>
            </a:r>
            <a:r>
              <a:rPr lang="ja-JP" altLang="en-US" sz="2000" dirty="0"/>
              <a:t>の照射野ができたか確認</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6324"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B0885993-3A2D-4E70-8B9A-4E469142D640}" type="slidenum">
              <a:rPr lang="en-US" altLang="ja-JP" sz="2400">
                <a:solidFill>
                  <a:srgbClr val="000000"/>
                </a:solidFill>
                <a:latin typeface="Tahoma" panose="020B0604030504040204" pitchFamily="34" charset="0"/>
              </a:rPr>
              <a:pPr algn="ctr" eaLnBrk="1" hangingPunct="1">
                <a:spcBef>
                  <a:spcPct val="50000"/>
                </a:spcBef>
                <a:buFontTx/>
                <a:buNone/>
              </a:pPr>
              <a:t>13</a:t>
            </a:fld>
            <a:endParaRPr lang="en-US" altLang="ja-JP" sz="2400">
              <a:solidFill>
                <a:srgbClr val="000000"/>
              </a:solidFill>
              <a:latin typeface="Tahoma" panose="020B0604030504040204" pitchFamily="34" charset="0"/>
            </a:endParaRPr>
          </a:p>
        </p:txBody>
      </p:sp>
      <p:pic>
        <p:nvPicPr>
          <p:cNvPr id="56326" name="図 15"/>
          <p:cNvPicPr>
            <a:picLocks noChangeAspect="1"/>
          </p:cNvPicPr>
          <p:nvPr/>
        </p:nvPicPr>
        <p:blipFill>
          <a:blip r:embed="rId3">
            <a:extLst>
              <a:ext uri="{28A0092B-C50C-407E-A947-70E740481C1C}">
                <a14:useLocalDpi xmlns:a14="http://schemas.microsoft.com/office/drawing/2010/main" val="0"/>
              </a:ext>
            </a:extLst>
          </a:blip>
          <a:srcRect l="13654" t="11542" r="30698" b="6702"/>
          <a:stretch>
            <a:fillRect/>
          </a:stretch>
        </p:blipFill>
        <p:spPr bwMode="auto">
          <a:xfrm>
            <a:off x="3870325" y="1411288"/>
            <a:ext cx="498792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テキスト ボックス 17"/>
          <p:cNvSpPr txBox="1">
            <a:spLocks noChangeArrowheads="1"/>
          </p:cNvSpPr>
          <p:nvPr/>
        </p:nvSpPr>
        <p:spPr bwMode="auto">
          <a:xfrm>
            <a:off x="2212975" y="-15875"/>
            <a:ext cx="466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課題３の答え合わせ</a:t>
            </a:r>
          </a:p>
        </p:txBody>
      </p:sp>
      <p:sp>
        <p:nvSpPr>
          <p:cNvPr id="56328" name="Text Box 1031"/>
          <p:cNvSpPr txBox="1">
            <a:spLocks noChangeArrowheads="1"/>
          </p:cNvSpPr>
          <p:nvPr/>
        </p:nvSpPr>
        <p:spPr bwMode="auto">
          <a:xfrm>
            <a:off x="5508625" y="5837238"/>
            <a:ext cx="1662113"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fieldsizes.eps</a:t>
            </a:r>
          </a:p>
        </p:txBody>
      </p:sp>
      <p:sp>
        <p:nvSpPr>
          <p:cNvPr id="56329" name="テキスト ボックス 1"/>
          <p:cNvSpPr txBox="1">
            <a:spLocks noChangeArrowheads="1"/>
          </p:cNvSpPr>
          <p:nvPr/>
        </p:nvSpPr>
        <p:spPr bwMode="auto">
          <a:xfrm>
            <a:off x="107950" y="5781675"/>
            <a:ext cx="4824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空気カーマ値 </a:t>
            </a:r>
            <a:r>
              <a:rPr lang="en-US" altLang="ja-JP" sz="2400"/>
              <a:t>2.7894E-14</a:t>
            </a:r>
            <a:r>
              <a:rPr lang="ja-JP" altLang="en-US" sz="2400"/>
              <a:t> </a:t>
            </a:r>
            <a:r>
              <a:rPr lang="en-US" altLang="ja-JP" sz="2400"/>
              <a:t>Gy/source</a:t>
            </a:r>
            <a:endParaRPr lang="ja-JP" altLang="en-US" sz="2400"/>
          </a:p>
        </p:txBody>
      </p:sp>
      <p:sp>
        <p:nvSpPr>
          <p:cNvPr id="56330" name="Text Box 1031"/>
          <p:cNvSpPr txBox="1">
            <a:spLocks noChangeArrowheads="1"/>
          </p:cNvSpPr>
          <p:nvPr/>
        </p:nvSpPr>
        <p:spPr bwMode="auto">
          <a:xfrm>
            <a:off x="107950" y="798513"/>
            <a:ext cx="3994150" cy="21986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Surface ]</a:t>
            </a:r>
          </a:p>
          <a:p>
            <a:pPr eaLnBrk="1" hangingPunct="1">
              <a:spcBef>
                <a:spcPct val="0"/>
              </a:spcBef>
              <a:buFontTx/>
              <a:buNone/>
            </a:pPr>
            <a:r>
              <a:rPr lang="en-US" altLang="ja-JP" sz="1400">
                <a:solidFill>
                  <a:srgbClr val="000000"/>
                </a:solidFill>
                <a:latin typeface="Tahoma" panose="020B0604030504040204" pitchFamily="34" charset="0"/>
              </a:rPr>
              <a:t>set:c32[c30/2.0/50.0] </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b="1">
                <a:solidFill>
                  <a:srgbClr val="FF0000"/>
                </a:solidFill>
                <a:latin typeface="Tahoma" panose="020B0604030504040204" pitchFamily="34" charset="0"/>
              </a:rPr>
              <a:t>200 rpp  -c32  c32  -c32  c32 -50.0 -49.0</a:t>
            </a:r>
          </a:p>
          <a:p>
            <a:pPr eaLnBrk="1" hangingPunct="1">
              <a:spcBef>
                <a:spcPct val="0"/>
              </a:spcBef>
              <a:buFontTx/>
              <a:buNone/>
            </a:pPr>
            <a:r>
              <a:rPr lang="en-US" altLang="ja-JP" sz="1400">
                <a:solidFill>
                  <a:srgbClr val="000000"/>
                </a:solidFill>
                <a:latin typeface="Tahoma" panose="020B0604030504040204" pitchFamily="34" charset="0"/>
              </a:rPr>
              <a:t>201 rpp  -2.0  2.0  -2.0  2.0 -50.0 -49.0</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a:solidFill>
                  <a:srgbClr val="000000"/>
                </a:solidFill>
                <a:latin typeface="Tahoma" panose="020B0604030504040204" pitchFamily="34" charset="0"/>
              </a:rPr>
              <a:t>[ Cell ]</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b="1">
                <a:solidFill>
                  <a:srgbClr val="FF0000"/>
                </a:solidFill>
                <a:latin typeface="Tahoma" panose="020B0604030504040204" pitchFamily="34" charset="0"/>
              </a:rPr>
              <a:t>200 -1           -201  200</a:t>
            </a:r>
          </a:p>
          <a:p>
            <a:pPr eaLnBrk="1" hangingPunct="1">
              <a:spcBef>
                <a:spcPct val="0"/>
              </a:spcBef>
              <a:buFontTx/>
              <a:buNone/>
            </a:pPr>
            <a:r>
              <a:rPr lang="en-US" altLang="ja-JP" sz="1400">
                <a:solidFill>
                  <a:srgbClr val="000000"/>
                </a:solidFill>
                <a:latin typeface="Tahoma" panose="020B0604030504040204" pitchFamily="34" charset="0"/>
              </a:rPr>
              <a:t>900 10  -0.00121 -999 10 100 </a:t>
            </a:r>
            <a:r>
              <a:rPr lang="en-US" altLang="ja-JP" sz="1400" b="1">
                <a:solidFill>
                  <a:srgbClr val="FF0000"/>
                </a:solidFill>
                <a:latin typeface="Tahoma" panose="020B0604030504040204" pitchFamily="34" charset="0"/>
              </a:rPr>
              <a:t>#200</a:t>
            </a:r>
          </a:p>
        </p:txBody>
      </p:sp>
      <p:sp>
        <p:nvSpPr>
          <p:cNvPr id="56331" name="テキスト ボックス 11"/>
          <p:cNvSpPr txBox="1">
            <a:spLocks noChangeArrowheads="1"/>
          </p:cNvSpPr>
          <p:nvPr/>
        </p:nvSpPr>
        <p:spPr bwMode="auto">
          <a:xfrm>
            <a:off x="4932363" y="981075"/>
            <a:ext cx="309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z=0</a:t>
            </a:r>
            <a:r>
              <a:rPr lang="ja-JP" altLang="en-US" sz="2400"/>
              <a:t>での照射野を確認</a:t>
            </a:r>
            <a:endParaRPr lang="en-US" altLang="ja-JP" sz="2400"/>
          </a:p>
        </p:txBody>
      </p:sp>
      <p:sp>
        <p:nvSpPr>
          <p:cNvPr id="56332" name="Text Box 1031"/>
          <p:cNvSpPr txBox="1">
            <a:spLocks noChangeArrowheads="1"/>
          </p:cNvSpPr>
          <p:nvPr/>
        </p:nvSpPr>
        <p:spPr bwMode="auto">
          <a:xfrm>
            <a:off x="141288" y="3933825"/>
            <a:ext cx="4070350" cy="180816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pt-BR" altLang="ja-JP" sz="1400">
                <a:solidFill>
                  <a:srgbClr val="000000"/>
                </a:solidFill>
                <a:latin typeface="Tahoma" panose="020B0604030504040204" pitchFamily="34" charset="0"/>
              </a:rPr>
              <a:t>[ T – H e a t ]</a:t>
            </a:r>
          </a:p>
          <a:p>
            <a:pPr eaLnBrk="1" hangingPunct="1">
              <a:spcBef>
                <a:spcPct val="0"/>
              </a:spcBef>
              <a:buFontTx/>
              <a:buNone/>
            </a:pPr>
            <a:r>
              <a:rPr lang="pt-BR" altLang="ja-JP" sz="1400">
                <a:solidFill>
                  <a:srgbClr val="000000"/>
                </a:solidFill>
                <a:latin typeface="Tahoma" panose="020B0604030504040204" pitchFamily="34" charset="0"/>
              </a:rPr>
              <a:t>...</a:t>
            </a:r>
          </a:p>
          <a:p>
            <a:pPr eaLnBrk="1" hangingPunct="1">
              <a:spcBef>
                <a:spcPct val="0"/>
              </a:spcBef>
              <a:buFontTx/>
              <a:buNone/>
            </a:pPr>
            <a:r>
              <a:rPr lang="pt-BR" altLang="ja-JP" sz="1400">
                <a:solidFill>
                  <a:srgbClr val="000000"/>
                </a:solidFill>
                <a:latin typeface="Tahoma" panose="020B0604030504040204" pitchFamily="34" charset="0"/>
              </a:rPr>
              <a:t>x: Serial Num. of Region</a:t>
            </a:r>
          </a:p>
          <a:p>
            <a:pPr eaLnBrk="1" hangingPunct="1">
              <a:spcBef>
                <a:spcPct val="0"/>
              </a:spcBef>
              <a:buFontTx/>
              <a:buNone/>
            </a:pPr>
            <a:r>
              <a:rPr lang="pt-BR" altLang="ja-JP" sz="1400">
                <a:solidFill>
                  <a:srgbClr val="000000"/>
                </a:solidFill>
                <a:latin typeface="Tahoma" panose="020B0604030504040204" pitchFamily="34" charset="0"/>
              </a:rPr>
              <a:t>y: Heat [Gy/source]      </a:t>
            </a:r>
          </a:p>
          <a:p>
            <a:pPr eaLnBrk="1" hangingPunct="1">
              <a:spcBef>
                <a:spcPct val="0"/>
              </a:spcBef>
              <a:buFontTx/>
              <a:buNone/>
            </a:pPr>
            <a:r>
              <a:rPr lang="pt-BR" altLang="ja-JP" sz="1400">
                <a:solidFill>
                  <a:srgbClr val="000000"/>
                </a:solidFill>
                <a:latin typeface="Tahoma" panose="020B0604030504040204" pitchFamily="34" charset="0"/>
              </a:rPr>
              <a:t>h:   x      n     n          y(total),l3  n</a:t>
            </a:r>
          </a:p>
          <a:p>
            <a:pPr eaLnBrk="1" hangingPunct="1">
              <a:spcBef>
                <a:spcPct val="0"/>
              </a:spcBef>
              <a:buFontTx/>
              <a:buNone/>
            </a:pPr>
            <a:r>
              <a:rPr lang="pt-BR" altLang="ja-JP" sz="1400">
                <a:solidFill>
                  <a:srgbClr val="000000"/>
                </a:solidFill>
                <a:latin typeface="Tahoma" panose="020B0604030504040204" pitchFamily="34" charset="0"/>
              </a:rPr>
              <a:t>#  num    reg     volume        heat     r.err</a:t>
            </a:r>
          </a:p>
          <a:p>
            <a:pPr eaLnBrk="1" hangingPunct="1">
              <a:spcBef>
                <a:spcPct val="0"/>
              </a:spcBef>
              <a:buFontTx/>
              <a:buNone/>
            </a:pPr>
            <a:r>
              <a:rPr lang="pt-BR" altLang="ja-JP" sz="1400">
                <a:solidFill>
                  <a:srgbClr val="000000"/>
                </a:solidFill>
                <a:latin typeface="Tahoma" panose="020B0604030504040204" pitchFamily="34" charset="0"/>
              </a:rPr>
              <a:t>    1      10   1.0000E+00   2.7894E-14  0.0199</a:t>
            </a:r>
          </a:p>
          <a:p>
            <a:pPr eaLnBrk="1" hangingPunct="1">
              <a:spcBef>
                <a:spcPct val="0"/>
              </a:spcBef>
              <a:buFontTx/>
              <a:buNone/>
            </a:pPr>
            <a:r>
              <a:rPr lang="pt-BR" altLang="ja-JP" sz="1400">
                <a:solidFill>
                  <a:srgbClr val="000000"/>
                </a:solidFill>
                <a:latin typeface="Tahoma" panose="020B0604030504040204" pitchFamily="34" charset="0"/>
              </a:rPr>
              <a:t>...</a:t>
            </a:r>
          </a:p>
        </p:txBody>
      </p:sp>
      <p:sp>
        <p:nvSpPr>
          <p:cNvPr id="56333" name="Text Box 1031"/>
          <p:cNvSpPr txBox="1">
            <a:spLocks noChangeArrowheads="1"/>
          </p:cNvSpPr>
          <p:nvPr/>
        </p:nvSpPr>
        <p:spPr bwMode="auto">
          <a:xfrm>
            <a:off x="1293813" y="3460750"/>
            <a:ext cx="133350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kerma.out</a:t>
            </a:r>
          </a:p>
        </p:txBody>
      </p:sp>
      <p:sp>
        <p:nvSpPr>
          <p:cNvPr id="15" name="正方形/長方形 14"/>
          <p:cNvSpPr/>
          <p:nvPr/>
        </p:nvSpPr>
        <p:spPr>
          <a:xfrm>
            <a:off x="2289175" y="5062538"/>
            <a:ext cx="987425" cy="398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6"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Irradiation field</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1095375" y="1612900"/>
            <a:ext cx="7005638"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1295400" y="1773238"/>
            <a:ext cx="6805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a:solidFill>
                  <a:srgbClr val="FF0000"/>
                </a:solidFill>
              </a:rPr>
              <a:t>アクリルの後方散乱係数の導出</a:t>
            </a:r>
            <a:endParaRPr lang="en-US" altLang="ja-JP" sz="2800" dirty="0">
              <a:solidFill>
                <a:srgbClr val="FF0000"/>
              </a:solidFill>
            </a:endParaRPr>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14</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0991117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7348"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69894190-4680-478D-8139-73F8A1F3221A}" type="slidenum">
              <a:rPr lang="en-US" altLang="ja-JP" sz="2400">
                <a:solidFill>
                  <a:srgbClr val="000000"/>
                </a:solidFill>
                <a:latin typeface="Tahoma" panose="020B0604030504040204" pitchFamily="34" charset="0"/>
              </a:rPr>
              <a:pPr algn="ctr" eaLnBrk="1" hangingPunct="1">
                <a:spcBef>
                  <a:spcPct val="50000"/>
                </a:spcBef>
                <a:buFontTx/>
                <a:buNone/>
              </a:pPr>
              <a:t>15</a:t>
            </a:fld>
            <a:endParaRPr lang="en-US" altLang="ja-JP" sz="2400">
              <a:solidFill>
                <a:srgbClr val="000000"/>
              </a:solidFill>
              <a:latin typeface="Tahoma" panose="020B0604030504040204" pitchFamily="34" charset="0"/>
            </a:endParaRPr>
          </a:p>
        </p:txBody>
      </p:sp>
      <p:sp>
        <p:nvSpPr>
          <p:cNvPr id="57349"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Back Scatter</a:t>
            </a:r>
            <a:endParaRPr lang="en-US" altLang="ja-JP" sz="2400" dirty="0">
              <a:solidFill>
                <a:srgbClr val="000000"/>
              </a:solidFill>
              <a:latin typeface="Tahoma" panose="020B0604030504040204" pitchFamily="34" charset="0"/>
            </a:endParaRPr>
          </a:p>
        </p:txBody>
      </p:sp>
      <p:sp>
        <p:nvSpPr>
          <p:cNvPr id="57350" name="テキスト ボックス 8"/>
          <p:cNvSpPr txBox="1">
            <a:spLocks noChangeArrowheads="1"/>
          </p:cNvSpPr>
          <p:nvPr/>
        </p:nvSpPr>
        <p:spPr bwMode="auto">
          <a:xfrm>
            <a:off x="684089" y="692150"/>
            <a:ext cx="7848351" cy="83099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00"/>
                </a:solidFill>
              </a:rPr>
              <a:t>散乱体（アクリル）の</a:t>
            </a:r>
            <a:r>
              <a:rPr lang="ja-JP" altLang="en-US" sz="2400" dirty="0">
                <a:solidFill>
                  <a:srgbClr val="000000"/>
                </a:solidFill>
              </a:rPr>
              <a:t>材質を空気に変えることで、散乱体が無い場合の空気カーマ値を計算し、後方散乱係数を求めよう</a:t>
            </a:r>
            <a:endParaRPr lang="en-US" altLang="ja-JP" sz="2400" dirty="0">
              <a:solidFill>
                <a:srgbClr val="000000"/>
              </a:solidFill>
            </a:endParaRPr>
          </a:p>
        </p:txBody>
      </p:sp>
      <p:sp>
        <p:nvSpPr>
          <p:cNvPr id="57351" name="テキスト ボックス 17"/>
          <p:cNvSpPr txBox="1">
            <a:spLocks noChangeArrowheads="1"/>
          </p:cNvSpPr>
          <p:nvPr/>
        </p:nvSpPr>
        <p:spPr bwMode="auto">
          <a:xfrm>
            <a:off x="3797300" y="-15875"/>
            <a:ext cx="163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課題４</a:t>
            </a:r>
          </a:p>
        </p:txBody>
      </p:sp>
      <p:pic>
        <p:nvPicPr>
          <p:cNvPr id="57352" name="図 1"/>
          <p:cNvPicPr>
            <a:picLocks noChangeAspect="1"/>
          </p:cNvPicPr>
          <p:nvPr/>
        </p:nvPicPr>
        <p:blipFill>
          <a:blip r:embed="rId3">
            <a:extLst>
              <a:ext uri="{28A0092B-C50C-407E-A947-70E740481C1C}">
                <a14:useLocalDpi xmlns:a14="http://schemas.microsoft.com/office/drawing/2010/main" val="0"/>
              </a:ext>
            </a:extLst>
          </a:blip>
          <a:srcRect l="12201" t="28149" r="29526" b="9030"/>
          <a:stretch>
            <a:fillRect/>
          </a:stretch>
        </p:blipFill>
        <p:spPr bwMode="auto">
          <a:xfrm>
            <a:off x="3714750" y="1879600"/>
            <a:ext cx="539273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 Box 1031"/>
          <p:cNvSpPr txBox="1">
            <a:spLocks noChangeArrowheads="1"/>
          </p:cNvSpPr>
          <p:nvPr/>
        </p:nvSpPr>
        <p:spPr bwMode="auto">
          <a:xfrm>
            <a:off x="363538" y="3220641"/>
            <a:ext cx="3200400" cy="13604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Cell ]</a:t>
            </a:r>
          </a:p>
          <a:p>
            <a:pPr eaLnBrk="1" hangingPunct="1">
              <a:spcBef>
                <a:spcPct val="0"/>
              </a:spcBef>
              <a:buFontTx/>
              <a:buNone/>
            </a:pPr>
            <a:r>
              <a:rPr lang="en-US" altLang="ja-JP" sz="1400">
                <a:solidFill>
                  <a:srgbClr val="000000"/>
                </a:solidFill>
                <a:latin typeface="Tahoma" panose="020B0604030504040204" pitchFamily="34" charset="0"/>
              </a:rPr>
              <a:t>10  10  -0.00121 -10</a:t>
            </a:r>
          </a:p>
          <a:p>
            <a:pPr eaLnBrk="1" hangingPunct="1">
              <a:spcBef>
                <a:spcPct val="0"/>
              </a:spcBef>
              <a:buFontTx/>
              <a:buNone/>
            </a:pPr>
            <a:r>
              <a:rPr lang="en-US" altLang="ja-JP" sz="1400">
                <a:solidFill>
                  <a:srgbClr val="000000"/>
                </a:solidFill>
                <a:latin typeface="Tahoma" panose="020B0604030504040204" pitchFamily="34" charset="0"/>
              </a:rPr>
              <a:t>100  1  -1.19  -100 -999</a:t>
            </a:r>
          </a:p>
          <a:p>
            <a:pPr eaLnBrk="1" hangingPunct="1">
              <a:spcBef>
                <a:spcPct val="0"/>
              </a:spcBef>
              <a:buFontTx/>
              <a:buNone/>
            </a:pPr>
            <a:r>
              <a:rPr lang="en-US" altLang="ja-JP" sz="1400">
                <a:solidFill>
                  <a:srgbClr val="000000"/>
                </a:solidFill>
                <a:latin typeface="Tahoma" panose="020B0604030504040204" pitchFamily="34" charset="0"/>
              </a:rPr>
              <a:t>200 -1           -201  200</a:t>
            </a:r>
          </a:p>
          <a:p>
            <a:pPr eaLnBrk="1" hangingPunct="1">
              <a:spcBef>
                <a:spcPct val="0"/>
              </a:spcBef>
              <a:buFontTx/>
              <a:buNone/>
            </a:pPr>
            <a:r>
              <a:rPr lang="en-US" altLang="ja-JP" sz="1400">
                <a:solidFill>
                  <a:srgbClr val="000000"/>
                </a:solidFill>
                <a:latin typeface="Tahoma" panose="020B0604030504040204" pitchFamily="34" charset="0"/>
              </a:rPr>
              <a:t>900 10  -0.00121 -999 10 100 #200</a:t>
            </a:r>
          </a:p>
          <a:p>
            <a:pPr eaLnBrk="1" hangingPunct="1">
              <a:spcBef>
                <a:spcPct val="0"/>
              </a:spcBef>
              <a:buFontTx/>
              <a:buNone/>
            </a:pPr>
            <a:r>
              <a:rPr lang="en-US" altLang="ja-JP" sz="1400">
                <a:solidFill>
                  <a:srgbClr val="000000"/>
                </a:solidFill>
                <a:latin typeface="Tahoma" panose="020B0604030504040204" pitchFamily="34" charset="0"/>
              </a:rPr>
              <a:t>999 -1            999                </a:t>
            </a:r>
            <a:endParaRPr lang="en-US" altLang="ja-JP" sz="1400">
              <a:solidFill>
                <a:srgbClr val="FF0000"/>
              </a:solidFill>
              <a:latin typeface="Tahoma" panose="020B0604030504040204" pitchFamily="34" charset="0"/>
            </a:endParaRPr>
          </a:p>
        </p:txBody>
      </p:sp>
      <p:sp>
        <p:nvSpPr>
          <p:cNvPr id="57354" name="テキスト ボックス 2"/>
          <p:cNvSpPr txBox="1">
            <a:spLocks noChangeArrowheads="1"/>
          </p:cNvSpPr>
          <p:nvPr/>
        </p:nvSpPr>
        <p:spPr bwMode="auto">
          <a:xfrm>
            <a:off x="5435600" y="2160588"/>
            <a:ext cx="86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57355" name="テキスト ボックス 14"/>
          <p:cNvSpPr txBox="1">
            <a:spLocks noChangeArrowheads="1"/>
          </p:cNvSpPr>
          <p:nvPr/>
        </p:nvSpPr>
        <p:spPr bwMode="auto">
          <a:xfrm>
            <a:off x="7056438" y="2103438"/>
            <a:ext cx="1295400" cy="4619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アクリル</a:t>
            </a:r>
          </a:p>
        </p:txBody>
      </p:sp>
      <p:sp>
        <p:nvSpPr>
          <p:cNvPr id="16" name="正方形/長方形 15"/>
          <p:cNvSpPr/>
          <p:nvPr/>
        </p:nvSpPr>
        <p:spPr>
          <a:xfrm>
            <a:off x="827088" y="3646091"/>
            <a:ext cx="719137"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57357" name="Text Box 1031"/>
          <p:cNvSpPr txBox="1">
            <a:spLocks noChangeArrowheads="1"/>
          </p:cNvSpPr>
          <p:nvPr/>
        </p:nvSpPr>
        <p:spPr bwMode="auto">
          <a:xfrm>
            <a:off x="5868988" y="5230813"/>
            <a:ext cx="1208087"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track.eps</a:t>
            </a:r>
          </a:p>
        </p:txBody>
      </p:sp>
      <p:sp>
        <p:nvSpPr>
          <p:cNvPr id="2" name="テキスト ボックス 1"/>
          <p:cNvSpPr txBox="1"/>
          <p:nvPr/>
        </p:nvSpPr>
        <p:spPr>
          <a:xfrm>
            <a:off x="651570" y="1844824"/>
            <a:ext cx="2768302" cy="1015663"/>
          </a:xfrm>
          <a:prstGeom prst="rect">
            <a:avLst/>
          </a:prstGeom>
          <a:solidFill>
            <a:schemeClr val="accent1">
              <a:lumMod val="20000"/>
              <a:lumOff val="80000"/>
            </a:schemeClr>
          </a:solidFill>
        </p:spPr>
        <p:txBody>
          <a:bodyPr wrap="square" rtlCol="0">
            <a:spAutoFit/>
          </a:bodyPr>
          <a:lstStyle/>
          <a:p>
            <a:r>
              <a:rPr kumimoji="1" lang="ja-JP" altLang="en-US" sz="2000" dirty="0" smtClean="0"/>
              <a:t>後方散乱係数</a:t>
            </a:r>
            <a:endParaRPr kumimoji="1" lang="en-US" altLang="ja-JP" sz="2000" dirty="0" smtClean="0"/>
          </a:p>
          <a:p>
            <a:r>
              <a:rPr lang="ja-JP" altLang="en-US" sz="2000" dirty="0" smtClean="0"/>
              <a:t>＝被照射体の有無で変わる</a:t>
            </a:r>
            <a:r>
              <a:rPr lang="en-US" altLang="ja-JP" sz="2000" dirty="0" smtClean="0"/>
              <a:t>X</a:t>
            </a:r>
            <a:r>
              <a:rPr lang="ja-JP" altLang="en-US" sz="2000" dirty="0" smtClean="0"/>
              <a:t>線の強さの比</a:t>
            </a:r>
            <a:endParaRPr kumimoji="1" lang="ja-JP"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837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41B36C9-EBA8-4C5D-AEAC-762BCEABB291}" type="slidenum">
              <a:rPr lang="en-US" altLang="ja-JP" sz="2400">
                <a:solidFill>
                  <a:srgbClr val="000000"/>
                </a:solidFill>
                <a:latin typeface="Tahoma" panose="020B0604030504040204" pitchFamily="34" charset="0"/>
              </a:rPr>
              <a:pPr algn="ctr" eaLnBrk="1" hangingPunct="1">
                <a:spcBef>
                  <a:spcPct val="50000"/>
                </a:spcBef>
                <a:buFontTx/>
                <a:buNone/>
              </a:pPr>
              <a:t>16</a:t>
            </a:fld>
            <a:endParaRPr lang="en-US" altLang="ja-JP" sz="2400">
              <a:solidFill>
                <a:srgbClr val="000000"/>
              </a:solidFill>
              <a:latin typeface="Tahoma" panose="020B0604030504040204" pitchFamily="34" charset="0"/>
            </a:endParaRPr>
          </a:p>
        </p:txBody>
      </p:sp>
      <p:sp>
        <p:nvSpPr>
          <p:cNvPr id="58374" name="テキスト ボックス 17"/>
          <p:cNvSpPr txBox="1">
            <a:spLocks noChangeArrowheads="1"/>
          </p:cNvSpPr>
          <p:nvPr/>
        </p:nvSpPr>
        <p:spPr bwMode="auto">
          <a:xfrm>
            <a:off x="2212975" y="-15875"/>
            <a:ext cx="466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a:t>
            </a:r>
            <a:r>
              <a:rPr lang="en-US" altLang="ja-JP" sz="4000"/>
              <a:t>4</a:t>
            </a:r>
            <a:r>
              <a:rPr lang="ja-JP" altLang="en-US" sz="4000"/>
              <a:t>の答え合わせ</a:t>
            </a:r>
          </a:p>
        </p:txBody>
      </p:sp>
      <p:sp>
        <p:nvSpPr>
          <p:cNvPr id="58375" name="テキスト ボックス 1"/>
          <p:cNvSpPr txBox="1">
            <a:spLocks noChangeArrowheads="1"/>
          </p:cNvSpPr>
          <p:nvPr/>
        </p:nvSpPr>
        <p:spPr bwMode="auto">
          <a:xfrm>
            <a:off x="431800" y="3138488"/>
            <a:ext cx="2952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kerma.out</a:t>
            </a:r>
          </a:p>
          <a:p>
            <a:pPr>
              <a:spcBef>
                <a:spcPct val="0"/>
              </a:spcBef>
              <a:buFontTx/>
              <a:buNone/>
            </a:pPr>
            <a:r>
              <a:rPr lang="en-US" altLang="ja-JP" sz="2400"/>
              <a:t>2.3727E-14</a:t>
            </a:r>
            <a:r>
              <a:rPr lang="ja-JP" altLang="en-US" sz="2400"/>
              <a:t> </a:t>
            </a:r>
            <a:r>
              <a:rPr lang="en-US" altLang="ja-JP" sz="2400"/>
              <a:t>Gy/source </a:t>
            </a:r>
          </a:p>
        </p:txBody>
      </p:sp>
      <p:pic>
        <p:nvPicPr>
          <p:cNvPr id="58376" name="図 2"/>
          <p:cNvPicPr>
            <a:picLocks noChangeAspect="1"/>
          </p:cNvPicPr>
          <p:nvPr/>
        </p:nvPicPr>
        <p:blipFill>
          <a:blip r:embed="rId3">
            <a:extLst>
              <a:ext uri="{28A0092B-C50C-407E-A947-70E740481C1C}">
                <a14:useLocalDpi xmlns:a14="http://schemas.microsoft.com/office/drawing/2010/main" val="0"/>
              </a:ext>
            </a:extLst>
          </a:blip>
          <a:srcRect l="12201" t="13127" r="18500" b="11761"/>
          <a:stretch>
            <a:fillRect/>
          </a:stretch>
        </p:blipFill>
        <p:spPr bwMode="auto">
          <a:xfrm>
            <a:off x="3716338" y="1878013"/>
            <a:ext cx="5362575"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3"/>
          <p:cNvSpPr txBox="1">
            <a:spLocks noChangeArrowheads="1"/>
          </p:cNvSpPr>
          <p:nvPr/>
        </p:nvSpPr>
        <p:spPr bwMode="auto">
          <a:xfrm>
            <a:off x="395288" y="4695825"/>
            <a:ext cx="3024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後方散乱係数 </a:t>
            </a:r>
            <a:r>
              <a:rPr lang="en-US" altLang="ja-JP" sz="2400">
                <a:solidFill>
                  <a:srgbClr val="FF0000"/>
                </a:solidFill>
              </a:rPr>
              <a:t>~</a:t>
            </a:r>
            <a:r>
              <a:rPr lang="ja-JP" altLang="en-US" sz="2400">
                <a:solidFill>
                  <a:srgbClr val="FF0000"/>
                </a:solidFill>
              </a:rPr>
              <a:t> </a:t>
            </a:r>
            <a:r>
              <a:rPr lang="en-US" altLang="ja-JP" sz="2400">
                <a:solidFill>
                  <a:srgbClr val="FF0000"/>
                </a:solidFill>
              </a:rPr>
              <a:t>1.18</a:t>
            </a:r>
            <a:endParaRPr lang="ja-JP" altLang="en-US" sz="2400">
              <a:solidFill>
                <a:srgbClr val="FF0000"/>
              </a:solidFill>
            </a:endParaRPr>
          </a:p>
        </p:txBody>
      </p:sp>
      <p:sp>
        <p:nvSpPr>
          <p:cNvPr id="58378" name="Text Box 1031"/>
          <p:cNvSpPr txBox="1">
            <a:spLocks noChangeArrowheads="1"/>
          </p:cNvSpPr>
          <p:nvPr/>
        </p:nvSpPr>
        <p:spPr bwMode="auto">
          <a:xfrm>
            <a:off x="5868988" y="5230813"/>
            <a:ext cx="1208087"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track.eps</a:t>
            </a:r>
          </a:p>
        </p:txBody>
      </p:sp>
      <p:sp>
        <p:nvSpPr>
          <p:cNvPr id="13" name="Text Box 1031"/>
          <p:cNvSpPr txBox="1">
            <a:spLocks noChangeArrowheads="1"/>
          </p:cNvSpPr>
          <p:nvPr/>
        </p:nvSpPr>
        <p:spPr bwMode="auto">
          <a:xfrm>
            <a:off x="363538" y="1268413"/>
            <a:ext cx="3200400" cy="16049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1400" dirty="0" smtClean="0">
                <a:solidFill>
                  <a:srgbClr val="000000"/>
                </a:solidFill>
                <a:latin typeface="Tahoma" panose="020B0604030504040204" pitchFamily="34" charset="0"/>
              </a:rPr>
              <a:t>[ Cell ]</a:t>
            </a:r>
          </a:p>
          <a:p>
            <a:pPr marL="342900" indent="-342900" eaLnBrk="1" hangingPunct="1">
              <a:spcBef>
                <a:spcPct val="0"/>
              </a:spcBef>
              <a:buFontTx/>
              <a:buAutoNum type="arabicPlain" startAt="10"/>
              <a:defRPr/>
            </a:pPr>
            <a:r>
              <a:rPr lang="en-US" altLang="ja-JP" sz="1400" dirty="0" smtClean="0">
                <a:solidFill>
                  <a:srgbClr val="000000"/>
                </a:solidFill>
                <a:latin typeface="Tahoma" panose="020B0604030504040204" pitchFamily="34" charset="0"/>
              </a:rPr>
              <a:t>10  -0.00121 -10</a:t>
            </a:r>
          </a:p>
          <a:p>
            <a:pPr eaLnBrk="1" hangingPunct="1">
              <a:spcBef>
                <a:spcPct val="0"/>
              </a:spcBef>
              <a:buFontTx/>
              <a:buNone/>
              <a:defRPr/>
            </a:pPr>
            <a:r>
              <a:rPr lang="en-US" altLang="ja-JP" sz="1400" b="1" dirty="0" smtClean="0">
                <a:solidFill>
                  <a:srgbClr val="FF0000"/>
                </a:solidFill>
                <a:latin typeface="Tahoma" panose="020B0604030504040204" pitchFamily="34" charset="0"/>
              </a:rPr>
              <a:t>$</a:t>
            </a:r>
            <a:r>
              <a:rPr lang="en-US" altLang="ja-JP" sz="1400" dirty="0" smtClean="0">
                <a:solidFill>
                  <a:srgbClr val="000000"/>
                </a:solidFill>
                <a:latin typeface="Tahoma" panose="020B0604030504040204" pitchFamily="34" charset="0"/>
              </a:rPr>
              <a:t>100 1  -1.19    -100 -999</a:t>
            </a:r>
          </a:p>
          <a:p>
            <a:pPr eaLnBrk="1" hangingPunct="1">
              <a:spcBef>
                <a:spcPct val="0"/>
              </a:spcBef>
              <a:buFontTx/>
              <a:buNone/>
              <a:defRPr/>
            </a:pPr>
            <a:r>
              <a:rPr lang="en-US" altLang="ja-JP" sz="1400" b="1" dirty="0" smtClean="0">
                <a:solidFill>
                  <a:srgbClr val="FF0000"/>
                </a:solidFill>
                <a:latin typeface="Tahoma" panose="020B0604030504040204" pitchFamily="34" charset="0"/>
              </a:rPr>
              <a:t>100 10  -0.00121  -100 -999</a:t>
            </a:r>
          </a:p>
          <a:p>
            <a:pPr eaLnBrk="1" hangingPunct="1">
              <a:spcBef>
                <a:spcPct val="0"/>
              </a:spcBef>
              <a:buFontTx/>
              <a:buNone/>
              <a:defRPr/>
            </a:pPr>
            <a:r>
              <a:rPr lang="en-US" altLang="ja-JP" sz="1400" dirty="0" smtClean="0">
                <a:solidFill>
                  <a:srgbClr val="000000"/>
                </a:solidFill>
                <a:latin typeface="Tahoma" panose="020B0604030504040204" pitchFamily="34" charset="0"/>
              </a:rPr>
              <a:t>200 -1           -201  200</a:t>
            </a:r>
          </a:p>
          <a:p>
            <a:pPr eaLnBrk="1" hangingPunct="1">
              <a:spcBef>
                <a:spcPct val="0"/>
              </a:spcBef>
              <a:buFontTx/>
              <a:buNone/>
              <a:defRPr/>
            </a:pPr>
            <a:r>
              <a:rPr lang="en-US" altLang="ja-JP" sz="1400" dirty="0" smtClean="0">
                <a:solidFill>
                  <a:srgbClr val="000000"/>
                </a:solidFill>
                <a:latin typeface="Tahoma" panose="020B0604030504040204" pitchFamily="34" charset="0"/>
              </a:rPr>
              <a:t>900 10  -0.00121 -999 10 100 #200</a:t>
            </a:r>
          </a:p>
          <a:p>
            <a:pPr eaLnBrk="1" hangingPunct="1">
              <a:spcBef>
                <a:spcPct val="0"/>
              </a:spcBef>
              <a:buFontTx/>
              <a:buNone/>
              <a:defRPr/>
            </a:pPr>
            <a:r>
              <a:rPr lang="en-US" altLang="ja-JP" sz="1400" dirty="0" smtClean="0">
                <a:solidFill>
                  <a:srgbClr val="000000"/>
                </a:solidFill>
                <a:latin typeface="Tahoma" panose="020B0604030504040204" pitchFamily="34" charset="0"/>
              </a:rPr>
              <a:t>999 -1            999                </a:t>
            </a:r>
            <a:endParaRPr lang="en-US" altLang="ja-JP" sz="1400" dirty="0" smtClean="0">
              <a:solidFill>
                <a:srgbClr val="FF0000"/>
              </a:solidFill>
              <a:latin typeface="Tahoma" panose="020B0604030504040204" pitchFamily="34" charset="0"/>
            </a:endParaRPr>
          </a:p>
        </p:txBody>
      </p:sp>
      <p:sp>
        <p:nvSpPr>
          <p:cNvPr id="58380" name="テキスト ボックス 1"/>
          <p:cNvSpPr txBox="1">
            <a:spLocks noChangeArrowheads="1"/>
          </p:cNvSpPr>
          <p:nvPr/>
        </p:nvSpPr>
        <p:spPr bwMode="auto">
          <a:xfrm>
            <a:off x="307975" y="4233863"/>
            <a:ext cx="331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アクリル有 </a:t>
            </a:r>
            <a:r>
              <a:rPr lang="en-US" altLang="ja-JP" sz="2000"/>
              <a:t>2.7894E-14</a:t>
            </a:r>
            <a:r>
              <a:rPr lang="ja-JP" altLang="en-US" sz="2000"/>
              <a:t>なので</a:t>
            </a:r>
          </a:p>
        </p:txBody>
      </p:sp>
      <p:sp>
        <p:nvSpPr>
          <p:cNvPr id="58381" name="テキスト ボックス 14"/>
          <p:cNvSpPr txBox="1">
            <a:spLocks noChangeArrowheads="1"/>
          </p:cNvSpPr>
          <p:nvPr/>
        </p:nvSpPr>
        <p:spPr bwMode="auto">
          <a:xfrm>
            <a:off x="5435600" y="2160588"/>
            <a:ext cx="86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58382" name="テキスト ボックス 15"/>
          <p:cNvSpPr txBox="1">
            <a:spLocks noChangeArrowheads="1"/>
          </p:cNvSpPr>
          <p:nvPr/>
        </p:nvSpPr>
        <p:spPr bwMode="auto">
          <a:xfrm>
            <a:off x="7307263" y="2174875"/>
            <a:ext cx="865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15"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Back Scatter</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3"/>
          <p:cNvPicPr>
            <a:picLocks noChangeAspect="1"/>
          </p:cNvPicPr>
          <p:nvPr/>
        </p:nvPicPr>
        <p:blipFill>
          <a:blip r:embed="rId2" cstate="print">
            <a:extLst>
              <a:ext uri="{28A0092B-C50C-407E-A947-70E740481C1C}">
                <a14:useLocalDpi xmlns:a14="http://schemas.microsoft.com/office/drawing/2010/main" val="0"/>
              </a:ext>
            </a:extLst>
          </a:blip>
          <a:srcRect l="9837" t="11761" r="34250" b="7664"/>
          <a:stretch>
            <a:fillRect/>
          </a:stretch>
        </p:blipFill>
        <p:spPr bwMode="auto">
          <a:xfrm>
            <a:off x="3265488" y="2378075"/>
            <a:ext cx="26892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9397"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A794148E-6F9D-4FB9-BC55-4C1EFA029E54}" type="slidenum">
              <a:rPr lang="en-US" altLang="ja-JP" sz="2400">
                <a:solidFill>
                  <a:srgbClr val="000000"/>
                </a:solidFill>
                <a:latin typeface="Tahoma" panose="020B0604030504040204" pitchFamily="34" charset="0"/>
              </a:rPr>
              <a:pPr algn="ctr" eaLnBrk="1" hangingPunct="1">
                <a:spcBef>
                  <a:spcPct val="50000"/>
                </a:spcBef>
                <a:buFontTx/>
                <a:buNone/>
              </a:pPr>
              <a:t>17</a:t>
            </a:fld>
            <a:endParaRPr lang="en-US" altLang="ja-JP" sz="2400">
              <a:solidFill>
                <a:srgbClr val="000000"/>
              </a:solidFill>
              <a:latin typeface="Tahoma" panose="020B0604030504040204" pitchFamily="34" charset="0"/>
            </a:endParaRPr>
          </a:p>
        </p:txBody>
      </p:sp>
      <p:sp>
        <p:nvSpPr>
          <p:cNvPr id="59399" name="テキスト ボックス 8"/>
          <p:cNvSpPr txBox="1">
            <a:spLocks noChangeArrowheads="1"/>
          </p:cNvSpPr>
          <p:nvPr/>
        </p:nvSpPr>
        <p:spPr bwMode="auto">
          <a:xfrm>
            <a:off x="1793875" y="692150"/>
            <a:ext cx="5514975" cy="8318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高いエネルギーのスペクトル</a:t>
            </a:r>
            <a:r>
              <a:rPr lang="en-US" altLang="ja-JP" sz="2400">
                <a:solidFill>
                  <a:srgbClr val="000000"/>
                </a:solidFill>
              </a:rPr>
              <a:t>(120kV)</a:t>
            </a:r>
            <a:r>
              <a:rPr lang="ja-JP" altLang="en-US" sz="2400">
                <a:solidFill>
                  <a:srgbClr val="000000"/>
                </a:solidFill>
              </a:rPr>
              <a:t>でも後方散乱係数を計算してみよう</a:t>
            </a:r>
          </a:p>
        </p:txBody>
      </p:sp>
      <p:sp>
        <p:nvSpPr>
          <p:cNvPr id="59400" name="テキスト ボックス 17"/>
          <p:cNvSpPr txBox="1">
            <a:spLocks noChangeArrowheads="1"/>
          </p:cNvSpPr>
          <p:nvPr/>
        </p:nvSpPr>
        <p:spPr bwMode="auto">
          <a:xfrm>
            <a:off x="3779838" y="-15875"/>
            <a:ext cx="1566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課題５</a:t>
            </a:r>
          </a:p>
        </p:txBody>
      </p:sp>
      <p:sp>
        <p:nvSpPr>
          <p:cNvPr id="59401" name="Text Box 1031"/>
          <p:cNvSpPr txBox="1">
            <a:spLocks noChangeArrowheads="1"/>
          </p:cNvSpPr>
          <p:nvPr/>
        </p:nvSpPr>
        <p:spPr bwMode="auto">
          <a:xfrm>
            <a:off x="5467350" y="4724400"/>
            <a:ext cx="1697038"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spectrum.eps</a:t>
            </a:r>
          </a:p>
        </p:txBody>
      </p:sp>
      <p:sp>
        <p:nvSpPr>
          <p:cNvPr id="59402" name="Text Box 1031"/>
          <p:cNvSpPr txBox="1">
            <a:spLocks noChangeArrowheads="1"/>
          </p:cNvSpPr>
          <p:nvPr/>
        </p:nvSpPr>
        <p:spPr bwMode="auto">
          <a:xfrm>
            <a:off x="692150" y="1916113"/>
            <a:ext cx="2366963" cy="266541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Source ]</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a:solidFill>
                  <a:srgbClr val="000000"/>
                </a:solidFill>
                <a:latin typeface="Tahoma" panose="020B0604030504040204" pitchFamily="34" charset="0"/>
              </a:rPr>
              <a:t>   s-type =   1</a:t>
            </a:r>
          </a:p>
          <a:p>
            <a:pPr eaLnBrk="1" hangingPunct="1">
              <a:spcBef>
                <a:spcPct val="0"/>
              </a:spcBef>
              <a:buFontTx/>
              <a:buNone/>
            </a:pPr>
            <a:r>
              <a:rPr lang="en-US" altLang="ja-JP" sz="1400">
                <a:solidFill>
                  <a:srgbClr val="000000"/>
                </a:solidFill>
                <a:latin typeface="Tahoma" panose="020B0604030504040204" pitchFamily="34" charset="0"/>
              </a:rPr>
              <a:t>     proj =   photon</a:t>
            </a:r>
          </a:p>
          <a:p>
            <a:pPr eaLnBrk="1" hangingPunct="1">
              <a:spcBef>
                <a:spcPct val="0"/>
              </a:spcBef>
              <a:buFontTx/>
              <a:buNone/>
            </a:pPr>
            <a:r>
              <a:rPr lang="en-US" altLang="ja-JP" sz="1400">
                <a:solidFill>
                  <a:srgbClr val="000000"/>
                </a:solidFill>
                <a:latin typeface="Tahoma" panose="020B0604030504040204" pitchFamily="34" charset="0"/>
              </a:rPr>
              <a:t>      dir =   1.0 </a:t>
            </a:r>
          </a:p>
          <a:p>
            <a:pPr eaLnBrk="1" hangingPunct="1">
              <a:spcBef>
                <a:spcPct val="0"/>
              </a:spcBef>
              <a:buFontTx/>
              <a:buNone/>
            </a:pPr>
            <a:r>
              <a:rPr lang="en-US" altLang="ja-JP" sz="1400">
                <a:solidFill>
                  <a:srgbClr val="000000"/>
                </a:solidFill>
                <a:latin typeface="Tahoma" panose="020B0604030504040204" pitchFamily="34" charset="0"/>
              </a:rPr>
              <a:t>       r0 =   0.0</a:t>
            </a:r>
          </a:p>
          <a:p>
            <a:pPr eaLnBrk="1" hangingPunct="1">
              <a:spcBef>
                <a:spcPct val="0"/>
              </a:spcBef>
              <a:buFontTx/>
              <a:buNone/>
            </a:pPr>
            <a:r>
              <a:rPr lang="en-US" altLang="ja-JP" sz="1400">
                <a:solidFill>
                  <a:srgbClr val="000000"/>
                </a:solidFill>
                <a:latin typeface="Tahoma" panose="020B0604030504040204" pitchFamily="34" charset="0"/>
              </a:rPr>
              <a:t>       x0 =   0.0</a:t>
            </a:r>
          </a:p>
          <a:p>
            <a:pPr eaLnBrk="1" hangingPunct="1">
              <a:spcBef>
                <a:spcPct val="0"/>
              </a:spcBef>
              <a:buFontTx/>
              <a:buNone/>
            </a:pPr>
            <a:r>
              <a:rPr lang="en-US" altLang="ja-JP" sz="1400">
                <a:solidFill>
                  <a:srgbClr val="000000"/>
                </a:solidFill>
                <a:latin typeface="Tahoma" panose="020B0604030504040204" pitchFamily="34" charset="0"/>
              </a:rPr>
              <a:t>       y0 =   0.0</a:t>
            </a:r>
          </a:p>
          <a:p>
            <a:pPr eaLnBrk="1" hangingPunct="1">
              <a:spcBef>
                <a:spcPct val="0"/>
              </a:spcBef>
              <a:buFontTx/>
              <a:buNone/>
            </a:pPr>
            <a:r>
              <a:rPr lang="en-US" altLang="ja-JP" sz="1400">
                <a:solidFill>
                  <a:srgbClr val="000000"/>
                </a:solidFill>
                <a:latin typeface="Tahoma" panose="020B0604030504040204" pitchFamily="34" charset="0"/>
              </a:rPr>
              <a:t>       z0 = -50.0</a:t>
            </a:r>
          </a:p>
          <a:p>
            <a:pPr eaLnBrk="1" hangingPunct="1">
              <a:spcBef>
                <a:spcPct val="0"/>
              </a:spcBef>
              <a:buFontTx/>
              <a:buNone/>
            </a:pPr>
            <a:r>
              <a:rPr lang="en-US" altLang="ja-JP" sz="1400">
                <a:solidFill>
                  <a:srgbClr val="000000"/>
                </a:solidFill>
                <a:latin typeface="Tahoma" panose="020B0604030504040204" pitchFamily="34" charset="0"/>
              </a:rPr>
              <a:t>       z1 = -50.0</a:t>
            </a:r>
          </a:p>
          <a:p>
            <a:pPr eaLnBrk="1" hangingPunct="1">
              <a:spcBef>
                <a:spcPct val="0"/>
              </a:spcBef>
              <a:buFontTx/>
              <a:buNone/>
            </a:pPr>
            <a:r>
              <a:rPr lang="en-US" altLang="ja-JP" sz="1400">
                <a:solidFill>
                  <a:srgbClr val="000000"/>
                </a:solidFill>
                <a:latin typeface="Tahoma" panose="020B0604030504040204" pitchFamily="34" charset="0"/>
              </a:rPr>
              <a:t>      </a:t>
            </a:r>
            <a:r>
              <a:rPr lang="en-US" altLang="ja-JP" sz="1400">
                <a:latin typeface="Tahoma" panose="020B0604030504040204" pitchFamily="34" charset="0"/>
              </a:rPr>
              <a:t>dom =  c32</a:t>
            </a:r>
          </a:p>
          <a:p>
            <a:pPr eaLnBrk="1" hangingPunct="1">
              <a:spcBef>
                <a:spcPct val="0"/>
              </a:spcBef>
              <a:buFontTx/>
              <a:buNone/>
            </a:pPr>
            <a:r>
              <a:rPr lang="en-US" altLang="ja-JP" sz="1400">
                <a:solidFill>
                  <a:srgbClr val="000000"/>
                </a:solidFill>
                <a:latin typeface="Tahoma" panose="020B0604030504040204" pitchFamily="34" charset="0"/>
              </a:rPr>
              <a:t>infl:{voltage/spec40.inp}</a:t>
            </a:r>
          </a:p>
        </p:txBody>
      </p:sp>
      <p:sp>
        <p:nvSpPr>
          <p:cNvPr id="14" name="正方形/長方形 13"/>
          <p:cNvSpPr/>
          <p:nvPr/>
        </p:nvSpPr>
        <p:spPr>
          <a:xfrm>
            <a:off x="1793875" y="4292600"/>
            <a:ext cx="906463" cy="265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pic>
        <p:nvPicPr>
          <p:cNvPr id="59404" name="図 4"/>
          <p:cNvPicPr>
            <a:picLocks noChangeAspect="1"/>
          </p:cNvPicPr>
          <p:nvPr/>
        </p:nvPicPr>
        <p:blipFill>
          <a:blip r:embed="rId4" cstate="print">
            <a:extLst>
              <a:ext uri="{28A0092B-C50C-407E-A947-70E740481C1C}">
                <a14:useLocalDpi xmlns:a14="http://schemas.microsoft.com/office/drawing/2010/main" val="0"/>
              </a:ext>
            </a:extLst>
          </a:blip>
          <a:srcRect l="9837" t="11761" r="33463" b="6299"/>
          <a:stretch>
            <a:fillRect/>
          </a:stretch>
        </p:blipFill>
        <p:spPr bwMode="auto">
          <a:xfrm>
            <a:off x="6130925" y="2373313"/>
            <a:ext cx="27368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a:xfrm>
            <a:off x="5651500" y="3249613"/>
            <a:ext cx="1223963"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406" name="テキスト ボックス 2"/>
          <p:cNvSpPr txBox="1">
            <a:spLocks noChangeArrowheads="1"/>
          </p:cNvSpPr>
          <p:nvPr/>
        </p:nvSpPr>
        <p:spPr bwMode="auto">
          <a:xfrm>
            <a:off x="4356100" y="1916113"/>
            <a:ext cx="93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40kV</a:t>
            </a:r>
            <a:endParaRPr lang="ja-JP" altLang="en-US" sz="2400"/>
          </a:p>
        </p:txBody>
      </p:sp>
      <p:sp>
        <p:nvSpPr>
          <p:cNvPr id="59407" name="テキスト ボックス 18"/>
          <p:cNvSpPr txBox="1">
            <a:spLocks noChangeArrowheads="1"/>
          </p:cNvSpPr>
          <p:nvPr/>
        </p:nvSpPr>
        <p:spPr bwMode="auto">
          <a:xfrm>
            <a:off x="7308850" y="1916113"/>
            <a:ext cx="105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120kV</a:t>
            </a:r>
            <a:endParaRPr lang="ja-JP" altLang="en-US" sz="2400"/>
          </a:p>
        </p:txBody>
      </p:sp>
      <p:sp>
        <p:nvSpPr>
          <p:cNvPr id="16"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Back Scatter</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図 2"/>
          <p:cNvPicPr>
            <a:picLocks noChangeAspect="1"/>
          </p:cNvPicPr>
          <p:nvPr/>
        </p:nvPicPr>
        <p:blipFill>
          <a:blip r:embed="rId2">
            <a:extLst>
              <a:ext uri="{28A0092B-C50C-407E-A947-70E740481C1C}">
                <a14:useLocalDpi xmlns:a14="http://schemas.microsoft.com/office/drawing/2010/main" val="0"/>
              </a:ext>
            </a:extLst>
          </a:blip>
          <a:srcRect l="12201" t="22687" r="30313" b="45903"/>
          <a:stretch>
            <a:fillRect/>
          </a:stretch>
        </p:blipFill>
        <p:spPr bwMode="auto">
          <a:xfrm>
            <a:off x="3492500" y="836613"/>
            <a:ext cx="52562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図 1"/>
          <p:cNvPicPr>
            <a:picLocks noChangeAspect="1"/>
          </p:cNvPicPr>
          <p:nvPr/>
        </p:nvPicPr>
        <p:blipFill>
          <a:blip r:embed="rId3">
            <a:extLst>
              <a:ext uri="{28A0092B-C50C-407E-A947-70E740481C1C}">
                <a14:useLocalDpi xmlns:a14="http://schemas.microsoft.com/office/drawing/2010/main" val="0"/>
              </a:ext>
            </a:extLst>
          </a:blip>
          <a:srcRect l="12201" t="44537" r="30313" b="14491"/>
          <a:stretch>
            <a:fillRect/>
          </a:stretch>
        </p:blipFill>
        <p:spPr bwMode="auto">
          <a:xfrm>
            <a:off x="3492500" y="2781300"/>
            <a:ext cx="52562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042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A829B6A-6685-429E-AF1E-5B791A7FFE6D}" type="slidenum">
              <a:rPr lang="en-US" altLang="ja-JP" sz="2400">
                <a:solidFill>
                  <a:srgbClr val="000000"/>
                </a:solidFill>
                <a:latin typeface="Tahoma" panose="020B0604030504040204" pitchFamily="34" charset="0"/>
              </a:rPr>
              <a:pPr algn="ctr" eaLnBrk="1" hangingPunct="1">
                <a:spcBef>
                  <a:spcPct val="50000"/>
                </a:spcBef>
                <a:buFontTx/>
                <a:buNone/>
              </a:pPr>
              <a:t>18</a:t>
            </a:fld>
            <a:endParaRPr lang="en-US" altLang="ja-JP" sz="2400">
              <a:solidFill>
                <a:srgbClr val="000000"/>
              </a:solidFill>
              <a:latin typeface="Tahoma" panose="020B0604030504040204" pitchFamily="34" charset="0"/>
            </a:endParaRPr>
          </a:p>
        </p:txBody>
      </p:sp>
      <p:sp>
        <p:nvSpPr>
          <p:cNvPr id="60424" name="テキスト ボックス 17"/>
          <p:cNvSpPr txBox="1">
            <a:spLocks noChangeArrowheads="1"/>
          </p:cNvSpPr>
          <p:nvPr/>
        </p:nvSpPr>
        <p:spPr bwMode="auto">
          <a:xfrm>
            <a:off x="2212975" y="-15875"/>
            <a:ext cx="466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課題５の答え合わせ</a:t>
            </a:r>
          </a:p>
        </p:txBody>
      </p:sp>
      <p:sp>
        <p:nvSpPr>
          <p:cNvPr id="60425" name="テキスト ボックス 1"/>
          <p:cNvSpPr txBox="1">
            <a:spLocks noChangeArrowheads="1"/>
          </p:cNvSpPr>
          <p:nvPr/>
        </p:nvSpPr>
        <p:spPr bwMode="auto">
          <a:xfrm>
            <a:off x="1562100" y="5116513"/>
            <a:ext cx="5386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空気カーマ値（空気のみ） </a:t>
            </a:r>
            <a:r>
              <a:rPr lang="en-US" altLang="ja-JP" sz="2000"/>
              <a:t>1.0986E-14</a:t>
            </a:r>
            <a:r>
              <a:rPr lang="ja-JP" altLang="en-US" sz="2000"/>
              <a:t> </a:t>
            </a:r>
            <a:r>
              <a:rPr lang="en-US" altLang="ja-JP" sz="2000"/>
              <a:t>Gy/source</a:t>
            </a:r>
            <a:endParaRPr lang="ja-JP" altLang="en-US" sz="2000"/>
          </a:p>
        </p:txBody>
      </p:sp>
      <p:sp>
        <p:nvSpPr>
          <p:cNvPr id="60426" name="テキスト ボックス 3"/>
          <p:cNvSpPr txBox="1">
            <a:spLocks noChangeArrowheads="1"/>
          </p:cNvSpPr>
          <p:nvPr/>
        </p:nvSpPr>
        <p:spPr bwMode="auto">
          <a:xfrm>
            <a:off x="3060700" y="5780088"/>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後方散乱係数 </a:t>
            </a:r>
            <a:r>
              <a:rPr lang="en-US" altLang="ja-JP" sz="2400">
                <a:solidFill>
                  <a:srgbClr val="FF0000"/>
                </a:solidFill>
              </a:rPr>
              <a:t>~</a:t>
            </a:r>
            <a:r>
              <a:rPr lang="ja-JP" altLang="en-US" sz="2400">
                <a:solidFill>
                  <a:srgbClr val="FF0000"/>
                </a:solidFill>
              </a:rPr>
              <a:t> </a:t>
            </a:r>
            <a:r>
              <a:rPr lang="en-US" altLang="ja-JP" sz="2400">
                <a:solidFill>
                  <a:srgbClr val="FF0000"/>
                </a:solidFill>
              </a:rPr>
              <a:t>1.22</a:t>
            </a:r>
            <a:endParaRPr lang="ja-JP" altLang="en-US" sz="2400">
              <a:solidFill>
                <a:srgbClr val="FF0000"/>
              </a:solidFill>
            </a:endParaRPr>
          </a:p>
        </p:txBody>
      </p:sp>
      <p:sp>
        <p:nvSpPr>
          <p:cNvPr id="60427" name="テキスト ボックス 11"/>
          <p:cNvSpPr txBox="1">
            <a:spLocks noChangeArrowheads="1"/>
          </p:cNvSpPr>
          <p:nvPr/>
        </p:nvSpPr>
        <p:spPr bwMode="auto">
          <a:xfrm>
            <a:off x="1543050" y="5476875"/>
            <a:ext cx="540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空気カーマ値（アクリル有） </a:t>
            </a:r>
            <a:r>
              <a:rPr lang="en-US" altLang="ja-JP" sz="2000"/>
              <a:t>1.3404E-14</a:t>
            </a:r>
            <a:r>
              <a:rPr lang="ja-JP" altLang="en-US" sz="2000"/>
              <a:t> </a:t>
            </a:r>
            <a:r>
              <a:rPr lang="en-US" altLang="ja-JP" sz="2000"/>
              <a:t>Gy/source</a:t>
            </a:r>
            <a:endParaRPr lang="ja-JP" altLang="en-US" sz="2000"/>
          </a:p>
        </p:txBody>
      </p:sp>
      <p:sp>
        <p:nvSpPr>
          <p:cNvPr id="60428" name="Text Box 1031"/>
          <p:cNvSpPr txBox="1">
            <a:spLocks noChangeArrowheads="1"/>
          </p:cNvSpPr>
          <p:nvPr/>
        </p:nvSpPr>
        <p:spPr bwMode="auto">
          <a:xfrm>
            <a:off x="547688" y="1052513"/>
            <a:ext cx="2368550" cy="2663825"/>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Source ]</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a:solidFill>
                  <a:srgbClr val="000000"/>
                </a:solidFill>
                <a:latin typeface="Tahoma" panose="020B0604030504040204" pitchFamily="34" charset="0"/>
              </a:rPr>
              <a:t>   s-type =   1</a:t>
            </a:r>
          </a:p>
          <a:p>
            <a:pPr eaLnBrk="1" hangingPunct="1">
              <a:spcBef>
                <a:spcPct val="0"/>
              </a:spcBef>
              <a:buFontTx/>
              <a:buNone/>
            </a:pPr>
            <a:r>
              <a:rPr lang="en-US" altLang="ja-JP" sz="1400">
                <a:solidFill>
                  <a:srgbClr val="000000"/>
                </a:solidFill>
                <a:latin typeface="Tahoma" panose="020B0604030504040204" pitchFamily="34" charset="0"/>
              </a:rPr>
              <a:t>     proj =   photon</a:t>
            </a:r>
          </a:p>
          <a:p>
            <a:pPr eaLnBrk="1" hangingPunct="1">
              <a:spcBef>
                <a:spcPct val="0"/>
              </a:spcBef>
              <a:buFontTx/>
              <a:buNone/>
            </a:pPr>
            <a:r>
              <a:rPr lang="en-US" altLang="ja-JP" sz="1400">
                <a:solidFill>
                  <a:srgbClr val="000000"/>
                </a:solidFill>
                <a:latin typeface="Tahoma" panose="020B0604030504040204" pitchFamily="34" charset="0"/>
              </a:rPr>
              <a:t>      dir =   1.0 </a:t>
            </a:r>
          </a:p>
          <a:p>
            <a:pPr eaLnBrk="1" hangingPunct="1">
              <a:spcBef>
                <a:spcPct val="0"/>
              </a:spcBef>
              <a:buFontTx/>
              <a:buNone/>
            </a:pPr>
            <a:r>
              <a:rPr lang="en-US" altLang="ja-JP" sz="1400">
                <a:solidFill>
                  <a:srgbClr val="000000"/>
                </a:solidFill>
                <a:latin typeface="Tahoma" panose="020B0604030504040204" pitchFamily="34" charset="0"/>
              </a:rPr>
              <a:t>       r0 =   0.0</a:t>
            </a:r>
          </a:p>
          <a:p>
            <a:pPr eaLnBrk="1" hangingPunct="1">
              <a:spcBef>
                <a:spcPct val="0"/>
              </a:spcBef>
              <a:buFontTx/>
              <a:buNone/>
            </a:pPr>
            <a:r>
              <a:rPr lang="en-US" altLang="ja-JP" sz="1400">
                <a:solidFill>
                  <a:srgbClr val="000000"/>
                </a:solidFill>
                <a:latin typeface="Tahoma" panose="020B0604030504040204" pitchFamily="34" charset="0"/>
              </a:rPr>
              <a:t>       x0 =   0.0</a:t>
            </a:r>
          </a:p>
          <a:p>
            <a:pPr eaLnBrk="1" hangingPunct="1">
              <a:spcBef>
                <a:spcPct val="0"/>
              </a:spcBef>
              <a:buFontTx/>
              <a:buNone/>
            </a:pPr>
            <a:r>
              <a:rPr lang="en-US" altLang="ja-JP" sz="1400">
                <a:solidFill>
                  <a:srgbClr val="000000"/>
                </a:solidFill>
                <a:latin typeface="Tahoma" panose="020B0604030504040204" pitchFamily="34" charset="0"/>
              </a:rPr>
              <a:t>       y0 =   0.0</a:t>
            </a:r>
          </a:p>
          <a:p>
            <a:pPr eaLnBrk="1" hangingPunct="1">
              <a:spcBef>
                <a:spcPct val="0"/>
              </a:spcBef>
              <a:buFontTx/>
              <a:buNone/>
            </a:pPr>
            <a:r>
              <a:rPr lang="en-US" altLang="ja-JP" sz="1400">
                <a:solidFill>
                  <a:srgbClr val="000000"/>
                </a:solidFill>
                <a:latin typeface="Tahoma" panose="020B0604030504040204" pitchFamily="34" charset="0"/>
              </a:rPr>
              <a:t>       z0 = -50.0</a:t>
            </a:r>
          </a:p>
          <a:p>
            <a:pPr eaLnBrk="1" hangingPunct="1">
              <a:spcBef>
                <a:spcPct val="0"/>
              </a:spcBef>
              <a:buFontTx/>
              <a:buNone/>
            </a:pPr>
            <a:r>
              <a:rPr lang="en-US" altLang="ja-JP" sz="1400">
                <a:solidFill>
                  <a:srgbClr val="000000"/>
                </a:solidFill>
                <a:latin typeface="Tahoma" panose="020B0604030504040204" pitchFamily="34" charset="0"/>
              </a:rPr>
              <a:t>       z1 = -50.0</a:t>
            </a:r>
          </a:p>
          <a:p>
            <a:pPr eaLnBrk="1" hangingPunct="1">
              <a:spcBef>
                <a:spcPct val="0"/>
              </a:spcBef>
              <a:buFontTx/>
              <a:buNone/>
            </a:pPr>
            <a:r>
              <a:rPr lang="en-US" altLang="ja-JP" sz="1400">
                <a:solidFill>
                  <a:srgbClr val="000000"/>
                </a:solidFill>
                <a:latin typeface="Tahoma" panose="020B0604030504040204" pitchFamily="34" charset="0"/>
              </a:rPr>
              <a:t>      </a:t>
            </a:r>
            <a:r>
              <a:rPr lang="en-US" altLang="ja-JP" sz="1400">
                <a:latin typeface="Tahoma" panose="020B0604030504040204" pitchFamily="34" charset="0"/>
              </a:rPr>
              <a:t>dom =  c32</a:t>
            </a:r>
          </a:p>
          <a:p>
            <a:pPr eaLnBrk="1" hangingPunct="1">
              <a:spcBef>
                <a:spcPct val="0"/>
              </a:spcBef>
              <a:buFontTx/>
              <a:buNone/>
            </a:pPr>
            <a:r>
              <a:rPr lang="en-US" altLang="ja-JP" sz="1400">
                <a:solidFill>
                  <a:srgbClr val="000000"/>
                </a:solidFill>
                <a:latin typeface="Tahoma" panose="020B0604030504040204" pitchFamily="34" charset="0"/>
              </a:rPr>
              <a:t>infl:{voltage/</a:t>
            </a:r>
            <a:r>
              <a:rPr lang="en-US" altLang="ja-JP" sz="1400">
                <a:solidFill>
                  <a:srgbClr val="FF0000"/>
                </a:solidFill>
                <a:latin typeface="Tahoma" panose="020B0604030504040204" pitchFamily="34" charset="0"/>
              </a:rPr>
              <a:t>spec120.inp</a:t>
            </a:r>
            <a:r>
              <a:rPr lang="en-US" altLang="ja-JP" sz="1400">
                <a:solidFill>
                  <a:srgbClr val="000000"/>
                </a:solidFill>
                <a:latin typeface="Tahoma" panose="020B0604030504040204" pitchFamily="34" charset="0"/>
              </a:rPr>
              <a:t>}</a:t>
            </a:r>
          </a:p>
        </p:txBody>
      </p:sp>
      <p:sp>
        <p:nvSpPr>
          <p:cNvPr id="60429" name="テキスト ボックス 14"/>
          <p:cNvSpPr txBox="1">
            <a:spLocks noChangeArrowheads="1"/>
          </p:cNvSpPr>
          <p:nvPr/>
        </p:nvSpPr>
        <p:spPr bwMode="auto">
          <a:xfrm>
            <a:off x="5076825" y="3709988"/>
            <a:ext cx="86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60430" name="テキスト ボックス 15"/>
          <p:cNvSpPr txBox="1">
            <a:spLocks noChangeArrowheads="1"/>
          </p:cNvSpPr>
          <p:nvPr/>
        </p:nvSpPr>
        <p:spPr bwMode="auto">
          <a:xfrm>
            <a:off x="6831013" y="3716338"/>
            <a:ext cx="127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アクリル</a:t>
            </a:r>
          </a:p>
        </p:txBody>
      </p:sp>
      <p:sp>
        <p:nvSpPr>
          <p:cNvPr id="60431" name="Text Box 1031"/>
          <p:cNvSpPr txBox="1">
            <a:spLocks noChangeArrowheads="1"/>
          </p:cNvSpPr>
          <p:nvPr/>
        </p:nvSpPr>
        <p:spPr bwMode="auto">
          <a:xfrm>
            <a:off x="5657850" y="4684713"/>
            <a:ext cx="1208088"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track.eps</a:t>
            </a:r>
          </a:p>
        </p:txBody>
      </p:sp>
      <p:sp>
        <p:nvSpPr>
          <p:cNvPr id="60432" name="Text Box 1031"/>
          <p:cNvSpPr txBox="1">
            <a:spLocks noChangeArrowheads="1"/>
          </p:cNvSpPr>
          <p:nvPr/>
        </p:nvSpPr>
        <p:spPr bwMode="auto">
          <a:xfrm>
            <a:off x="1041400" y="4694238"/>
            <a:ext cx="13335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kerma.out</a:t>
            </a:r>
          </a:p>
        </p:txBody>
      </p:sp>
      <p:sp>
        <p:nvSpPr>
          <p:cNvPr id="60433" name="テキスト ボックス 18"/>
          <p:cNvSpPr txBox="1">
            <a:spLocks noChangeArrowheads="1"/>
          </p:cNvSpPr>
          <p:nvPr/>
        </p:nvSpPr>
        <p:spPr bwMode="auto">
          <a:xfrm>
            <a:off x="5113338" y="930275"/>
            <a:ext cx="865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60434" name="テキスト ボックス 19"/>
          <p:cNvSpPr txBox="1">
            <a:spLocks noChangeArrowheads="1"/>
          </p:cNvSpPr>
          <p:nvPr/>
        </p:nvSpPr>
        <p:spPr bwMode="auto">
          <a:xfrm>
            <a:off x="7038975" y="93027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19"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Back Scatter</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1095375" y="1612900"/>
            <a:ext cx="7005638"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1295400" y="1773238"/>
            <a:ext cx="6805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a:t>アクリルの後方散乱係数の導出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solidFill>
                  <a:srgbClr val="FF0000"/>
                </a:solidFill>
              </a:rPr>
              <a:t>鉛の後方散乱係数の導出</a:t>
            </a:r>
            <a:endParaRPr lang="en-US" altLang="ja-JP" sz="2800" dirty="0">
              <a:solidFill>
                <a:srgbClr val="FF0000"/>
              </a:solidFill>
            </a:endParaRPr>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19</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6178933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39925" y="115888"/>
            <a:ext cx="5080000" cy="896937"/>
          </a:xfrm>
        </p:spPr>
        <p:txBody>
          <a:bodyPr/>
          <a:lstStyle/>
          <a:p>
            <a:pPr eaLnBrk="1" hangingPunct="1"/>
            <a:r>
              <a:rPr lang="ja-JP" altLang="en-US" sz="4800" smtClean="0">
                <a:latin typeface="Century Gothic" panose="020B0502020202020204" pitchFamily="34" charset="0"/>
              </a:rPr>
              <a:t>本実習の目標</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30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Purpose</a:t>
            </a:r>
          </a:p>
        </p:txBody>
      </p:sp>
      <p:sp>
        <p:nvSpPr>
          <p:cNvPr id="43014"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8C3CC42F-B2BC-4384-B96B-627D9948AA79}" type="slidenum">
              <a:rPr lang="en-US" altLang="ja-JP" sz="2400">
                <a:solidFill>
                  <a:srgbClr val="000000"/>
                </a:solidFill>
                <a:latin typeface="Tahoma" panose="020B0604030504040204" pitchFamily="34" charset="0"/>
              </a:rPr>
              <a:pPr algn="ctr" eaLnBrk="1" hangingPunct="1">
                <a:spcBef>
                  <a:spcPct val="50000"/>
                </a:spcBef>
                <a:buFontTx/>
                <a:buNone/>
              </a:pPr>
              <a:t>2</a:t>
            </a:fld>
            <a:endParaRPr lang="en-US" altLang="ja-JP" sz="2400">
              <a:solidFill>
                <a:srgbClr val="000000"/>
              </a:solidFill>
              <a:latin typeface="Tahoma" panose="020B0604030504040204" pitchFamily="34" charset="0"/>
            </a:endParaRPr>
          </a:p>
        </p:txBody>
      </p:sp>
      <p:sp>
        <p:nvSpPr>
          <p:cNvPr id="43015" name="Rectangle 8"/>
          <p:cNvSpPr txBox="1">
            <a:spLocks noChangeArrowheads="1"/>
          </p:cNvSpPr>
          <p:nvPr/>
        </p:nvSpPr>
        <p:spPr bwMode="auto">
          <a:xfrm>
            <a:off x="566738" y="1196975"/>
            <a:ext cx="79660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ja-JP" altLang="en-US" sz="2800">
                <a:solidFill>
                  <a:srgbClr val="000000"/>
                </a:solidFill>
                <a:latin typeface="Century" panose="02040604050505020304" pitchFamily="18" charset="0"/>
              </a:rPr>
              <a:t>高度な線源（スペクトルおよび照射野）の設定を行い、診断</a:t>
            </a:r>
            <a:r>
              <a:rPr lang="en-US" altLang="ja-JP" sz="2800">
                <a:solidFill>
                  <a:srgbClr val="000000"/>
                </a:solidFill>
                <a:latin typeface="Century" panose="02040604050505020304" pitchFamily="18" charset="0"/>
              </a:rPr>
              <a:t>X</a:t>
            </a:r>
            <a:r>
              <a:rPr lang="ja-JP" altLang="en-US" sz="2800">
                <a:solidFill>
                  <a:srgbClr val="000000"/>
                </a:solidFill>
                <a:latin typeface="Century" panose="02040604050505020304" pitchFamily="18" charset="0"/>
              </a:rPr>
              <a:t>線での後方散乱を例に計算することで、シミュレーション解析の仕方について学ぶ。</a:t>
            </a:r>
            <a:endParaRPr lang="en-US" altLang="ja-JP" sz="2800">
              <a:solidFill>
                <a:srgbClr val="000000"/>
              </a:solidFill>
              <a:latin typeface="Century" panose="02040604050505020304" pitchFamily="18" charset="0"/>
            </a:endParaRPr>
          </a:p>
        </p:txBody>
      </p:sp>
      <p:sp>
        <p:nvSpPr>
          <p:cNvPr id="43016" name="テキスト ボックス 2"/>
          <p:cNvSpPr txBox="1">
            <a:spLocks noChangeArrowheads="1"/>
          </p:cNvSpPr>
          <p:nvPr/>
        </p:nvSpPr>
        <p:spPr bwMode="auto">
          <a:xfrm>
            <a:off x="1547664" y="5529426"/>
            <a:ext cx="63007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dirty="0" smtClean="0">
                <a:solidFill>
                  <a:srgbClr val="000000"/>
                </a:solidFill>
              </a:rPr>
              <a:t>照射面で</a:t>
            </a:r>
            <a:r>
              <a:rPr lang="en-US" altLang="ja-JP" sz="2000" dirty="0" smtClean="0">
                <a:solidFill>
                  <a:srgbClr val="000000"/>
                </a:solidFill>
              </a:rPr>
              <a:t>5×5cm</a:t>
            </a:r>
            <a:r>
              <a:rPr lang="en-US" altLang="ja-JP" sz="2000" baseline="30000" dirty="0" smtClean="0">
                <a:solidFill>
                  <a:srgbClr val="000000"/>
                </a:solidFill>
              </a:rPr>
              <a:t>2</a:t>
            </a:r>
            <a:r>
              <a:rPr lang="ja-JP" altLang="en-US" sz="2000" dirty="0" err="1" smtClean="0">
                <a:solidFill>
                  <a:srgbClr val="000000"/>
                </a:solidFill>
              </a:rPr>
              <a:t>の照</a:t>
            </a:r>
            <a:r>
              <a:rPr lang="ja-JP" altLang="en-US" sz="2000" dirty="0" smtClean="0">
                <a:solidFill>
                  <a:srgbClr val="000000"/>
                </a:solidFill>
              </a:rPr>
              <a:t>射野を作る</a:t>
            </a:r>
            <a:r>
              <a:rPr lang="en-US" altLang="ja-JP" sz="2000" dirty="0" smtClean="0">
                <a:solidFill>
                  <a:srgbClr val="000000"/>
                </a:solidFill>
              </a:rPr>
              <a:t>120kV</a:t>
            </a:r>
            <a:r>
              <a:rPr lang="ja-JP" altLang="en-US" sz="2000" dirty="0" smtClean="0">
                <a:solidFill>
                  <a:srgbClr val="000000"/>
                </a:solidFill>
              </a:rPr>
              <a:t>の光子ビームをアクリルに照射した場合の光子フルエンス</a:t>
            </a:r>
            <a:r>
              <a:rPr lang="ja-JP" altLang="en-US" sz="2000" dirty="0">
                <a:solidFill>
                  <a:srgbClr val="000000"/>
                </a:solidFill>
              </a:rPr>
              <a:t>の空間分布</a:t>
            </a:r>
          </a:p>
        </p:txBody>
      </p:sp>
      <p:pic>
        <p:nvPicPr>
          <p:cNvPr id="2" name="図 1"/>
          <p:cNvPicPr>
            <a:picLocks noChangeAspect="1"/>
          </p:cNvPicPr>
          <p:nvPr/>
        </p:nvPicPr>
        <p:blipFill rotWithShape="1">
          <a:blip r:embed="rId4"/>
          <a:srcRect l="16925" t="24881" r="32675" b="16014"/>
          <a:stretch/>
        </p:blipFill>
        <p:spPr>
          <a:xfrm>
            <a:off x="2197100" y="2636540"/>
            <a:ext cx="4608512" cy="288032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1444"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9DEEAD9F-F1CF-446E-A1CC-37E55A36DA5D}" type="slidenum">
              <a:rPr lang="en-US" altLang="ja-JP" sz="2400">
                <a:solidFill>
                  <a:srgbClr val="000000"/>
                </a:solidFill>
                <a:latin typeface="Tahoma" panose="020B0604030504040204" pitchFamily="34" charset="0"/>
              </a:rPr>
              <a:pPr algn="ctr" eaLnBrk="1" hangingPunct="1">
                <a:spcBef>
                  <a:spcPct val="50000"/>
                </a:spcBef>
                <a:buFontTx/>
                <a:buNone/>
              </a:pPr>
              <a:t>20</a:t>
            </a:fld>
            <a:endParaRPr lang="en-US" altLang="ja-JP" sz="2400">
              <a:solidFill>
                <a:srgbClr val="000000"/>
              </a:solidFill>
              <a:latin typeface="Tahoma" panose="020B0604030504040204" pitchFamily="34" charset="0"/>
            </a:endParaRPr>
          </a:p>
        </p:txBody>
      </p:sp>
      <p:sp>
        <p:nvSpPr>
          <p:cNvPr id="61445" name="Text Box 7"/>
          <p:cNvSpPr txBox="1">
            <a:spLocks noChangeArrowheads="1"/>
          </p:cNvSpPr>
          <p:nvPr/>
        </p:nvSpPr>
        <p:spPr bwMode="auto">
          <a:xfrm>
            <a:off x="2915816" y="6400800"/>
            <a:ext cx="331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Difference in material</a:t>
            </a:r>
            <a:endParaRPr lang="en-US" altLang="ja-JP" sz="2400" dirty="0">
              <a:solidFill>
                <a:srgbClr val="000000"/>
              </a:solidFill>
              <a:latin typeface="Tahoma" panose="020B0604030504040204" pitchFamily="34" charset="0"/>
            </a:endParaRPr>
          </a:p>
        </p:txBody>
      </p:sp>
      <p:sp>
        <p:nvSpPr>
          <p:cNvPr id="61446" name="テキスト ボックス 8"/>
          <p:cNvSpPr txBox="1">
            <a:spLocks noChangeArrowheads="1"/>
          </p:cNvSpPr>
          <p:nvPr/>
        </p:nvSpPr>
        <p:spPr bwMode="auto">
          <a:xfrm>
            <a:off x="1362075" y="654050"/>
            <a:ext cx="6378575" cy="8302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散乱体を鉛（物質</a:t>
            </a:r>
            <a:r>
              <a:rPr lang="en-US" altLang="ja-JP" sz="2400">
                <a:solidFill>
                  <a:srgbClr val="000000"/>
                </a:solidFill>
              </a:rPr>
              <a:t>2</a:t>
            </a:r>
            <a:r>
              <a:rPr lang="ja-JP" altLang="en-US" sz="2400">
                <a:solidFill>
                  <a:srgbClr val="000000"/>
                </a:solidFill>
              </a:rPr>
              <a:t>、密度</a:t>
            </a:r>
            <a:r>
              <a:rPr lang="en-US" altLang="ja-JP" sz="2400">
                <a:solidFill>
                  <a:srgbClr val="000000"/>
                </a:solidFill>
              </a:rPr>
              <a:t>11.34g/cm</a:t>
            </a:r>
            <a:r>
              <a:rPr lang="en-US" altLang="ja-JP" sz="2400" baseline="30000">
                <a:solidFill>
                  <a:srgbClr val="000000"/>
                </a:solidFill>
              </a:rPr>
              <a:t>3</a:t>
            </a:r>
            <a:r>
              <a:rPr lang="ja-JP" altLang="en-US" sz="2400">
                <a:solidFill>
                  <a:srgbClr val="000000"/>
                </a:solidFill>
              </a:rPr>
              <a:t>）に変更して、後方散乱係数がどう変わるか調べてみよう</a:t>
            </a:r>
          </a:p>
        </p:txBody>
      </p:sp>
      <p:sp>
        <p:nvSpPr>
          <p:cNvPr id="61447" name="テキスト ボックス 17"/>
          <p:cNvSpPr txBox="1">
            <a:spLocks noChangeArrowheads="1"/>
          </p:cNvSpPr>
          <p:nvPr/>
        </p:nvSpPr>
        <p:spPr bwMode="auto">
          <a:xfrm>
            <a:off x="3797300" y="-15875"/>
            <a:ext cx="1566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課題６</a:t>
            </a:r>
          </a:p>
        </p:txBody>
      </p:sp>
      <p:graphicFrame>
        <p:nvGraphicFramePr>
          <p:cNvPr id="6" name="表 5"/>
          <p:cNvGraphicFramePr>
            <a:graphicFrameLocks noGrp="1"/>
          </p:cNvGraphicFramePr>
          <p:nvPr/>
        </p:nvGraphicFramePr>
        <p:xfrm>
          <a:off x="2368550" y="5445125"/>
          <a:ext cx="4724400" cy="741364"/>
        </p:xfrm>
        <a:graphic>
          <a:graphicData uri="http://schemas.openxmlformats.org/drawingml/2006/table">
            <a:tbl>
              <a:tblPr firstRow="1" bandRow="1">
                <a:tableStyleId>{5C22544A-7EE6-4342-B048-85BDC9FD1C3A}</a:tableStyleId>
              </a:tblPr>
              <a:tblGrid>
                <a:gridCol w="2131472"/>
                <a:gridCol w="1296464"/>
                <a:gridCol w="1296464"/>
              </a:tblGrid>
              <a:tr h="370682">
                <a:tc>
                  <a:txBody>
                    <a:bodyPr/>
                    <a:lstStyle/>
                    <a:p>
                      <a:endParaRPr kumimoji="1" lang="ja-JP" altLang="en-US" sz="1800" dirty="0"/>
                    </a:p>
                  </a:txBody>
                  <a:tcPr marL="91463" marR="91463" marT="45700" marB="45700"/>
                </a:tc>
                <a:tc>
                  <a:txBody>
                    <a:bodyPr/>
                    <a:lstStyle/>
                    <a:p>
                      <a:r>
                        <a:rPr kumimoji="1" lang="en-US" altLang="ja-JP" sz="1800" dirty="0" smtClean="0"/>
                        <a:t>40 kV</a:t>
                      </a:r>
                      <a:endParaRPr kumimoji="1" lang="ja-JP" altLang="en-US" sz="1800" dirty="0"/>
                    </a:p>
                  </a:txBody>
                  <a:tcPr marL="91463" marR="91463" marT="45700" marB="45700"/>
                </a:tc>
                <a:tc>
                  <a:txBody>
                    <a:bodyPr/>
                    <a:lstStyle/>
                    <a:p>
                      <a:r>
                        <a:rPr kumimoji="1" lang="en-US" altLang="ja-JP" sz="1800" dirty="0" smtClean="0"/>
                        <a:t>120kV</a:t>
                      </a:r>
                      <a:endParaRPr kumimoji="1" lang="ja-JP" altLang="en-US" sz="1800" dirty="0"/>
                    </a:p>
                  </a:txBody>
                  <a:tcPr marL="91463" marR="91463" marT="45700" marB="45700"/>
                </a:tc>
              </a:tr>
              <a:tr h="370682">
                <a:tc>
                  <a:txBody>
                    <a:bodyPr/>
                    <a:lstStyle/>
                    <a:p>
                      <a:r>
                        <a:rPr kumimoji="1" lang="ja-JP" altLang="en-US" sz="1800" dirty="0" smtClean="0"/>
                        <a:t>空気のみ</a:t>
                      </a:r>
                      <a:r>
                        <a:rPr kumimoji="1" lang="ja-JP" altLang="en-US" sz="1800" baseline="0" dirty="0" smtClean="0"/>
                        <a:t> </a:t>
                      </a:r>
                      <a:r>
                        <a:rPr kumimoji="1" lang="en-US" altLang="ja-JP" sz="1800" dirty="0" err="1" smtClean="0"/>
                        <a:t>Gy</a:t>
                      </a:r>
                      <a:r>
                        <a:rPr kumimoji="1" lang="en-US" altLang="ja-JP" sz="1800" dirty="0" smtClean="0"/>
                        <a:t>/source</a:t>
                      </a:r>
                      <a:endParaRPr kumimoji="1" lang="ja-JP" altLang="en-US" sz="1800" dirty="0"/>
                    </a:p>
                  </a:txBody>
                  <a:tcPr marL="91463" marR="91463" marT="45700" marB="45700"/>
                </a:tc>
                <a:tc>
                  <a:txBody>
                    <a:bodyPr/>
                    <a:lstStyle/>
                    <a:p>
                      <a:r>
                        <a:rPr kumimoji="1" lang="en-US" altLang="ja-JP" sz="1800" dirty="0" smtClean="0"/>
                        <a:t>2.3727E-14</a:t>
                      </a:r>
                      <a:endParaRPr kumimoji="1" lang="ja-JP" altLang="en-US" sz="1800" dirty="0"/>
                    </a:p>
                  </a:txBody>
                  <a:tcPr marL="91463" marR="91463" marT="45700" marB="45700"/>
                </a:tc>
                <a:tc>
                  <a:txBody>
                    <a:bodyPr/>
                    <a:lstStyle/>
                    <a:p>
                      <a:r>
                        <a:rPr kumimoji="1" lang="en-US" altLang="ja-JP" sz="1800" dirty="0" smtClean="0"/>
                        <a:t>1.0986E-14</a:t>
                      </a:r>
                      <a:endParaRPr kumimoji="1" lang="ja-JP" altLang="en-US" sz="1800" dirty="0"/>
                    </a:p>
                  </a:txBody>
                  <a:tcPr marL="91463" marR="91463" marT="45700" marB="45700"/>
                </a:tc>
              </a:tr>
            </a:tbl>
          </a:graphicData>
        </a:graphic>
      </p:graphicFrame>
      <p:sp>
        <p:nvSpPr>
          <p:cNvPr id="10" name="Text Box 1031"/>
          <p:cNvSpPr txBox="1">
            <a:spLocks noChangeArrowheads="1"/>
          </p:cNvSpPr>
          <p:nvPr/>
        </p:nvSpPr>
        <p:spPr bwMode="auto">
          <a:xfrm>
            <a:off x="336550" y="1895475"/>
            <a:ext cx="3200400" cy="3046413"/>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1400" dirty="0" smtClean="0">
                <a:solidFill>
                  <a:srgbClr val="000000"/>
                </a:solidFill>
                <a:latin typeface="Tahoma" panose="020B0604030504040204" pitchFamily="34" charset="0"/>
              </a:rPr>
              <a:t>[ Cell ]</a:t>
            </a:r>
          </a:p>
          <a:p>
            <a:pPr marL="342900" indent="-342900" eaLnBrk="1" hangingPunct="1">
              <a:spcBef>
                <a:spcPct val="0"/>
              </a:spcBef>
              <a:buFontTx/>
              <a:buAutoNum type="arabicPlain" startAt="10"/>
              <a:defRPr/>
            </a:pPr>
            <a:r>
              <a:rPr lang="en-US" altLang="ja-JP" sz="1400" dirty="0" smtClean="0">
                <a:solidFill>
                  <a:srgbClr val="000000"/>
                </a:solidFill>
                <a:latin typeface="Tahoma" panose="020B0604030504040204" pitchFamily="34" charset="0"/>
              </a:rPr>
              <a:t>10  -0.00121 -10</a:t>
            </a:r>
          </a:p>
          <a:p>
            <a:pPr eaLnBrk="1" hangingPunct="1">
              <a:spcBef>
                <a:spcPct val="0"/>
              </a:spcBef>
              <a:buFontTx/>
              <a:buNone/>
              <a:defRPr/>
            </a:pPr>
            <a:r>
              <a:rPr lang="en-US" altLang="ja-JP" sz="1400" dirty="0" smtClean="0">
                <a:solidFill>
                  <a:srgbClr val="000000"/>
                </a:solidFill>
                <a:latin typeface="Tahoma" panose="020B0604030504040204" pitchFamily="34" charset="0"/>
              </a:rPr>
              <a:t>100 1  -1.19    -100 -999</a:t>
            </a:r>
          </a:p>
          <a:p>
            <a:pPr eaLnBrk="1" hangingPunct="1">
              <a:spcBef>
                <a:spcPct val="0"/>
              </a:spcBef>
              <a:buFontTx/>
              <a:buNone/>
              <a:defRPr/>
            </a:pPr>
            <a:r>
              <a:rPr lang="en-US" altLang="ja-JP" sz="1400" dirty="0" smtClean="0">
                <a:solidFill>
                  <a:srgbClr val="000000"/>
                </a:solidFill>
                <a:latin typeface="Tahoma" panose="020B0604030504040204" pitchFamily="34" charset="0"/>
              </a:rPr>
              <a:t>$100 </a:t>
            </a:r>
            <a:r>
              <a:rPr lang="en-US" altLang="ja-JP" sz="1400" dirty="0" smtClean="0">
                <a:latin typeface="Tahoma" panose="020B0604030504040204" pitchFamily="34" charset="0"/>
              </a:rPr>
              <a:t>10  -0.00121  </a:t>
            </a:r>
            <a:r>
              <a:rPr lang="en-US" altLang="ja-JP" sz="1400" dirty="0" smtClean="0">
                <a:solidFill>
                  <a:srgbClr val="000000"/>
                </a:solidFill>
                <a:latin typeface="Tahoma" panose="020B0604030504040204" pitchFamily="34" charset="0"/>
              </a:rPr>
              <a:t>-100 -999</a:t>
            </a:r>
          </a:p>
          <a:p>
            <a:pPr eaLnBrk="1" hangingPunct="1">
              <a:spcBef>
                <a:spcPct val="0"/>
              </a:spcBef>
              <a:buFontTx/>
              <a:buNone/>
              <a:defRPr/>
            </a:pPr>
            <a:r>
              <a:rPr lang="en-US" altLang="ja-JP" sz="1400" dirty="0" smtClean="0">
                <a:solidFill>
                  <a:srgbClr val="000000"/>
                </a:solidFill>
                <a:latin typeface="Tahoma" panose="020B0604030504040204" pitchFamily="34" charset="0"/>
              </a:rPr>
              <a:t>200 -1           -201  200</a:t>
            </a:r>
          </a:p>
          <a:p>
            <a:pPr eaLnBrk="1" hangingPunct="1">
              <a:spcBef>
                <a:spcPct val="0"/>
              </a:spcBef>
              <a:buFontTx/>
              <a:buNone/>
              <a:defRPr/>
            </a:pPr>
            <a:r>
              <a:rPr lang="en-US" altLang="ja-JP" sz="1400" dirty="0" smtClean="0">
                <a:solidFill>
                  <a:srgbClr val="000000"/>
                </a:solidFill>
                <a:latin typeface="Tahoma" panose="020B0604030504040204" pitchFamily="34" charset="0"/>
              </a:rPr>
              <a:t>900 10  -0.00121 -999 10 100 #200</a:t>
            </a:r>
          </a:p>
          <a:p>
            <a:pPr eaLnBrk="1" hangingPunct="1">
              <a:spcBef>
                <a:spcPct val="0"/>
              </a:spcBef>
              <a:buFontTx/>
              <a:buNone/>
              <a:defRPr/>
            </a:pPr>
            <a:r>
              <a:rPr lang="en-US" altLang="ja-JP" sz="1400" dirty="0" smtClean="0">
                <a:solidFill>
                  <a:srgbClr val="000000"/>
                </a:solidFill>
                <a:latin typeface="Tahoma" panose="020B0604030504040204" pitchFamily="34" charset="0"/>
              </a:rPr>
              <a:t>999 -1            999 </a:t>
            </a: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a:p>
            <a:pPr eaLnBrk="1" hangingPunct="1">
              <a:spcBef>
                <a:spcPct val="0"/>
              </a:spcBef>
              <a:buFontTx/>
              <a:buNone/>
              <a:defRPr/>
            </a:pPr>
            <a:r>
              <a:rPr lang="en-US" altLang="ja-JP" sz="1400" dirty="0" smtClean="0">
                <a:solidFill>
                  <a:srgbClr val="000000"/>
                </a:solidFill>
                <a:latin typeface="Tahoma" panose="020B0604030504040204" pitchFamily="34" charset="0"/>
              </a:rPr>
              <a:t>[ Material ] </a:t>
            </a:r>
          </a:p>
          <a:p>
            <a:pPr eaLnBrk="1" hangingPunct="1">
              <a:spcBef>
                <a:spcPct val="0"/>
              </a:spcBef>
              <a:buFontTx/>
              <a:buNone/>
              <a:defRPr/>
            </a:pPr>
            <a:r>
              <a:rPr lang="en-US" altLang="ja-JP" sz="1400" dirty="0" smtClean="0">
                <a:solidFill>
                  <a:srgbClr val="000000"/>
                </a:solidFill>
                <a:latin typeface="Tahoma" panose="020B0604030504040204" pitchFamily="34" charset="0"/>
              </a:rPr>
              <a:t>$ PMMA 1.19g/cm3 </a:t>
            </a:r>
          </a:p>
          <a:p>
            <a:pPr eaLnBrk="1" hangingPunct="1">
              <a:spcBef>
                <a:spcPct val="0"/>
              </a:spcBef>
              <a:buFontTx/>
              <a:buNone/>
              <a:defRPr/>
            </a:pPr>
            <a:r>
              <a:rPr lang="en-US" altLang="ja-JP" sz="1400" dirty="0" smtClean="0">
                <a:solidFill>
                  <a:srgbClr val="000000"/>
                </a:solidFill>
                <a:latin typeface="Tahoma" panose="020B0604030504040204" pitchFamily="34" charset="0"/>
              </a:rPr>
              <a:t>mat[1]   12C  5.0  16O  2.0  1H  8.0 </a:t>
            </a: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a:p>
            <a:pPr eaLnBrk="1" hangingPunct="1">
              <a:spcBef>
                <a:spcPct val="0"/>
              </a:spcBef>
              <a:buFontTx/>
              <a:buNone/>
              <a:defRPr/>
            </a:pPr>
            <a:r>
              <a:rPr lang="en-US" altLang="ja-JP" sz="1400" dirty="0" smtClean="0">
                <a:solidFill>
                  <a:srgbClr val="000000"/>
                </a:solidFill>
                <a:latin typeface="Tahoma" panose="020B0604030504040204" pitchFamily="34" charset="0"/>
              </a:rPr>
              <a:t>$ </a:t>
            </a:r>
            <a:r>
              <a:rPr lang="en-US" altLang="ja-JP" sz="1400" dirty="0" err="1" smtClean="0">
                <a:solidFill>
                  <a:srgbClr val="000000"/>
                </a:solidFill>
                <a:latin typeface="Tahoma" panose="020B0604030504040204" pitchFamily="34" charset="0"/>
              </a:rPr>
              <a:t>Pb</a:t>
            </a:r>
            <a:r>
              <a:rPr lang="en-US" altLang="ja-JP" sz="1400" dirty="0" smtClean="0">
                <a:solidFill>
                  <a:srgbClr val="000000"/>
                </a:solidFill>
                <a:latin typeface="Tahoma" panose="020B0604030504040204" pitchFamily="34" charset="0"/>
              </a:rPr>
              <a:t> 11.34g/cm3</a:t>
            </a:r>
          </a:p>
          <a:p>
            <a:pPr eaLnBrk="1" hangingPunct="1">
              <a:spcBef>
                <a:spcPct val="0"/>
              </a:spcBef>
              <a:buFontTx/>
              <a:buNone/>
              <a:defRPr/>
            </a:pPr>
            <a:r>
              <a:rPr lang="en-US" altLang="ja-JP" sz="1400" dirty="0" smtClean="0">
                <a:solidFill>
                  <a:srgbClr val="000000"/>
                </a:solidFill>
                <a:latin typeface="Tahoma" panose="020B0604030504040204" pitchFamily="34" charset="0"/>
              </a:rPr>
              <a:t>mat[2]   </a:t>
            </a:r>
            <a:r>
              <a:rPr lang="en-US" altLang="ja-JP" sz="1400" dirty="0" err="1" smtClean="0">
                <a:solidFill>
                  <a:srgbClr val="000000"/>
                </a:solidFill>
                <a:latin typeface="Tahoma" panose="020B0604030504040204" pitchFamily="34" charset="0"/>
              </a:rPr>
              <a:t>Pb</a:t>
            </a:r>
            <a:r>
              <a:rPr lang="en-US" altLang="ja-JP" sz="1400" dirty="0" smtClean="0">
                <a:solidFill>
                  <a:srgbClr val="000000"/>
                </a:solidFill>
                <a:latin typeface="Tahoma" panose="020B0604030504040204" pitchFamily="34" charset="0"/>
              </a:rPr>
              <a:t> 1.0</a:t>
            </a:r>
            <a:endParaRPr lang="en-US" altLang="ja-JP" sz="1400" dirty="0" smtClean="0">
              <a:solidFill>
                <a:srgbClr val="FF0000"/>
              </a:solidFill>
              <a:latin typeface="Tahoma" panose="020B0604030504040204" pitchFamily="34" charset="0"/>
            </a:endParaRP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p:txBody>
      </p:sp>
      <p:sp>
        <p:nvSpPr>
          <p:cNvPr id="11" name="正方形/長方形 10"/>
          <p:cNvSpPr/>
          <p:nvPr/>
        </p:nvSpPr>
        <p:spPr>
          <a:xfrm>
            <a:off x="755650" y="2349500"/>
            <a:ext cx="749300" cy="26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pic>
        <p:nvPicPr>
          <p:cNvPr id="61464" name="図 12"/>
          <p:cNvPicPr>
            <a:picLocks noChangeAspect="1"/>
          </p:cNvPicPr>
          <p:nvPr/>
        </p:nvPicPr>
        <p:blipFill>
          <a:blip r:embed="rId3">
            <a:extLst>
              <a:ext uri="{28A0092B-C50C-407E-A947-70E740481C1C}">
                <a14:useLocalDpi xmlns:a14="http://schemas.microsoft.com/office/drawing/2010/main" val="0"/>
              </a:ext>
            </a:extLst>
          </a:blip>
          <a:srcRect l="12201" t="22685" r="30313" b="14493"/>
          <a:stretch>
            <a:fillRect/>
          </a:stretch>
        </p:blipFill>
        <p:spPr bwMode="auto">
          <a:xfrm>
            <a:off x="3635375" y="1628775"/>
            <a:ext cx="52578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5" name="テキスト ボックス 13"/>
          <p:cNvSpPr txBox="1">
            <a:spLocks noChangeArrowheads="1"/>
          </p:cNvSpPr>
          <p:nvPr/>
        </p:nvSpPr>
        <p:spPr bwMode="auto">
          <a:xfrm>
            <a:off x="5364163" y="1814513"/>
            <a:ext cx="865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61466" name="テキスト ボックス 14"/>
          <p:cNvSpPr txBox="1">
            <a:spLocks noChangeArrowheads="1"/>
          </p:cNvSpPr>
          <p:nvPr/>
        </p:nvSpPr>
        <p:spPr bwMode="auto">
          <a:xfrm>
            <a:off x="6948488" y="1814513"/>
            <a:ext cx="1295400" cy="4619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アクリル</a:t>
            </a:r>
          </a:p>
        </p:txBody>
      </p:sp>
      <p:sp>
        <p:nvSpPr>
          <p:cNvPr id="61467" name="Text Box 1031"/>
          <p:cNvSpPr txBox="1">
            <a:spLocks noChangeArrowheads="1"/>
          </p:cNvSpPr>
          <p:nvPr/>
        </p:nvSpPr>
        <p:spPr bwMode="auto">
          <a:xfrm>
            <a:off x="5834063" y="4862513"/>
            <a:ext cx="1208087"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track.eps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2468"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B8133FEE-C1CB-4DB5-AE5C-9D990C2B03EE}" type="slidenum">
              <a:rPr lang="en-US" altLang="ja-JP" sz="2400">
                <a:solidFill>
                  <a:srgbClr val="000000"/>
                </a:solidFill>
                <a:latin typeface="Tahoma" panose="020B0604030504040204" pitchFamily="34" charset="0"/>
              </a:rPr>
              <a:pPr algn="ctr" eaLnBrk="1" hangingPunct="1">
                <a:spcBef>
                  <a:spcPct val="50000"/>
                </a:spcBef>
                <a:buFontTx/>
                <a:buNone/>
              </a:pPr>
              <a:t>21</a:t>
            </a:fld>
            <a:endParaRPr lang="en-US" altLang="ja-JP" sz="2400">
              <a:solidFill>
                <a:srgbClr val="000000"/>
              </a:solidFill>
              <a:latin typeface="Tahoma" panose="020B0604030504040204" pitchFamily="34" charset="0"/>
            </a:endParaRPr>
          </a:p>
        </p:txBody>
      </p:sp>
      <p:sp>
        <p:nvSpPr>
          <p:cNvPr id="62470" name="テキスト ボックス 17"/>
          <p:cNvSpPr txBox="1">
            <a:spLocks noChangeArrowheads="1"/>
          </p:cNvSpPr>
          <p:nvPr/>
        </p:nvSpPr>
        <p:spPr bwMode="auto">
          <a:xfrm>
            <a:off x="2212975" y="-15875"/>
            <a:ext cx="4662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課題６の答え合わせ</a:t>
            </a:r>
          </a:p>
        </p:txBody>
      </p:sp>
      <p:graphicFrame>
        <p:nvGraphicFramePr>
          <p:cNvPr id="6" name="表 5"/>
          <p:cNvGraphicFramePr>
            <a:graphicFrameLocks noGrp="1"/>
          </p:cNvGraphicFramePr>
          <p:nvPr/>
        </p:nvGraphicFramePr>
        <p:xfrm>
          <a:off x="2051050" y="4221163"/>
          <a:ext cx="4724400" cy="1482724"/>
        </p:xfrm>
        <a:graphic>
          <a:graphicData uri="http://schemas.openxmlformats.org/drawingml/2006/table">
            <a:tbl>
              <a:tblPr firstRow="1" bandRow="1">
                <a:tableStyleId>{5C22544A-7EE6-4342-B048-85BDC9FD1C3A}</a:tableStyleId>
              </a:tblPr>
              <a:tblGrid>
                <a:gridCol w="2131472"/>
                <a:gridCol w="1296464"/>
                <a:gridCol w="1296464"/>
              </a:tblGrid>
              <a:tr h="370681">
                <a:tc>
                  <a:txBody>
                    <a:bodyPr/>
                    <a:lstStyle/>
                    <a:p>
                      <a:endParaRPr kumimoji="1" lang="ja-JP" altLang="en-US" sz="1800" dirty="0"/>
                    </a:p>
                  </a:txBody>
                  <a:tcPr marL="91463" marR="91463" marT="45700" marB="45700"/>
                </a:tc>
                <a:tc>
                  <a:txBody>
                    <a:bodyPr/>
                    <a:lstStyle/>
                    <a:p>
                      <a:r>
                        <a:rPr kumimoji="1" lang="en-US" altLang="ja-JP" sz="1800" dirty="0" smtClean="0"/>
                        <a:t>40 kV</a:t>
                      </a:r>
                      <a:endParaRPr kumimoji="1" lang="ja-JP" altLang="en-US" sz="1800" dirty="0"/>
                    </a:p>
                  </a:txBody>
                  <a:tcPr marL="91463" marR="91463" marT="45700" marB="45700"/>
                </a:tc>
                <a:tc>
                  <a:txBody>
                    <a:bodyPr/>
                    <a:lstStyle/>
                    <a:p>
                      <a:r>
                        <a:rPr kumimoji="1" lang="en-US" altLang="ja-JP" sz="1800" dirty="0" smtClean="0"/>
                        <a:t>120kV</a:t>
                      </a:r>
                      <a:endParaRPr kumimoji="1" lang="ja-JP" altLang="en-US" sz="1800" dirty="0"/>
                    </a:p>
                  </a:txBody>
                  <a:tcPr marL="91463" marR="91463" marT="45700" marB="45700"/>
                </a:tc>
              </a:tr>
              <a:tr h="370681">
                <a:tc>
                  <a:txBody>
                    <a:bodyPr/>
                    <a:lstStyle/>
                    <a:p>
                      <a:r>
                        <a:rPr kumimoji="1" lang="ja-JP" altLang="en-US" sz="1800" dirty="0" smtClean="0"/>
                        <a:t>空気のみ</a:t>
                      </a:r>
                      <a:r>
                        <a:rPr kumimoji="1" lang="ja-JP" altLang="en-US" sz="1800" baseline="0" dirty="0" smtClean="0"/>
                        <a:t> </a:t>
                      </a:r>
                      <a:r>
                        <a:rPr kumimoji="1" lang="en-US" altLang="ja-JP" sz="1800" dirty="0" err="1" smtClean="0"/>
                        <a:t>Gy</a:t>
                      </a:r>
                      <a:r>
                        <a:rPr kumimoji="1" lang="en-US" altLang="ja-JP" sz="1800" dirty="0" smtClean="0"/>
                        <a:t>/source</a:t>
                      </a:r>
                      <a:endParaRPr kumimoji="1" lang="ja-JP" altLang="en-US" sz="1800" dirty="0"/>
                    </a:p>
                  </a:txBody>
                  <a:tcPr marL="91463" marR="91463" marT="45700" marB="45700"/>
                </a:tc>
                <a:tc>
                  <a:txBody>
                    <a:bodyPr/>
                    <a:lstStyle/>
                    <a:p>
                      <a:r>
                        <a:rPr kumimoji="1" lang="en-US" altLang="ja-JP" sz="1800" dirty="0" smtClean="0"/>
                        <a:t>2.3727E-14</a:t>
                      </a:r>
                      <a:endParaRPr kumimoji="1" lang="ja-JP" altLang="en-US" sz="1800" dirty="0"/>
                    </a:p>
                  </a:txBody>
                  <a:tcPr marL="91463" marR="91463" marT="45700" marB="45700"/>
                </a:tc>
                <a:tc>
                  <a:txBody>
                    <a:bodyPr/>
                    <a:lstStyle/>
                    <a:p>
                      <a:r>
                        <a:rPr kumimoji="1" lang="en-US" altLang="ja-JP" sz="1800" dirty="0" smtClean="0"/>
                        <a:t>1.0986E-14</a:t>
                      </a:r>
                      <a:endParaRPr kumimoji="1" lang="ja-JP" altLang="en-US" sz="1800" dirty="0"/>
                    </a:p>
                  </a:txBody>
                  <a:tcPr marL="91463" marR="91463" marT="45700" marB="45700"/>
                </a:tc>
              </a:tr>
              <a:tr h="370681">
                <a:tc>
                  <a:txBody>
                    <a:bodyPr/>
                    <a:lstStyle/>
                    <a:p>
                      <a:r>
                        <a:rPr kumimoji="1" lang="ja-JP" altLang="en-US" sz="1800" dirty="0" smtClean="0"/>
                        <a:t>鉛あり </a:t>
                      </a:r>
                      <a:r>
                        <a:rPr kumimoji="1" lang="en-US" altLang="ja-JP" sz="1800" dirty="0" err="1" smtClean="0"/>
                        <a:t>Gy</a:t>
                      </a:r>
                      <a:r>
                        <a:rPr kumimoji="1" lang="en-US" altLang="ja-JP" sz="1800" dirty="0" smtClean="0"/>
                        <a:t>/source</a:t>
                      </a:r>
                      <a:endParaRPr kumimoji="1" lang="ja-JP" altLang="en-US" sz="1800" dirty="0"/>
                    </a:p>
                  </a:txBody>
                  <a:tcPr marL="91463" marR="91463" marT="45700" marB="45700"/>
                </a:tc>
                <a:tc>
                  <a:txBody>
                    <a:bodyPr/>
                    <a:lstStyle/>
                    <a:p>
                      <a:r>
                        <a:rPr lang="en-US" altLang="ja-JP" sz="1800" dirty="0" smtClean="0">
                          <a:solidFill>
                            <a:srgbClr val="FF0000"/>
                          </a:solidFill>
                        </a:rPr>
                        <a:t>2.9585</a:t>
                      </a:r>
                      <a:r>
                        <a:rPr kumimoji="1" lang="en-US" altLang="ja-JP" sz="1800" dirty="0" smtClean="0">
                          <a:solidFill>
                            <a:srgbClr val="FF0000"/>
                          </a:solidFill>
                        </a:rPr>
                        <a:t>E-14</a:t>
                      </a:r>
                      <a:endParaRPr kumimoji="1" lang="ja-JP" altLang="en-US" sz="1800" dirty="0">
                        <a:solidFill>
                          <a:srgbClr val="FF0000"/>
                        </a:solidFill>
                      </a:endParaRPr>
                    </a:p>
                  </a:txBody>
                  <a:tcPr marL="91463" marR="91463" marT="45700" marB="45700"/>
                </a:tc>
                <a:tc>
                  <a:txBody>
                    <a:bodyPr/>
                    <a:lstStyle/>
                    <a:p>
                      <a:r>
                        <a:rPr lang="en-US" altLang="ja-JP" sz="1800" dirty="0" smtClean="0">
                          <a:solidFill>
                            <a:srgbClr val="FF0000"/>
                          </a:solidFill>
                        </a:rPr>
                        <a:t>1</a:t>
                      </a:r>
                      <a:r>
                        <a:rPr kumimoji="1" lang="en-US" altLang="ja-JP" sz="1800" dirty="0" smtClean="0">
                          <a:solidFill>
                            <a:srgbClr val="FF0000"/>
                          </a:solidFill>
                        </a:rPr>
                        <a:t>.2859E-14</a:t>
                      </a:r>
                      <a:endParaRPr kumimoji="1" lang="ja-JP" altLang="en-US" sz="1800" dirty="0">
                        <a:solidFill>
                          <a:srgbClr val="FF0000"/>
                        </a:solidFill>
                      </a:endParaRPr>
                    </a:p>
                  </a:txBody>
                  <a:tcPr marL="91463" marR="91463" marT="45700" marB="45700"/>
                </a:tc>
              </a:tr>
              <a:tr h="370681">
                <a:tc>
                  <a:txBody>
                    <a:bodyPr/>
                    <a:lstStyle/>
                    <a:p>
                      <a:r>
                        <a:rPr kumimoji="1" lang="ja-JP" altLang="en-US" sz="1800" dirty="0" smtClean="0"/>
                        <a:t>後方散乱係数</a:t>
                      </a:r>
                      <a:endParaRPr kumimoji="1" lang="ja-JP" altLang="en-US" sz="1800" dirty="0"/>
                    </a:p>
                  </a:txBody>
                  <a:tcPr marL="91463" marR="91463" marT="45700" marB="45700"/>
                </a:tc>
                <a:tc>
                  <a:txBody>
                    <a:bodyPr/>
                    <a:lstStyle/>
                    <a:p>
                      <a:r>
                        <a:rPr kumimoji="1" lang="en-US" altLang="ja-JP" sz="1800" dirty="0" smtClean="0"/>
                        <a:t>1.25</a:t>
                      </a:r>
                      <a:endParaRPr kumimoji="1" lang="ja-JP" altLang="en-US" sz="1800" dirty="0"/>
                    </a:p>
                  </a:txBody>
                  <a:tcPr marL="91463" marR="91463" marT="45700" marB="45700"/>
                </a:tc>
                <a:tc>
                  <a:txBody>
                    <a:bodyPr/>
                    <a:lstStyle/>
                    <a:p>
                      <a:r>
                        <a:rPr kumimoji="1" lang="en-US" altLang="ja-JP" sz="1800" dirty="0" smtClean="0"/>
                        <a:t>1.17</a:t>
                      </a:r>
                      <a:endParaRPr kumimoji="1" lang="ja-JP" altLang="en-US" sz="1800" dirty="0"/>
                    </a:p>
                  </a:txBody>
                  <a:tcPr marL="91463" marR="91463" marT="45700" marB="45700"/>
                </a:tc>
              </a:tr>
            </a:tbl>
          </a:graphicData>
        </a:graphic>
      </p:graphicFrame>
      <p:sp>
        <p:nvSpPr>
          <p:cNvPr id="62493" name="テキスト ボックス 6"/>
          <p:cNvSpPr txBox="1">
            <a:spLocks noChangeArrowheads="1"/>
          </p:cNvSpPr>
          <p:nvPr/>
        </p:nvSpPr>
        <p:spPr bwMode="auto">
          <a:xfrm>
            <a:off x="2051050" y="5805488"/>
            <a:ext cx="47244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a:t>アクリルの場合        </a:t>
            </a:r>
            <a:r>
              <a:rPr lang="en-US" altLang="ja-JP" sz="2000"/>
              <a:t>1.18             1.22</a:t>
            </a:r>
            <a:endParaRPr lang="ja-JP" altLang="en-US" sz="2000"/>
          </a:p>
        </p:txBody>
      </p:sp>
      <p:sp>
        <p:nvSpPr>
          <p:cNvPr id="10" name="Text Box 1031"/>
          <p:cNvSpPr txBox="1">
            <a:spLocks noChangeArrowheads="1"/>
          </p:cNvSpPr>
          <p:nvPr/>
        </p:nvSpPr>
        <p:spPr bwMode="auto">
          <a:xfrm>
            <a:off x="88900" y="684213"/>
            <a:ext cx="3200400" cy="33210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defRPr/>
            </a:pPr>
            <a:r>
              <a:rPr lang="en-US" altLang="ja-JP" sz="1400" dirty="0" smtClean="0">
                <a:solidFill>
                  <a:srgbClr val="000000"/>
                </a:solidFill>
                <a:latin typeface="Tahoma" panose="020B0604030504040204" pitchFamily="34" charset="0"/>
              </a:rPr>
              <a:t>[ Cell ]</a:t>
            </a:r>
          </a:p>
          <a:p>
            <a:pPr marL="342900" indent="-342900" eaLnBrk="1" hangingPunct="1">
              <a:spcBef>
                <a:spcPct val="0"/>
              </a:spcBef>
              <a:buFontTx/>
              <a:buAutoNum type="arabicPlain" startAt="10"/>
              <a:defRPr/>
            </a:pPr>
            <a:r>
              <a:rPr lang="en-US" altLang="ja-JP" sz="1400" dirty="0" smtClean="0">
                <a:solidFill>
                  <a:srgbClr val="000000"/>
                </a:solidFill>
                <a:latin typeface="Tahoma" panose="020B0604030504040204" pitchFamily="34" charset="0"/>
              </a:rPr>
              <a:t>10  -0.00121 -10</a:t>
            </a:r>
          </a:p>
          <a:p>
            <a:pPr eaLnBrk="1" hangingPunct="1">
              <a:spcBef>
                <a:spcPct val="0"/>
              </a:spcBef>
              <a:buFontTx/>
              <a:buNone/>
              <a:defRPr/>
            </a:pPr>
            <a:r>
              <a:rPr lang="en-US" altLang="ja-JP" sz="1400" b="1" dirty="0" smtClean="0">
                <a:solidFill>
                  <a:srgbClr val="FF0000"/>
                </a:solidFill>
                <a:latin typeface="Tahoma" panose="020B0604030504040204" pitchFamily="34" charset="0"/>
              </a:rPr>
              <a:t>$</a:t>
            </a:r>
            <a:r>
              <a:rPr lang="en-US" altLang="ja-JP" sz="1400" dirty="0" smtClean="0">
                <a:solidFill>
                  <a:srgbClr val="000000"/>
                </a:solidFill>
                <a:latin typeface="Tahoma" panose="020B0604030504040204" pitchFamily="34" charset="0"/>
              </a:rPr>
              <a:t>100 1  -1.19    -100 -999</a:t>
            </a:r>
          </a:p>
          <a:p>
            <a:pPr eaLnBrk="1" hangingPunct="1">
              <a:spcBef>
                <a:spcPct val="0"/>
              </a:spcBef>
              <a:buFontTx/>
              <a:buNone/>
              <a:defRPr/>
            </a:pPr>
            <a:r>
              <a:rPr lang="en-US" altLang="ja-JP" sz="1400" b="1" dirty="0" smtClean="0">
                <a:solidFill>
                  <a:srgbClr val="FF0000"/>
                </a:solidFill>
                <a:latin typeface="Tahoma" panose="020B0604030504040204" pitchFamily="34" charset="0"/>
              </a:rPr>
              <a:t>100 2  -11.34    -100 -999</a:t>
            </a:r>
          </a:p>
          <a:p>
            <a:pPr eaLnBrk="1" hangingPunct="1">
              <a:spcBef>
                <a:spcPct val="0"/>
              </a:spcBef>
              <a:buFontTx/>
              <a:buNone/>
              <a:defRPr/>
            </a:pPr>
            <a:r>
              <a:rPr lang="en-US" altLang="ja-JP" sz="1400" dirty="0" smtClean="0">
                <a:solidFill>
                  <a:srgbClr val="000000"/>
                </a:solidFill>
                <a:latin typeface="Tahoma" panose="020B0604030504040204" pitchFamily="34" charset="0"/>
              </a:rPr>
              <a:t>$100 </a:t>
            </a:r>
            <a:r>
              <a:rPr lang="en-US" altLang="ja-JP" sz="1400" dirty="0" smtClean="0">
                <a:latin typeface="Tahoma" panose="020B0604030504040204" pitchFamily="34" charset="0"/>
              </a:rPr>
              <a:t>10  -0.00121  </a:t>
            </a:r>
            <a:r>
              <a:rPr lang="en-US" altLang="ja-JP" sz="1400" dirty="0" smtClean="0">
                <a:solidFill>
                  <a:srgbClr val="000000"/>
                </a:solidFill>
                <a:latin typeface="Tahoma" panose="020B0604030504040204" pitchFamily="34" charset="0"/>
              </a:rPr>
              <a:t>-100 -999</a:t>
            </a:r>
          </a:p>
          <a:p>
            <a:pPr eaLnBrk="1" hangingPunct="1">
              <a:spcBef>
                <a:spcPct val="0"/>
              </a:spcBef>
              <a:buFontTx/>
              <a:buNone/>
              <a:defRPr/>
            </a:pPr>
            <a:r>
              <a:rPr lang="en-US" altLang="ja-JP" sz="1400" dirty="0" smtClean="0">
                <a:solidFill>
                  <a:srgbClr val="000000"/>
                </a:solidFill>
                <a:latin typeface="Tahoma" panose="020B0604030504040204" pitchFamily="34" charset="0"/>
              </a:rPr>
              <a:t>200 -1           -201  200</a:t>
            </a:r>
          </a:p>
          <a:p>
            <a:pPr eaLnBrk="1" hangingPunct="1">
              <a:spcBef>
                <a:spcPct val="0"/>
              </a:spcBef>
              <a:buFontTx/>
              <a:buNone/>
              <a:defRPr/>
            </a:pPr>
            <a:r>
              <a:rPr lang="en-US" altLang="ja-JP" sz="1400" dirty="0" smtClean="0">
                <a:solidFill>
                  <a:srgbClr val="000000"/>
                </a:solidFill>
                <a:latin typeface="Tahoma" panose="020B0604030504040204" pitchFamily="34" charset="0"/>
              </a:rPr>
              <a:t>900 10  -0.00121 -999 10 100 #200</a:t>
            </a:r>
          </a:p>
          <a:p>
            <a:pPr eaLnBrk="1" hangingPunct="1">
              <a:spcBef>
                <a:spcPct val="0"/>
              </a:spcBef>
              <a:buFontTx/>
              <a:buNone/>
              <a:defRPr/>
            </a:pPr>
            <a:r>
              <a:rPr lang="en-US" altLang="ja-JP" sz="1400" dirty="0" smtClean="0">
                <a:solidFill>
                  <a:srgbClr val="000000"/>
                </a:solidFill>
                <a:latin typeface="Tahoma" panose="020B0604030504040204" pitchFamily="34" charset="0"/>
              </a:rPr>
              <a:t>999 -1            999 </a:t>
            </a: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a:p>
            <a:pPr eaLnBrk="1" hangingPunct="1">
              <a:spcBef>
                <a:spcPct val="0"/>
              </a:spcBef>
              <a:buFontTx/>
              <a:buNone/>
              <a:defRPr/>
            </a:pPr>
            <a:r>
              <a:rPr lang="en-US" altLang="ja-JP" sz="1400" dirty="0" smtClean="0">
                <a:solidFill>
                  <a:srgbClr val="000000"/>
                </a:solidFill>
                <a:latin typeface="Tahoma" panose="020B0604030504040204" pitchFamily="34" charset="0"/>
              </a:rPr>
              <a:t>[ Material ] </a:t>
            </a:r>
          </a:p>
          <a:p>
            <a:pPr eaLnBrk="1" hangingPunct="1">
              <a:spcBef>
                <a:spcPct val="0"/>
              </a:spcBef>
              <a:buFontTx/>
              <a:buNone/>
              <a:defRPr/>
            </a:pPr>
            <a:r>
              <a:rPr lang="en-US" altLang="ja-JP" sz="1400" dirty="0" smtClean="0">
                <a:solidFill>
                  <a:srgbClr val="000000"/>
                </a:solidFill>
                <a:latin typeface="Tahoma" panose="020B0604030504040204" pitchFamily="34" charset="0"/>
              </a:rPr>
              <a:t>$ PMMA 1.19g/cm3 </a:t>
            </a:r>
          </a:p>
          <a:p>
            <a:pPr eaLnBrk="1" hangingPunct="1">
              <a:spcBef>
                <a:spcPct val="0"/>
              </a:spcBef>
              <a:buFontTx/>
              <a:buNone/>
              <a:defRPr/>
            </a:pPr>
            <a:r>
              <a:rPr lang="en-US" altLang="ja-JP" sz="1400" dirty="0" smtClean="0">
                <a:solidFill>
                  <a:srgbClr val="000000"/>
                </a:solidFill>
                <a:latin typeface="Tahoma" panose="020B0604030504040204" pitchFamily="34" charset="0"/>
              </a:rPr>
              <a:t>mat[1]   12C  5.0  16O  2.0  1H  8.0 </a:t>
            </a: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a:p>
            <a:pPr eaLnBrk="1" hangingPunct="1">
              <a:spcBef>
                <a:spcPct val="0"/>
              </a:spcBef>
              <a:buFontTx/>
              <a:buNone/>
              <a:defRPr/>
            </a:pPr>
            <a:r>
              <a:rPr lang="en-US" altLang="ja-JP" sz="1400" dirty="0" smtClean="0">
                <a:solidFill>
                  <a:srgbClr val="000000"/>
                </a:solidFill>
                <a:latin typeface="Tahoma" panose="020B0604030504040204" pitchFamily="34" charset="0"/>
              </a:rPr>
              <a:t>$ </a:t>
            </a:r>
            <a:r>
              <a:rPr lang="en-US" altLang="ja-JP" sz="1400" dirty="0" err="1" smtClean="0">
                <a:solidFill>
                  <a:srgbClr val="000000"/>
                </a:solidFill>
                <a:latin typeface="Tahoma" panose="020B0604030504040204" pitchFamily="34" charset="0"/>
              </a:rPr>
              <a:t>Pb</a:t>
            </a:r>
            <a:r>
              <a:rPr lang="en-US" altLang="ja-JP" sz="1400" dirty="0" smtClean="0">
                <a:solidFill>
                  <a:srgbClr val="000000"/>
                </a:solidFill>
                <a:latin typeface="Tahoma" panose="020B0604030504040204" pitchFamily="34" charset="0"/>
              </a:rPr>
              <a:t> 11.34g/cm3</a:t>
            </a:r>
          </a:p>
          <a:p>
            <a:pPr eaLnBrk="1" hangingPunct="1">
              <a:spcBef>
                <a:spcPct val="0"/>
              </a:spcBef>
              <a:buFontTx/>
              <a:buNone/>
              <a:defRPr/>
            </a:pPr>
            <a:r>
              <a:rPr lang="en-US" altLang="ja-JP" sz="1400" dirty="0" smtClean="0">
                <a:solidFill>
                  <a:srgbClr val="000000"/>
                </a:solidFill>
                <a:latin typeface="Tahoma" panose="020B0604030504040204" pitchFamily="34" charset="0"/>
              </a:rPr>
              <a:t>mat[2]   </a:t>
            </a:r>
            <a:r>
              <a:rPr lang="en-US" altLang="ja-JP" sz="1400" dirty="0" err="1" smtClean="0">
                <a:solidFill>
                  <a:srgbClr val="000000"/>
                </a:solidFill>
                <a:latin typeface="Tahoma" panose="020B0604030504040204" pitchFamily="34" charset="0"/>
              </a:rPr>
              <a:t>Pb</a:t>
            </a:r>
            <a:r>
              <a:rPr lang="en-US" altLang="ja-JP" sz="1400" dirty="0" smtClean="0">
                <a:solidFill>
                  <a:srgbClr val="000000"/>
                </a:solidFill>
                <a:latin typeface="Tahoma" panose="020B0604030504040204" pitchFamily="34" charset="0"/>
              </a:rPr>
              <a:t> 1.0</a:t>
            </a:r>
            <a:endParaRPr lang="en-US" altLang="ja-JP" sz="1400" dirty="0" smtClean="0">
              <a:solidFill>
                <a:srgbClr val="FF0000"/>
              </a:solidFill>
              <a:latin typeface="Tahoma" panose="020B0604030504040204" pitchFamily="34" charset="0"/>
            </a:endParaRPr>
          </a:p>
          <a:p>
            <a:pPr eaLnBrk="1" hangingPunct="1">
              <a:spcBef>
                <a:spcPct val="0"/>
              </a:spcBef>
              <a:buFontTx/>
              <a:buNone/>
              <a:defRPr/>
            </a:pPr>
            <a:endParaRPr lang="en-US" altLang="ja-JP" sz="1400" dirty="0" smtClean="0">
              <a:solidFill>
                <a:srgbClr val="000000"/>
              </a:solidFill>
              <a:latin typeface="Tahoma" panose="020B0604030504040204" pitchFamily="34" charset="0"/>
            </a:endParaRPr>
          </a:p>
        </p:txBody>
      </p:sp>
      <p:pic>
        <p:nvPicPr>
          <p:cNvPr id="62495" name="図 1"/>
          <p:cNvPicPr>
            <a:picLocks noChangeAspect="1"/>
          </p:cNvPicPr>
          <p:nvPr/>
        </p:nvPicPr>
        <p:blipFill>
          <a:blip r:embed="rId3">
            <a:extLst>
              <a:ext uri="{28A0092B-C50C-407E-A947-70E740481C1C}">
                <a14:useLocalDpi xmlns:a14="http://schemas.microsoft.com/office/drawing/2010/main" val="0"/>
              </a:ext>
            </a:extLst>
          </a:blip>
          <a:srcRect l="12201" t="28149" r="30313" b="9030"/>
          <a:stretch>
            <a:fillRect/>
          </a:stretch>
        </p:blipFill>
        <p:spPr bwMode="auto">
          <a:xfrm>
            <a:off x="3600450" y="712788"/>
            <a:ext cx="52578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6" name="テキスト ボックス 11"/>
          <p:cNvSpPr txBox="1">
            <a:spLocks noChangeArrowheads="1"/>
          </p:cNvSpPr>
          <p:nvPr/>
        </p:nvSpPr>
        <p:spPr bwMode="auto">
          <a:xfrm>
            <a:off x="5219700" y="887413"/>
            <a:ext cx="865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空気</a:t>
            </a:r>
          </a:p>
        </p:txBody>
      </p:sp>
      <p:sp>
        <p:nvSpPr>
          <p:cNvPr id="62497" name="テキスト ボックス 12"/>
          <p:cNvSpPr txBox="1">
            <a:spLocks noChangeArrowheads="1"/>
          </p:cNvSpPr>
          <p:nvPr/>
        </p:nvSpPr>
        <p:spPr bwMode="auto">
          <a:xfrm>
            <a:off x="7219950" y="887413"/>
            <a:ext cx="50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鉛</a:t>
            </a:r>
          </a:p>
        </p:txBody>
      </p:sp>
      <p:sp>
        <p:nvSpPr>
          <p:cNvPr id="62498" name="Text Box 1031"/>
          <p:cNvSpPr txBox="1">
            <a:spLocks noChangeArrowheads="1"/>
          </p:cNvSpPr>
          <p:nvPr/>
        </p:nvSpPr>
        <p:spPr bwMode="auto">
          <a:xfrm>
            <a:off x="4495800" y="2884488"/>
            <a:ext cx="1208088"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track.eps</a:t>
            </a:r>
          </a:p>
        </p:txBody>
      </p:sp>
      <p:sp>
        <p:nvSpPr>
          <p:cNvPr id="62499" name="テキスト ボックス 2"/>
          <p:cNvSpPr txBox="1">
            <a:spLocks noChangeArrowheads="1"/>
          </p:cNvSpPr>
          <p:nvPr/>
        </p:nvSpPr>
        <p:spPr bwMode="auto">
          <a:xfrm>
            <a:off x="6948488" y="4868863"/>
            <a:ext cx="194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アクリルと鉛で傾向が違う</a:t>
            </a:r>
            <a:endParaRPr lang="en-US" altLang="ja-JP" sz="2400">
              <a:solidFill>
                <a:srgbClr val="FF0000"/>
              </a:solidFill>
            </a:endParaRPr>
          </a:p>
        </p:txBody>
      </p:sp>
      <p:sp>
        <p:nvSpPr>
          <p:cNvPr id="17" name="Text Box 7"/>
          <p:cNvSpPr txBox="1">
            <a:spLocks noChangeArrowheads="1"/>
          </p:cNvSpPr>
          <p:nvPr/>
        </p:nvSpPr>
        <p:spPr bwMode="auto">
          <a:xfrm>
            <a:off x="2915816" y="6400800"/>
            <a:ext cx="331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Difference in material</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1095375" y="1612900"/>
            <a:ext cx="7005638"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1295400" y="1773238"/>
            <a:ext cx="6805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a:t>アクリルの後方散乱係数の導出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solidFill>
                  <a:srgbClr val="FF0000"/>
                </a:solidFill>
              </a:rPr>
              <a:t>異なる材質による違いの解析</a:t>
            </a:r>
            <a:endParaRPr lang="en-US" altLang="ja-JP" sz="2800" dirty="0">
              <a:solidFill>
                <a:srgbClr val="FF0000"/>
              </a:solidFill>
            </a:endParaRP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22</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851865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349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E77A4F7-A870-4AF8-8DEF-E73C7EB17BFD}" type="slidenum">
              <a:rPr lang="en-US" altLang="ja-JP" sz="2400">
                <a:solidFill>
                  <a:srgbClr val="000000"/>
                </a:solidFill>
                <a:latin typeface="Tahoma" panose="020B0604030504040204" pitchFamily="34" charset="0"/>
              </a:rPr>
              <a:pPr algn="ctr" eaLnBrk="1" hangingPunct="1">
                <a:spcBef>
                  <a:spcPct val="50000"/>
                </a:spcBef>
                <a:buFontTx/>
                <a:buNone/>
              </a:pPr>
              <a:t>23</a:t>
            </a:fld>
            <a:endParaRPr lang="en-US" altLang="ja-JP" sz="2400">
              <a:solidFill>
                <a:srgbClr val="000000"/>
              </a:solidFill>
              <a:latin typeface="Tahoma" panose="020B0604030504040204" pitchFamily="34" charset="0"/>
            </a:endParaRPr>
          </a:p>
        </p:txBody>
      </p:sp>
      <p:sp>
        <p:nvSpPr>
          <p:cNvPr id="63494" name="テキスト ボックス 17"/>
          <p:cNvSpPr txBox="1">
            <a:spLocks noChangeArrowheads="1"/>
          </p:cNvSpPr>
          <p:nvPr/>
        </p:nvSpPr>
        <p:spPr bwMode="auto">
          <a:xfrm>
            <a:off x="107504" y="44624"/>
            <a:ext cx="8693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dirty="0" smtClean="0"/>
              <a:t>アクリルと鉛で後方散乱の傾向が違うのはなぜ？</a:t>
            </a:r>
            <a:endParaRPr lang="ja-JP" altLang="en-US" dirty="0"/>
          </a:p>
        </p:txBody>
      </p:sp>
      <p:pic>
        <p:nvPicPr>
          <p:cNvPr id="63495" name="図 1"/>
          <p:cNvPicPr>
            <a:picLocks noChangeAspect="1"/>
          </p:cNvPicPr>
          <p:nvPr/>
        </p:nvPicPr>
        <p:blipFill>
          <a:blip r:embed="rId3">
            <a:extLst>
              <a:ext uri="{28A0092B-C50C-407E-A947-70E740481C1C}">
                <a14:useLocalDpi xmlns:a14="http://schemas.microsoft.com/office/drawing/2010/main" val="0"/>
              </a:ext>
            </a:extLst>
          </a:blip>
          <a:srcRect l="9050" t="11761" r="34250" b="6299"/>
          <a:stretch>
            <a:fillRect/>
          </a:stretch>
        </p:blipFill>
        <p:spPr bwMode="auto">
          <a:xfrm>
            <a:off x="4570668" y="764704"/>
            <a:ext cx="3890020" cy="324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テキスト ボックス 3"/>
          <p:cNvSpPr txBox="1">
            <a:spLocks noChangeArrowheads="1"/>
          </p:cNvSpPr>
          <p:nvPr/>
        </p:nvSpPr>
        <p:spPr bwMode="auto">
          <a:xfrm>
            <a:off x="2741620" y="4378793"/>
            <a:ext cx="3876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t>検出領域での光子スペクトル</a:t>
            </a:r>
            <a:endParaRPr lang="en-US" altLang="ja-JP" sz="2000" dirty="0"/>
          </a:p>
          <a:p>
            <a:pPr>
              <a:spcBef>
                <a:spcPct val="0"/>
              </a:spcBef>
              <a:buFontTx/>
              <a:buNone/>
            </a:pPr>
            <a:r>
              <a:rPr lang="en-US" altLang="ja-JP" sz="2000" dirty="0"/>
              <a:t>=</a:t>
            </a:r>
            <a:r>
              <a:rPr lang="ja-JP" altLang="en-US" sz="2000" dirty="0"/>
              <a:t>１次</a:t>
            </a:r>
            <a:r>
              <a:rPr lang="en-US" altLang="ja-JP" sz="2000" dirty="0"/>
              <a:t>X</a:t>
            </a:r>
            <a:r>
              <a:rPr lang="ja-JP" altLang="en-US" sz="2000" dirty="0"/>
              <a:t>線と散乱</a:t>
            </a:r>
            <a:r>
              <a:rPr lang="en-US" altLang="ja-JP" sz="2000" dirty="0"/>
              <a:t>X</a:t>
            </a:r>
            <a:r>
              <a:rPr lang="ja-JP" altLang="en-US" sz="2000" dirty="0"/>
              <a:t>線の重ね合わせ</a:t>
            </a:r>
          </a:p>
        </p:txBody>
      </p:sp>
      <p:sp>
        <p:nvSpPr>
          <p:cNvPr id="63498" name="テキスト ボックス 4"/>
          <p:cNvSpPr txBox="1">
            <a:spLocks noChangeArrowheads="1"/>
          </p:cNvSpPr>
          <p:nvPr/>
        </p:nvSpPr>
        <p:spPr bwMode="auto">
          <a:xfrm>
            <a:off x="1907704" y="5313402"/>
            <a:ext cx="56887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t>散乱</a:t>
            </a:r>
            <a:r>
              <a:rPr lang="en-US" altLang="ja-JP" sz="2000" dirty="0"/>
              <a:t>X</a:t>
            </a:r>
            <a:r>
              <a:rPr lang="ja-JP" altLang="en-US" sz="2000" dirty="0"/>
              <a:t>線のみを見るには？</a:t>
            </a:r>
            <a:endParaRPr lang="en-US" altLang="ja-JP" sz="2000" dirty="0"/>
          </a:p>
          <a:p>
            <a:pPr>
              <a:spcBef>
                <a:spcPct val="0"/>
              </a:spcBef>
              <a:buFontTx/>
              <a:buNone/>
            </a:pPr>
            <a:r>
              <a:rPr lang="ja-JP" altLang="en-US" sz="2000" dirty="0"/>
              <a:t>　　　</a:t>
            </a:r>
            <a:r>
              <a:rPr lang="ja-JP" altLang="en-US" sz="2000" b="1" dirty="0">
                <a:solidFill>
                  <a:srgbClr val="FF0000"/>
                </a:solidFill>
              </a:rPr>
              <a:t>⇒　</a:t>
            </a:r>
            <a:r>
              <a:rPr lang="en-US" altLang="ja-JP" sz="2000" b="1" dirty="0">
                <a:solidFill>
                  <a:srgbClr val="FF0000"/>
                </a:solidFill>
              </a:rPr>
              <a:t>[ counter </a:t>
            </a:r>
            <a:r>
              <a:rPr lang="en-US" altLang="ja-JP" sz="2000" b="1" dirty="0" smtClean="0">
                <a:solidFill>
                  <a:srgbClr val="FF0000"/>
                </a:solidFill>
              </a:rPr>
              <a:t>] </a:t>
            </a:r>
            <a:r>
              <a:rPr lang="ja-JP" altLang="en-US" sz="2000" b="1" dirty="0" smtClean="0">
                <a:solidFill>
                  <a:srgbClr val="FF0000"/>
                </a:solidFill>
              </a:rPr>
              <a:t>を使用してシミュレーション解析</a:t>
            </a:r>
            <a:endParaRPr lang="en-US" altLang="ja-JP" sz="2000" b="1" dirty="0">
              <a:solidFill>
                <a:srgbClr val="FF0000"/>
              </a:solidFill>
            </a:endParaRPr>
          </a:p>
        </p:txBody>
      </p:sp>
      <p:sp>
        <p:nvSpPr>
          <p:cNvPr id="2" name="テキスト ボックス 1"/>
          <p:cNvSpPr txBox="1"/>
          <p:nvPr/>
        </p:nvSpPr>
        <p:spPr>
          <a:xfrm>
            <a:off x="5398160" y="1266431"/>
            <a:ext cx="1080120" cy="461665"/>
          </a:xfrm>
          <a:prstGeom prst="rect">
            <a:avLst/>
          </a:prstGeom>
          <a:noFill/>
        </p:spPr>
        <p:txBody>
          <a:bodyPr wrap="square" rtlCol="0">
            <a:spAutoFit/>
          </a:bodyPr>
          <a:lstStyle/>
          <a:p>
            <a:r>
              <a:rPr kumimoji="1" lang="en-US" altLang="ja-JP" dirty="0" smtClean="0"/>
              <a:t>120kV</a:t>
            </a:r>
            <a:endParaRPr kumimoji="1" lang="ja-JP" altLang="en-US" dirty="0"/>
          </a:p>
        </p:txBody>
      </p:sp>
      <p:sp>
        <p:nvSpPr>
          <p:cNvPr id="3" name="テキスト ボックス 2"/>
          <p:cNvSpPr txBox="1"/>
          <p:nvPr/>
        </p:nvSpPr>
        <p:spPr>
          <a:xfrm>
            <a:off x="5403915" y="891582"/>
            <a:ext cx="1565176" cy="461665"/>
          </a:xfrm>
          <a:prstGeom prst="rect">
            <a:avLst/>
          </a:prstGeom>
          <a:noFill/>
        </p:spPr>
        <p:txBody>
          <a:bodyPr wrap="square" rtlCol="0">
            <a:spAutoFit/>
          </a:bodyPr>
          <a:lstStyle/>
          <a:p>
            <a:r>
              <a:rPr lang="ja-JP" altLang="en-US" dirty="0" smtClean="0"/>
              <a:t>鉛散乱体</a:t>
            </a:r>
            <a:endParaRPr kumimoji="1" lang="ja-JP" altLang="en-US" dirty="0"/>
          </a:p>
        </p:txBody>
      </p:sp>
      <p:pic>
        <p:nvPicPr>
          <p:cNvPr id="4" name="図 3"/>
          <p:cNvPicPr>
            <a:picLocks noChangeAspect="1"/>
          </p:cNvPicPr>
          <p:nvPr/>
        </p:nvPicPr>
        <p:blipFill rotWithShape="1">
          <a:blip r:embed="rId4"/>
          <a:srcRect l="15351" t="13060" r="35825" b="11582"/>
          <a:stretch/>
        </p:blipFill>
        <p:spPr>
          <a:xfrm>
            <a:off x="467288" y="820713"/>
            <a:ext cx="3960696" cy="3257993"/>
          </a:xfrm>
          <a:prstGeom prst="rect">
            <a:avLst/>
          </a:prstGeom>
        </p:spPr>
      </p:pic>
      <p:sp>
        <p:nvSpPr>
          <p:cNvPr id="63496" name="Text Box 1031"/>
          <p:cNvSpPr txBox="1">
            <a:spLocks noChangeArrowheads="1"/>
          </p:cNvSpPr>
          <p:nvPr/>
        </p:nvSpPr>
        <p:spPr bwMode="auto">
          <a:xfrm>
            <a:off x="3897370" y="3894680"/>
            <a:ext cx="169545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err="1">
                <a:solidFill>
                  <a:srgbClr val="000000"/>
                </a:solidFill>
                <a:latin typeface="Tahoma" panose="020B0604030504040204" pitchFamily="34" charset="0"/>
              </a:rPr>
              <a:t>spectrum.eps</a:t>
            </a:r>
            <a:endParaRPr lang="en-US" altLang="ja-JP" sz="2000" dirty="0">
              <a:solidFill>
                <a:srgbClr val="000000"/>
              </a:solidFill>
              <a:latin typeface="Tahoma" panose="020B0604030504040204" pitchFamily="34" charset="0"/>
            </a:endParaRPr>
          </a:p>
        </p:txBody>
      </p:sp>
      <p:sp>
        <p:nvSpPr>
          <p:cNvPr id="23" name="テキスト ボックス 22"/>
          <p:cNvSpPr txBox="1"/>
          <p:nvPr/>
        </p:nvSpPr>
        <p:spPr>
          <a:xfrm>
            <a:off x="1274219" y="916311"/>
            <a:ext cx="2215791" cy="461665"/>
          </a:xfrm>
          <a:prstGeom prst="rect">
            <a:avLst/>
          </a:prstGeom>
          <a:noFill/>
        </p:spPr>
        <p:txBody>
          <a:bodyPr wrap="square" rtlCol="0">
            <a:spAutoFit/>
          </a:bodyPr>
          <a:lstStyle/>
          <a:p>
            <a:r>
              <a:rPr lang="ja-JP" altLang="en-US" dirty="0"/>
              <a:t>アクリル</a:t>
            </a:r>
            <a:r>
              <a:rPr lang="ja-JP" altLang="en-US" dirty="0" smtClean="0"/>
              <a:t>散乱体</a:t>
            </a:r>
            <a:endParaRPr kumimoji="1" lang="ja-JP" altLang="en-US" dirty="0"/>
          </a:p>
        </p:txBody>
      </p:sp>
      <p:sp>
        <p:nvSpPr>
          <p:cNvPr id="24" name="テキスト ボックス 23"/>
          <p:cNvSpPr txBox="1"/>
          <p:nvPr/>
        </p:nvSpPr>
        <p:spPr>
          <a:xfrm>
            <a:off x="1274219" y="1315324"/>
            <a:ext cx="1080120" cy="461665"/>
          </a:xfrm>
          <a:prstGeom prst="rect">
            <a:avLst/>
          </a:prstGeom>
          <a:noFill/>
        </p:spPr>
        <p:txBody>
          <a:bodyPr wrap="square" rtlCol="0">
            <a:spAutoFit/>
          </a:bodyPr>
          <a:lstStyle/>
          <a:p>
            <a:r>
              <a:rPr kumimoji="1" lang="en-US" altLang="ja-JP" dirty="0" smtClean="0"/>
              <a:t>120kV</a:t>
            </a:r>
            <a:endParaRPr kumimoji="1" lang="ja-JP" altLang="en-US" dirty="0"/>
          </a:p>
        </p:txBody>
      </p:sp>
      <p:sp>
        <p:nvSpPr>
          <p:cNvPr id="25" name="Text Box 7"/>
          <p:cNvSpPr txBox="1">
            <a:spLocks noChangeArrowheads="1"/>
          </p:cNvSpPr>
          <p:nvPr/>
        </p:nvSpPr>
        <p:spPr bwMode="auto">
          <a:xfrm>
            <a:off x="2915816" y="6400800"/>
            <a:ext cx="331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Analysis</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215900" y="-12700"/>
            <a:ext cx="8686800" cy="1143000"/>
          </a:xfrm>
        </p:spPr>
        <p:txBody>
          <a:bodyPr/>
          <a:lstStyle/>
          <a:p>
            <a:pPr eaLnBrk="1" hangingPunct="1"/>
            <a:r>
              <a:rPr lang="en-US" altLang="ja-JP" sz="4800" smtClean="0">
                <a:latin typeface="Century Gothic" pitchFamily="34" charset="0"/>
              </a:rPr>
              <a:t>Counter</a:t>
            </a:r>
            <a:r>
              <a:rPr lang="ja-JP" altLang="en-US" sz="4800" smtClean="0">
                <a:latin typeface="Century Gothic" pitchFamily="34" charset="0"/>
              </a:rPr>
              <a:t>とは？</a:t>
            </a:r>
            <a:endParaRPr lang="en-US" altLang="ja-JP" sz="4800" smtClean="0">
              <a:latin typeface="Century Gothic" pitchFamily="34" charset="0"/>
            </a:endParaRPr>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34"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r>
              <a:rPr lang="en-US" altLang="ja-JP" sz="2400">
                <a:solidFill>
                  <a:srgbClr val="000000"/>
                </a:solidFill>
                <a:latin typeface="Tahoma" pitchFamily="34" charset="0"/>
              </a:rPr>
              <a:t>[counter]</a:t>
            </a:r>
          </a:p>
        </p:txBody>
      </p:sp>
      <p:sp>
        <p:nvSpPr>
          <p:cNvPr id="22535"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FontTx/>
              <a:buNone/>
            </a:pPr>
            <a:fld id="{A8F1E5E2-5B0E-4FBB-BF70-0D753CBBE12D}" type="slidenum">
              <a:rPr lang="en-US" altLang="ja-JP" sz="2400">
                <a:solidFill>
                  <a:srgbClr val="000000"/>
                </a:solidFill>
                <a:latin typeface="Tahoma" pitchFamily="34" charset="0"/>
              </a:rPr>
              <a:pPr algn="ctr" eaLnBrk="1" hangingPunct="1">
                <a:spcBef>
                  <a:spcPct val="50000"/>
                </a:spcBef>
                <a:buFontTx/>
                <a:buNone/>
              </a:pPr>
              <a:t>24</a:t>
            </a:fld>
            <a:endParaRPr lang="en-US" altLang="ja-JP" sz="2400">
              <a:solidFill>
                <a:srgbClr val="000000"/>
              </a:solidFill>
              <a:latin typeface="Tahoma" pitchFamily="34" charset="0"/>
            </a:endParaRPr>
          </a:p>
        </p:txBody>
      </p:sp>
      <p:sp>
        <p:nvSpPr>
          <p:cNvPr id="22540" name="AutoShape 22"/>
          <p:cNvSpPr>
            <a:spLocks noChangeArrowheads="1"/>
          </p:cNvSpPr>
          <p:nvPr/>
        </p:nvSpPr>
        <p:spPr bwMode="auto">
          <a:xfrm rot="16200000">
            <a:off x="3268543" y="4655356"/>
            <a:ext cx="1080120" cy="355600"/>
          </a:xfrm>
          <a:prstGeom prst="can">
            <a:avLst>
              <a:gd name="adj" fmla="val 50000"/>
            </a:avLst>
          </a:prstGeom>
          <a:solidFill>
            <a:srgbClr val="FFC000"/>
          </a:solidFill>
          <a:ln w="19050">
            <a:solidFill>
              <a:srgbClr val="FF0000"/>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400">
              <a:solidFill>
                <a:srgbClr val="000000"/>
              </a:solidFill>
            </a:endParaRPr>
          </a:p>
        </p:txBody>
      </p:sp>
      <p:sp>
        <p:nvSpPr>
          <p:cNvPr id="22541" name="テキスト ボックス 4"/>
          <p:cNvSpPr txBox="1">
            <a:spLocks noChangeArrowheads="1"/>
          </p:cNvSpPr>
          <p:nvPr/>
        </p:nvSpPr>
        <p:spPr bwMode="auto">
          <a:xfrm>
            <a:off x="1043608" y="2780928"/>
            <a:ext cx="7056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a:solidFill>
                  <a:srgbClr val="000000"/>
                </a:solidFill>
              </a:rPr>
              <a:t>注目している領域からの寄与のみをタリーしたい</a:t>
            </a:r>
            <a:endParaRPr lang="en-US" altLang="ja-JP" sz="2000">
              <a:solidFill>
                <a:srgbClr val="000000"/>
              </a:solidFill>
            </a:endParaRPr>
          </a:p>
          <a:p>
            <a:pPr eaLnBrk="1" hangingPunct="1">
              <a:spcBef>
                <a:spcPct val="0"/>
              </a:spcBef>
              <a:buFontTx/>
              <a:buNone/>
            </a:pPr>
            <a:r>
              <a:rPr lang="ja-JP" altLang="en-US" sz="2000">
                <a:solidFill>
                  <a:srgbClr val="000000"/>
                </a:solidFill>
              </a:rPr>
              <a:t>→　注目している領域で発生した粒子のカウンター値を増やす</a:t>
            </a:r>
          </a:p>
        </p:txBody>
      </p:sp>
      <p:sp>
        <p:nvSpPr>
          <p:cNvPr id="41" name="テキスト ボックス 40"/>
          <p:cNvSpPr txBox="1"/>
          <p:nvPr/>
        </p:nvSpPr>
        <p:spPr>
          <a:xfrm>
            <a:off x="3275856" y="5517232"/>
            <a:ext cx="819150" cy="400050"/>
          </a:xfrm>
          <a:prstGeom prst="rect">
            <a:avLst/>
          </a:prstGeom>
          <a:noFill/>
          <a:ln>
            <a:solidFill>
              <a:schemeClr val="accent6"/>
            </a:solidFill>
          </a:ln>
        </p:spPr>
        <p:txBody>
          <a:bodyPr wrap="none">
            <a:spAutoFit/>
          </a:bodyPr>
          <a:lstStyle/>
          <a:p>
            <a:pPr>
              <a:defRPr/>
            </a:pPr>
            <a:r>
              <a:rPr lang="ja-JP" altLang="en-US" sz="2000" dirty="0">
                <a:solidFill>
                  <a:srgbClr val="000000"/>
                </a:solidFill>
              </a:rPr>
              <a:t>タリー</a:t>
            </a:r>
          </a:p>
        </p:txBody>
      </p:sp>
      <p:sp>
        <p:nvSpPr>
          <p:cNvPr id="22546" name="AutoShape 2"/>
          <p:cNvSpPr>
            <a:spLocks noChangeArrowheads="1"/>
          </p:cNvSpPr>
          <p:nvPr/>
        </p:nvSpPr>
        <p:spPr bwMode="auto">
          <a:xfrm>
            <a:off x="900113" y="981075"/>
            <a:ext cx="7485062" cy="1584325"/>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000">
                <a:solidFill>
                  <a:srgbClr val="000000"/>
                </a:solidFill>
                <a:latin typeface="ＭＳ Ｐゴシック" pitchFamily="50" charset="-128"/>
              </a:rPr>
              <a:t>PHITS</a:t>
            </a:r>
            <a:r>
              <a:rPr lang="ja-JP" altLang="en-US" sz="2000">
                <a:solidFill>
                  <a:srgbClr val="000000"/>
                </a:solidFill>
                <a:latin typeface="ＭＳ Ｐゴシック" pitchFamily="50" charset="-128"/>
              </a:rPr>
              <a:t>では、各粒子がエネルギーや位置情報などの他にカウンターという値を持っています。カウンター値を特定のイベント（領域に</a:t>
            </a:r>
            <a:r>
              <a:rPr lang="ja-JP" altLang="en-US" sz="2000">
                <a:solidFill>
                  <a:srgbClr val="FF0000"/>
                </a:solidFill>
                <a:latin typeface="ＭＳ Ｐゴシック" pitchFamily="50" charset="-128"/>
              </a:rPr>
              <a:t>入る</a:t>
            </a:r>
            <a:r>
              <a:rPr lang="ja-JP" altLang="en-US" sz="2000">
                <a:solidFill>
                  <a:srgbClr val="000000"/>
                </a:solidFill>
                <a:latin typeface="ＭＳ Ｐゴシック" pitchFamily="50" charset="-128"/>
              </a:rPr>
              <a:t>、領域から</a:t>
            </a:r>
            <a:r>
              <a:rPr lang="ja-JP" altLang="en-US" sz="2000">
                <a:solidFill>
                  <a:srgbClr val="FF0000"/>
                </a:solidFill>
                <a:latin typeface="ＭＳ Ｐゴシック" pitchFamily="50" charset="-128"/>
              </a:rPr>
              <a:t>出る</a:t>
            </a:r>
            <a:r>
              <a:rPr lang="ja-JP" altLang="en-US" sz="2000">
                <a:solidFill>
                  <a:srgbClr val="000000"/>
                </a:solidFill>
                <a:latin typeface="ＭＳ Ｐゴシック" pitchFamily="50" charset="-128"/>
              </a:rPr>
              <a:t>、その領域で</a:t>
            </a:r>
            <a:r>
              <a:rPr lang="ja-JP" altLang="en-US" sz="2000">
                <a:solidFill>
                  <a:srgbClr val="FF0000"/>
                </a:solidFill>
                <a:latin typeface="ＭＳ Ｐゴシック" pitchFamily="50" charset="-128"/>
              </a:rPr>
              <a:t>散乱（反応）する</a:t>
            </a:r>
            <a:r>
              <a:rPr lang="ja-JP" altLang="en-US" sz="2000">
                <a:solidFill>
                  <a:srgbClr val="000000"/>
                </a:solidFill>
                <a:latin typeface="ＭＳ Ｐゴシック" pitchFamily="50" charset="-128"/>
              </a:rPr>
              <a:t>、境界で</a:t>
            </a:r>
            <a:r>
              <a:rPr lang="ja-JP" altLang="en-US" sz="2000">
                <a:solidFill>
                  <a:srgbClr val="FF0000"/>
                </a:solidFill>
                <a:latin typeface="ＭＳ Ｐゴシック" pitchFamily="50" charset="-128"/>
              </a:rPr>
              <a:t>反射する</a:t>
            </a:r>
            <a:r>
              <a:rPr lang="ja-JP" altLang="en-US" sz="2000">
                <a:solidFill>
                  <a:srgbClr val="000000"/>
                </a:solidFill>
                <a:latin typeface="ＭＳ Ｐゴシック" pitchFamily="50" charset="-128"/>
              </a:rPr>
              <a:t>）が起きる度に変化させることにより、タリーした粒子がどのような経緯でそこに到達したかを調べることができます。</a:t>
            </a:r>
            <a:endParaRPr lang="en-US" altLang="ja-JP" sz="2000">
              <a:solidFill>
                <a:srgbClr val="000000"/>
              </a:solidFill>
              <a:latin typeface="ＭＳ Ｐゴシック" pitchFamily="50" charset="-128"/>
            </a:endParaRPr>
          </a:p>
        </p:txBody>
      </p:sp>
      <p:sp>
        <p:nvSpPr>
          <p:cNvPr id="22547" name="テキスト ボックス 19"/>
          <p:cNvSpPr txBox="1">
            <a:spLocks noChangeArrowheads="1"/>
          </p:cNvSpPr>
          <p:nvPr/>
        </p:nvSpPr>
        <p:spPr bwMode="auto">
          <a:xfrm>
            <a:off x="5692252" y="3623598"/>
            <a:ext cx="2436813" cy="708025"/>
          </a:xfrm>
          <a:prstGeom prst="rect">
            <a:avLst/>
          </a:prstGeom>
          <a:solidFill>
            <a:schemeClr val="bg1"/>
          </a:solidFill>
          <a:ln w="19050">
            <a:solidFill>
              <a:srgbClr val="FF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solidFill>
                  <a:srgbClr val="000000"/>
                </a:solidFill>
              </a:rPr>
              <a:t>この</a:t>
            </a:r>
            <a:r>
              <a:rPr lang="ja-JP" altLang="en-US" sz="2000" dirty="0" smtClean="0">
                <a:solidFill>
                  <a:srgbClr val="000000"/>
                </a:solidFill>
              </a:rPr>
              <a:t>領域</a:t>
            </a:r>
            <a:r>
              <a:rPr lang="ja-JP" altLang="en-US" sz="2000" dirty="0">
                <a:solidFill>
                  <a:srgbClr val="000000"/>
                </a:solidFill>
              </a:rPr>
              <a:t>を</a:t>
            </a:r>
            <a:r>
              <a:rPr lang="ja-JP" altLang="en-US" sz="2000" dirty="0" smtClean="0">
                <a:solidFill>
                  <a:srgbClr val="000000"/>
                </a:solidFill>
              </a:rPr>
              <a:t>出た場合</a:t>
            </a:r>
            <a:r>
              <a:rPr lang="ja-JP" altLang="en-US" sz="2000" dirty="0">
                <a:solidFill>
                  <a:srgbClr val="000000"/>
                </a:solidFill>
              </a:rPr>
              <a:t>に</a:t>
            </a:r>
            <a:r>
              <a:rPr lang="en-US" altLang="ja-JP" sz="2000" dirty="0">
                <a:solidFill>
                  <a:srgbClr val="FF0000"/>
                </a:solidFill>
              </a:rPr>
              <a:t>counter</a:t>
            </a:r>
            <a:r>
              <a:rPr lang="ja-JP" altLang="en-US" sz="2000" dirty="0">
                <a:solidFill>
                  <a:srgbClr val="FF0000"/>
                </a:solidFill>
              </a:rPr>
              <a:t>値</a:t>
            </a:r>
            <a:r>
              <a:rPr lang="ja-JP" altLang="en-US" sz="2000" dirty="0">
                <a:solidFill>
                  <a:srgbClr val="000000"/>
                </a:solidFill>
              </a:rPr>
              <a:t>を</a:t>
            </a:r>
            <a:r>
              <a:rPr lang="en-US" altLang="ja-JP" sz="2000" dirty="0">
                <a:solidFill>
                  <a:srgbClr val="FF0000"/>
                </a:solidFill>
              </a:rPr>
              <a:t>+1</a:t>
            </a:r>
            <a:endParaRPr lang="ja-JP" altLang="en-US" sz="2000" dirty="0">
              <a:solidFill>
                <a:srgbClr val="FF0000"/>
              </a:solidFill>
            </a:endParaRPr>
          </a:p>
        </p:txBody>
      </p:sp>
      <p:sp>
        <p:nvSpPr>
          <p:cNvPr id="2" name="直方体 1"/>
          <p:cNvSpPr/>
          <p:nvPr/>
        </p:nvSpPr>
        <p:spPr>
          <a:xfrm flipH="1">
            <a:off x="4268504" y="3704341"/>
            <a:ext cx="1289010" cy="2388955"/>
          </a:xfrm>
          <a:prstGeom prst="cube">
            <a:avLst>
              <a:gd name="adj" fmla="val 489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爆発 1 20"/>
          <p:cNvSpPr/>
          <p:nvPr/>
        </p:nvSpPr>
        <p:spPr>
          <a:xfrm>
            <a:off x="4561574" y="4581128"/>
            <a:ext cx="288925" cy="33178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3" name="直線矢印コネクタ 32"/>
          <p:cNvCxnSpPr>
            <a:endCxn id="22540" idx="3"/>
          </p:cNvCxnSpPr>
          <p:nvPr/>
        </p:nvCxnSpPr>
        <p:spPr>
          <a:xfrm flipH="1">
            <a:off x="3986403" y="4712787"/>
            <a:ext cx="758032" cy="12036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5137243" y="4015715"/>
            <a:ext cx="525048" cy="1860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726283" y="4365104"/>
            <a:ext cx="180000" cy="180008"/>
          </a:xfrm>
          <a:prstGeom prst="ellipse">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cxnSp>
        <p:nvCxnSpPr>
          <p:cNvPr id="32" name="直線矢印コネクタ 31"/>
          <p:cNvCxnSpPr>
            <a:stCxn id="31" idx="6"/>
          </p:cNvCxnSpPr>
          <p:nvPr/>
        </p:nvCxnSpPr>
        <p:spPr>
          <a:xfrm>
            <a:off x="2906283" y="4455108"/>
            <a:ext cx="1655291" cy="180032"/>
          </a:xfrm>
          <a:prstGeom prst="straightConnector1">
            <a:avLst/>
          </a:prstGeom>
          <a:ln w="38100">
            <a:solidFill>
              <a:srgbClr val="00B05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591800" y="5049192"/>
            <a:ext cx="180000" cy="180008"/>
          </a:xfrm>
          <a:prstGeom prst="ellipse">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cxnSp>
        <p:nvCxnSpPr>
          <p:cNvPr id="46" name="直線矢印コネクタ 45"/>
          <p:cNvCxnSpPr>
            <a:stCxn id="45" idx="6"/>
          </p:cNvCxnSpPr>
          <p:nvPr/>
        </p:nvCxnSpPr>
        <p:spPr>
          <a:xfrm>
            <a:off x="2771800" y="5139196"/>
            <a:ext cx="3312368" cy="81012"/>
          </a:xfrm>
          <a:prstGeom prst="straightConnector1">
            <a:avLst/>
          </a:prstGeom>
          <a:ln w="38100">
            <a:solidFill>
              <a:srgbClr val="00B05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6156176" y="5652537"/>
            <a:ext cx="2448272" cy="584775"/>
          </a:xfrm>
          <a:prstGeom prst="rect">
            <a:avLst/>
          </a:prstGeom>
        </p:spPr>
        <p:txBody>
          <a:bodyPr wrap="square">
            <a:spAutoFit/>
          </a:bodyPr>
          <a:lstStyle/>
          <a:p>
            <a:pPr>
              <a:defRPr/>
            </a:pPr>
            <a:r>
              <a:rPr lang="ja-JP" altLang="en-US" sz="1600" dirty="0"/>
              <a:t>詳しくはマニュアルもしくは</a:t>
            </a:r>
            <a:r>
              <a:rPr lang="en-US" altLang="ja-JP" sz="1600" dirty="0"/>
              <a:t>lecture\advanced\options</a:t>
            </a:r>
            <a:endParaRPr lang="ja-JP" altLang="en-US" sz="1600" dirty="0"/>
          </a:p>
        </p:txBody>
      </p:sp>
    </p:spTree>
    <p:extLst>
      <p:ext uri="{BB962C8B-B14F-4D97-AF65-F5344CB8AC3E}">
        <p14:creationId xmlns:p14="http://schemas.microsoft.com/office/powerpoint/2010/main" val="597598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3492"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E77A4F7-A870-4AF8-8DEF-E73C7EB17BFD}" type="slidenum">
              <a:rPr lang="en-US" altLang="ja-JP" sz="2400">
                <a:solidFill>
                  <a:srgbClr val="000000"/>
                </a:solidFill>
                <a:latin typeface="Tahoma" panose="020B0604030504040204" pitchFamily="34" charset="0"/>
              </a:rPr>
              <a:pPr algn="ctr" eaLnBrk="1" hangingPunct="1">
                <a:spcBef>
                  <a:spcPct val="50000"/>
                </a:spcBef>
                <a:buFontTx/>
                <a:buNone/>
              </a:pPr>
              <a:t>25</a:t>
            </a:fld>
            <a:endParaRPr lang="en-US" altLang="ja-JP" sz="2400">
              <a:solidFill>
                <a:srgbClr val="000000"/>
              </a:solidFill>
              <a:latin typeface="Tahoma" panose="020B0604030504040204" pitchFamily="34" charset="0"/>
            </a:endParaRPr>
          </a:p>
        </p:txBody>
      </p:sp>
      <p:sp>
        <p:nvSpPr>
          <p:cNvPr id="63493" name="テキスト ボックス 8"/>
          <p:cNvSpPr txBox="1">
            <a:spLocks noChangeArrowheads="1"/>
          </p:cNvSpPr>
          <p:nvPr/>
        </p:nvSpPr>
        <p:spPr bwMode="auto">
          <a:xfrm>
            <a:off x="2124075" y="735013"/>
            <a:ext cx="4906963" cy="461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散乱線のスペクトルを確認してみよう</a:t>
            </a:r>
          </a:p>
        </p:txBody>
      </p:sp>
      <p:sp>
        <p:nvSpPr>
          <p:cNvPr id="63494" name="テキスト ボックス 17"/>
          <p:cNvSpPr txBox="1">
            <a:spLocks noChangeArrowheads="1"/>
          </p:cNvSpPr>
          <p:nvPr/>
        </p:nvSpPr>
        <p:spPr bwMode="auto">
          <a:xfrm>
            <a:off x="3779838" y="-15875"/>
            <a:ext cx="1638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課題７</a:t>
            </a:r>
          </a:p>
        </p:txBody>
      </p:sp>
      <p:pic>
        <p:nvPicPr>
          <p:cNvPr id="63495" name="図 1"/>
          <p:cNvPicPr>
            <a:picLocks noChangeAspect="1"/>
          </p:cNvPicPr>
          <p:nvPr/>
        </p:nvPicPr>
        <p:blipFill>
          <a:blip r:embed="rId3">
            <a:extLst>
              <a:ext uri="{28A0092B-C50C-407E-A947-70E740481C1C}">
                <a14:useLocalDpi xmlns:a14="http://schemas.microsoft.com/office/drawing/2010/main" val="0"/>
              </a:ext>
            </a:extLst>
          </a:blip>
          <a:srcRect l="9050" t="11761" r="34250" b="6299"/>
          <a:stretch>
            <a:fillRect/>
          </a:stretch>
        </p:blipFill>
        <p:spPr bwMode="auto">
          <a:xfrm>
            <a:off x="5004048" y="1340768"/>
            <a:ext cx="3316288"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1031"/>
          <p:cNvSpPr txBox="1">
            <a:spLocks noChangeArrowheads="1"/>
          </p:cNvSpPr>
          <p:nvPr/>
        </p:nvSpPr>
        <p:spPr bwMode="auto">
          <a:xfrm>
            <a:off x="6183313" y="4063757"/>
            <a:ext cx="169545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dirty="0" err="1">
                <a:solidFill>
                  <a:srgbClr val="000000"/>
                </a:solidFill>
                <a:latin typeface="Tahoma" panose="020B0604030504040204" pitchFamily="34" charset="0"/>
              </a:rPr>
              <a:t>spectrum.eps</a:t>
            </a:r>
            <a:endParaRPr lang="en-US" altLang="ja-JP" sz="2000" dirty="0">
              <a:solidFill>
                <a:srgbClr val="000000"/>
              </a:solidFill>
              <a:latin typeface="Tahoma" panose="020B0604030504040204" pitchFamily="34" charset="0"/>
            </a:endParaRPr>
          </a:p>
        </p:txBody>
      </p:sp>
      <p:sp>
        <p:nvSpPr>
          <p:cNvPr id="63499" name="Text Box 1031"/>
          <p:cNvSpPr txBox="1">
            <a:spLocks noChangeArrowheads="1"/>
          </p:cNvSpPr>
          <p:nvPr/>
        </p:nvSpPr>
        <p:spPr bwMode="auto">
          <a:xfrm>
            <a:off x="454670" y="1293813"/>
            <a:ext cx="2552700" cy="4970462"/>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a:solidFill>
                  <a:srgbClr val="000000"/>
                </a:solidFill>
                <a:latin typeface="Tahoma" panose="020B0604030504040204" pitchFamily="34" charset="0"/>
              </a:rPr>
              <a:t>[ t-track ]</a:t>
            </a:r>
          </a:p>
          <a:p>
            <a:pPr eaLnBrk="1" hangingPunct="1">
              <a:spcBef>
                <a:spcPct val="0"/>
              </a:spcBef>
              <a:buFontTx/>
              <a:buNone/>
            </a:pPr>
            <a:r>
              <a:rPr lang="en-US" altLang="ja-JP" sz="1400" dirty="0">
                <a:solidFill>
                  <a:srgbClr val="000000"/>
                </a:solidFill>
                <a:latin typeface="Tahoma" panose="020B0604030504040204" pitchFamily="34" charset="0"/>
              </a:rPr>
              <a:t>    title = Photon spectrum…</a:t>
            </a:r>
          </a:p>
          <a:p>
            <a:pPr eaLnBrk="1" hangingPunct="1">
              <a:spcBef>
                <a:spcPct val="0"/>
              </a:spcBef>
              <a:buFontTx/>
              <a:buNone/>
            </a:pPr>
            <a:r>
              <a:rPr lang="en-US" altLang="ja-JP" sz="1400" dirty="0">
                <a:solidFill>
                  <a:srgbClr val="000000"/>
                </a:solidFill>
                <a:latin typeface="Tahoma" panose="020B0604030504040204" pitchFamily="34" charset="0"/>
              </a:rPr>
              <a:t>     mesh =  </a:t>
            </a:r>
            <a:r>
              <a:rPr lang="en-US" altLang="ja-JP" sz="1400" dirty="0" err="1">
                <a:solidFill>
                  <a:srgbClr val="000000"/>
                </a:solidFill>
                <a:latin typeface="Tahoma" panose="020B0604030504040204" pitchFamily="34" charset="0"/>
              </a:rPr>
              <a:t>reg</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reg</a:t>
            </a:r>
            <a:r>
              <a:rPr lang="en-US" altLang="ja-JP" sz="1400" dirty="0">
                <a:solidFill>
                  <a:srgbClr val="000000"/>
                </a:solidFill>
                <a:latin typeface="Tahoma" panose="020B0604030504040204" pitchFamily="34" charset="0"/>
              </a:rPr>
              <a:t> =   10</a:t>
            </a:r>
          </a:p>
          <a:p>
            <a:pPr eaLnBrk="1" hangingPunct="1">
              <a:spcBef>
                <a:spcPct val="0"/>
              </a:spcBef>
              <a:buFontTx/>
              <a:buNone/>
            </a:pPr>
            <a:r>
              <a:rPr lang="en-US" altLang="ja-JP" sz="1400" dirty="0">
                <a:solidFill>
                  <a:srgbClr val="000000"/>
                </a:solidFill>
                <a:latin typeface="Tahoma" panose="020B0604030504040204" pitchFamily="34" charset="0"/>
              </a:rPr>
              <a:t>   e-type =    2 </a:t>
            </a:r>
          </a:p>
          <a:p>
            <a:pPr eaLnBrk="1" hangingPunct="1">
              <a:spcBef>
                <a:spcPct val="0"/>
              </a:spcBef>
              <a:buFontTx/>
              <a:buNone/>
            </a:pPr>
            <a:r>
              <a:rPr lang="en-US" altLang="ja-JP" sz="1400" dirty="0">
                <a:solidFill>
                  <a:srgbClr val="000000"/>
                </a:solidFill>
                <a:latin typeface="Tahoma" panose="020B0604030504040204" pitchFamily="34" charset="0"/>
              </a:rPr>
              <a:t>       ne =    100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emin</a:t>
            </a:r>
            <a:r>
              <a:rPr lang="en-US" altLang="ja-JP" sz="1400" dirty="0">
                <a:solidFill>
                  <a:srgbClr val="000000"/>
                </a:solidFill>
                <a:latin typeface="Tahoma" panose="020B0604030504040204" pitchFamily="34" charset="0"/>
              </a:rPr>
              <a:t> =    0.0</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emax</a:t>
            </a:r>
            <a:r>
              <a:rPr lang="en-US" altLang="ja-JP" sz="1400" dirty="0">
                <a:solidFill>
                  <a:srgbClr val="000000"/>
                </a:solidFill>
                <a:latin typeface="Tahoma" panose="020B0604030504040204" pitchFamily="34" charset="0"/>
              </a:rPr>
              <a:t> =    0.1</a:t>
            </a:r>
          </a:p>
          <a:p>
            <a:pPr eaLnBrk="1" hangingPunct="1">
              <a:spcBef>
                <a:spcPct val="0"/>
              </a:spcBef>
              <a:buFontTx/>
              <a:buNone/>
            </a:pPr>
            <a:r>
              <a:rPr lang="en-US" altLang="ja-JP" sz="1400" dirty="0">
                <a:solidFill>
                  <a:srgbClr val="000000"/>
                </a:solidFill>
                <a:latin typeface="Tahoma" panose="020B0604030504040204" pitchFamily="34" charset="0"/>
              </a:rPr>
              <a:t>     unit =    1    </a:t>
            </a:r>
          </a:p>
          <a:p>
            <a:pPr eaLnBrk="1" hangingPunct="1">
              <a:spcBef>
                <a:spcPct val="0"/>
              </a:spcBef>
              <a:buFontTx/>
              <a:buNone/>
            </a:pPr>
            <a:r>
              <a:rPr lang="en-US" altLang="ja-JP" sz="1400" dirty="0">
                <a:solidFill>
                  <a:srgbClr val="000000"/>
                </a:solidFill>
                <a:latin typeface="Tahoma" panose="020B0604030504040204" pitchFamily="34" charset="0"/>
              </a:rPr>
              <a:t>     axis =  </a:t>
            </a:r>
            <a:r>
              <a:rPr lang="en-US" altLang="ja-JP" sz="1400" dirty="0" err="1">
                <a:solidFill>
                  <a:srgbClr val="000000"/>
                </a:solidFill>
                <a:latin typeface="Tahoma" panose="020B0604030504040204" pitchFamily="34" charset="0"/>
              </a:rPr>
              <a:t>eng</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     part = photon</a:t>
            </a:r>
          </a:p>
          <a:p>
            <a:pPr eaLnBrk="1" hangingPunct="1">
              <a:spcBef>
                <a:spcPct val="0"/>
              </a:spcBef>
              <a:buFontTx/>
              <a:buNone/>
            </a:pPr>
            <a:r>
              <a:rPr lang="en-US" altLang="ja-JP" sz="1400" dirty="0">
                <a:solidFill>
                  <a:srgbClr val="000000"/>
                </a:solidFill>
                <a:latin typeface="Tahoma" panose="020B0604030504040204" pitchFamily="34" charset="0"/>
              </a:rPr>
              <a:t>     file = </a:t>
            </a:r>
            <a:r>
              <a:rPr lang="en-US" altLang="ja-JP" sz="1400" dirty="0" err="1">
                <a:solidFill>
                  <a:srgbClr val="000000"/>
                </a:solidFill>
                <a:latin typeface="Tahoma" panose="020B0604030504040204" pitchFamily="34" charset="0"/>
              </a:rPr>
              <a:t>spectrum.out</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epsout</a:t>
            </a:r>
            <a:r>
              <a:rPr lang="en-US" altLang="ja-JP" sz="1400" dirty="0">
                <a:solidFill>
                  <a:srgbClr val="000000"/>
                </a:solidFill>
                <a:latin typeface="Tahoma" panose="020B0604030504040204" pitchFamily="34" charset="0"/>
              </a:rPr>
              <a:t> = </a:t>
            </a:r>
            <a:r>
              <a:rPr lang="en-US" altLang="ja-JP" sz="1400" dirty="0" smtClean="0">
                <a:solidFill>
                  <a:srgbClr val="000000"/>
                </a:solidFill>
                <a:latin typeface="Tahoma" panose="020B0604030504040204" pitchFamily="34" charset="0"/>
              </a:rPr>
              <a:t>1</a:t>
            </a: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    angel = </a:t>
            </a:r>
            <a:r>
              <a:rPr lang="en-US" altLang="ja-JP" sz="1400" dirty="0" err="1">
                <a:solidFill>
                  <a:srgbClr val="000000"/>
                </a:solidFill>
                <a:latin typeface="Tahoma" panose="020B0604030504040204" pitchFamily="34" charset="0"/>
              </a:rPr>
              <a:t>ylin</a:t>
            </a:r>
            <a:r>
              <a:rPr lang="ja-JP" altLang="en-US" sz="1400" dirty="0">
                <a:solidFill>
                  <a:srgbClr val="000000"/>
                </a:solidFill>
                <a:latin typeface="Tahoma" panose="020B0604030504040204" pitchFamily="34" charset="0"/>
              </a:rPr>
              <a:t> </a:t>
            </a:r>
            <a:r>
              <a:rPr lang="en-US" altLang="ja-JP" sz="1400" b="1" dirty="0" err="1">
                <a:solidFill>
                  <a:srgbClr val="FF0000"/>
                </a:solidFill>
                <a:latin typeface="Tahoma" panose="020B0604030504040204" pitchFamily="34" charset="0"/>
              </a:rPr>
              <a:t>ymax</a:t>
            </a:r>
            <a:r>
              <a:rPr lang="en-US" altLang="ja-JP" sz="1400" b="1" dirty="0">
                <a:solidFill>
                  <a:srgbClr val="FF0000"/>
                </a:solidFill>
                <a:latin typeface="Tahoma" panose="020B0604030504040204" pitchFamily="34" charset="0"/>
              </a:rPr>
              <a:t>(0.001)</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ctmin</a:t>
            </a:r>
            <a:r>
              <a:rPr lang="en-US" altLang="ja-JP" sz="1400" dirty="0">
                <a:solidFill>
                  <a:srgbClr val="000000"/>
                </a:solidFill>
                <a:latin typeface="Tahoma" panose="020B0604030504040204" pitchFamily="34" charset="0"/>
              </a:rPr>
              <a:t>(1) = 1</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ctmax</a:t>
            </a:r>
            <a:r>
              <a:rPr lang="en-US" altLang="ja-JP" sz="1400" dirty="0">
                <a:solidFill>
                  <a:srgbClr val="000000"/>
                </a:solidFill>
                <a:latin typeface="Tahoma" panose="020B0604030504040204" pitchFamily="34" charset="0"/>
              </a:rPr>
              <a:t>(1) = 9999</a:t>
            </a:r>
          </a:p>
          <a:p>
            <a:pPr eaLnBrk="1" hangingPunct="1">
              <a:spcBef>
                <a:spcPct val="0"/>
              </a:spcBef>
              <a:buFontTx/>
              <a:buNone/>
            </a:pPr>
            <a:r>
              <a:rPr lang="en-US" altLang="ja-JP" sz="1400" dirty="0">
                <a:solidFill>
                  <a:srgbClr val="000000"/>
                </a:solidFill>
                <a:latin typeface="Tahoma" panose="020B0604030504040204" pitchFamily="34" charset="0"/>
              </a:rPr>
              <a:t>…</a:t>
            </a:r>
          </a:p>
          <a:p>
            <a:pPr eaLnBrk="1" hangingPunct="1">
              <a:spcBef>
                <a:spcPct val="0"/>
              </a:spcBef>
              <a:buFontTx/>
              <a:buNone/>
            </a:pPr>
            <a:endParaRPr lang="en-US" altLang="ja-JP" sz="1400" dirty="0">
              <a:solidFill>
                <a:srgbClr val="000000"/>
              </a:solidFill>
              <a:latin typeface="Tahoma" panose="020B0604030504040204" pitchFamily="34" charset="0"/>
            </a:endParaRPr>
          </a:p>
          <a:p>
            <a:pPr eaLnBrk="1" hangingPunct="1">
              <a:spcBef>
                <a:spcPct val="0"/>
              </a:spcBef>
              <a:buFontTx/>
              <a:buNone/>
            </a:pPr>
            <a:r>
              <a:rPr lang="en-US" altLang="ja-JP" sz="1400" dirty="0">
                <a:solidFill>
                  <a:srgbClr val="000000"/>
                </a:solidFill>
                <a:latin typeface="Tahoma" panose="020B0604030504040204" pitchFamily="34" charset="0"/>
              </a:rPr>
              <a:t>[ counter ] off</a:t>
            </a:r>
          </a:p>
          <a:p>
            <a:pPr eaLnBrk="1" hangingPunct="1">
              <a:spcBef>
                <a:spcPct val="0"/>
              </a:spcBef>
              <a:buFontTx/>
              <a:buNone/>
            </a:pPr>
            <a:r>
              <a:rPr lang="en-US" altLang="ja-JP" sz="1400" dirty="0">
                <a:solidFill>
                  <a:srgbClr val="000000"/>
                </a:solidFill>
                <a:latin typeface="Tahoma" panose="020B0604030504040204" pitchFamily="34" charset="0"/>
              </a:rPr>
              <a:t>  counter = 1</a:t>
            </a:r>
          </a:p>
          <a:p>
            <a:pPr eaLnBrk="1" hangingPunct="1">
              <a:spcBef>
                <a:spcPct val="0"/>
              </a:spcBef>
              <a:buFontTx/>
              <a:buNone/>
            </a:pPr>
            <a:r>
              <a:rPr lang="en-US" altLang="ja-JP" sz="1400" dirty="0">
                <a:solidFill>
                  <a:srgbClr val="000000"/>
                </a:solidFill>
                <a:latin typeface="Tahoma" panose="020B0604030504040204" pitchFamily="34" charset="0"/>
              </a:rPr>
              <a:t>  part = photon</a:t>
            </a:r>
          </a:p>
          <a:p>
            <a:pPr eaLnBrk="1" hangingPunct="1">
              <a:spcBef>
                <a:spcPct val="0"/>
              </a:spcBef>
              <a:buFontTx/>
              <a:buNone/>
            </a:pPr>
            <a:r>
              <a:rPr lang="en-US" altLang="ja-JP" sz="1400" dirty="0">
                <a:solidFill>
                  <a:srgbClr val="000000"/>
                </a:solidFill>
                <a:latin typeface="Tahoma" panose="020B0604030504040204" pitchFamily="34" charset="0"/>
              </a:rPr>
              <a:t>  </a:t>
            </a:r>
            <a:r>
              <a:rPr lang="en-US" altLang="ja-JP" sz="1400" dirty="0" err="1">
                <a:solidFill>
                  <a:srgbClr val="000000"/>
                </a:solidFill>
                <a:latin typeface="Tahoma" panose="020B0604030504040204" pitchFamily="34" charset="0"/>
              </a:rPr>
              <a:t>reg</a:t>
            </a:r>
            <a:r>
              <a:rPr lang="en-US" altLang="ja-JP" sz="1400" dirty="0">
                <a:solidFill>
                  <a:srgbClr val="000000"/>
                </a:solidFill>
                <a:latin typeface="Tahoma" panose="020B0604030504040204" pitchFamily="34" charset="0"/>
              </a:rPr>
              <a:t>  in  out  </a:t>
            </a:r>
            <a:r>
              <a:rPr lang="en-US" altLang="ja-JP" sz="1400" dirty="0" err="1">
                <a:solidFill>
                  <a:srgbClr val="000000"/>
                </a:solidFill>
                <a:latin typeface="Tahoma" panose="020B0604030504040204" pitchFamily="34" charset="0"/>
              </a:rPr>
              <a:t>coll</a:t>
            </a:r>
            <a:r>
              <a:rPr lang="en-US" altLang="ja-JP" sz="1400" dirty="0">
                <a:solidFill>
                  <a:srgbClr val="000000"/>
                </a:solidFill>
                <a:latin typeface="Tahoma" panose="020B0604030504040204" pitchFamily="34" charset="0"/>
              </a:rPr>
              <a:t>  ref</a:t>
            </a:r>
          </a:p>
          <a:p>
            <a:pPr eaLnBrk="1" hangingPunct="1">
              <a:spcBef>
                <a:spcPct val="0"/>
              </a:spcBef>
              <a:buFontTx/>
              <a:buNone/>
            </a:pPr>
            <a:r>
              <a:rPr lang="en-US" altLang="ja-JP" sz="1400" dirty="0">
                <a:solidFill>
                  <a:srgbClr val="000000"/>
                </a:solidFill>
                <a:latin typeface="Tahoma" panose="020B0604030504040204" pitchFamily="34" charset="0"/>
              </a:rPr>
              <a:t>  100  0   1    0    0</a:t>
            </a:r>
          </a:p>
          <a:p>
            <a:pPr eaLnBrk="1" hangingPunct="1">
              <a:spcBef>
                <a:spcPct val="0"/>
              </a:spcBef>
              <a:buFontTx/>
              <a:buNone/>
            </a:pPr>
            <a:endParaRPr lang="en-US" altLang="ja-JP" sz="1400" dirty="0">
              <a:solidFill>
                <a:srgbClr val="000000"/>
              </a:solidFill>
              <a:latin typeface="Tahoma" panose="020B0604030504040204" pitchFamily="34" charset="0"/>
            </a:endParaRPr>
          </a:p>
        </p:txBody>
      </p:sp>
      <p:sp>
        <p:nvSpPr>
          <p:cNvPr id="14" name="正方形/長方形 13"/>
          <p:cNvSpPr/>
          <p:nvPr/>
        </p:nvSpPr>
        <p:spPr>
          <a:xfrm>
            <a:off x="473720" y="4365625"/>
            <a:ext cx="178117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5" name="正方形/長方形 14"/>
          <p:cNvSpPr/>
          <p:nvPr/>
        </p:nvSpPr>
        <p:spPr>
          <a:xfrm>
            <a:off x="1407170" y="5170488"/>
            <a:ext cx="271463" cy="252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63502" name="テキスト ボックス 2"/>
          <p:cNvSpPr txBox="1">
            <a:spLocks noChangeArrowheads="1"/>
          </p:cNvSpPr>
          <p:nvPr/>
        </p:nvSpPr>
        <p:spPr bwMode="auto">
          <a:xfrm>
            <a:off x="3038847" y="4346061"/>
            <a:ext cx="2181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dirty="0">
                <a:solidFill>
                  <a:srgbClr val="FF0000"/>
                </a:solidFill>
              </a:rPr>
              <a:t>散乱体（領域</a:t>
            </a:r>
            <a:r>
              <a:rPr lang="en-US" altLang="ja-JP" sz="1600" dirty="0">
                <a:solidFill>
                  <a:srgbClr val="FF0000"/>
                </a:solidFill>
              </a:rPr>
              <a:t>100</a:t>
            </a:r>
            <a:r>
              <a:rPr lang="ja-JP" altLang="en-US" sz="1600" dirty="0">
                <a:solidFill>
                  <a:srgbClr val="FF0000"/>
                </a:solidFill>
              </a:rPr>
              <a:t>）から出た光子のみを</a:t>
            </a:r>
            <a:r>
              <a:rPr lang="ja-JP" altLang="en-US" sz="1600" dirty="0" smtClean="0">
                <a:solidFill>
                  <a:srgbClr val="FF0000"/>
                </a:solidFill>
              </a:rPr>
              <a:t>タリー</a:t>
            </a:r>
            <a:endParaRPr lang="en-US" altLang="ja-JP" sz="1600" dirty="0" smtClean="0">
              <a:solidFill>
                <a:srgbClr val="FF0000"/>
              </a:solidFill>
            </a:endParaRPr>
          </a:p>
          <a:p>
            <a:pPr>
              <a:spcBef>
                <a:spcPct val="0"/>
              </a:spcBef>
              <a:buFontTx/>
              <a:buNone/>
            </a:pPr>
            <a:r>
              <a:rPr lang="ja-JP" altLang="en-US" sz="1600" dirty="0" smtClean="0">
                <a:solidFill>
                  <a:srgbClr val="FF0000"/>
                </a:solidFill>
              </a:rPr>
              <a:t>＝１次</a:t>
            </a:r>
            <a:r>
              <a:rPr lang="en-US" altLang="ja-JP" sz="1600" dirty="0" smtClean="0">
                <a:solidFill>
                  <a:srgbClr val="FF0000"/>
                </a:solidFill>
              </a:rPr>
              <a:t>X</a:t>
            </a:r>
            <a:r>
              <a:rPr lang="ja-JP" altLang="en-US" sz="1600" dirty="0" smtClean="0">
                <a:solidFill>
                  <a:srgbClr val="FF0000"/>
                </a:solidFill>
              </a:rPr>
              <a:t>線は除去</a:t>
            </a:r>
            <a:endParaRPr lang="ja-JP" altLang="en-US" sz="1600" dirty="0">
              <a:solidFill>
                <a:srgbClr val="FF0000"/>
              </a:solidFill>
            </a:endParaRPr>
          </a:p>
        </p:txBody>
      </p:sp>
      <p:sp>
        <p:nvSpPr>
          <p:cNvPr id="63503" name="テキスト ボックス 3"/>
          <p:cNvSpPr txBox="1">
            <a:spLocks noChangeArrowheads="1"/>
          </p:cNvSpPr>
          <p:nvPr/>
        </p:nvSpPr>
        <p:spPr bwMode="auto">
          <a:xfrm>
            <a:off x="722958" y="4749800"/>
            <a:ext cx="201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1">
                <a:solidFill>
                  <a:srgbClr val="FF0000"/>
                </a:solidFill>
              </a:rPr>
              <a:t>コメントアウトを外す</a:t>
            </a:r>
          </a:p>
        </p:txBody>
      </p:sp>
      <p:sp>
        <p:nvSpPr>
          <p:cNvPr id="63504" name="テキスト ボックス 4"/>
          <p:cNvSpPr txBox="1">
            <a:spLocks noChangeArrowheads="1"/>
          </p:cNvSpPr>
          <p:nvPr/>
        </p:nvSpPr>
        <p:spPr bwMode="auto">
          <a:xfrm>
            <a:off x="1608783" y="5146675"/>
            <a:ext cx="647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1">
                <a:solidFill>
                  <a:srgbClr val="FF0000"/>
                </a:solidFill>
              </a:rPr>
              <a:t>消す</a:t>
            </a:r>
          </a:p>
        </p:txBody>
      </p:sp>
      <p:sp>
        <p:nvSpPr>
          <p:cNvPr id="63506" name="テキスト ボックス 20"/>
          <p:cNvSpPr txBox="1">
            <a:spLocks noChangeArrowheads="1"/>
          </p:cNvSpPr>
          <p:nvPr/>
        </p:nvSpPr>
        <p:spPr bwMode="auto">
          <a:xfrm>
            <a:off x="1678633" y="3862388"/>
            <a:ext cx="1363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1600" b="1"/>
              <a:t>縦軸を揃える</a:t>
            </a:r>
          </a:p>
        </p:txBody>
      </p:sp>
      <p:sp>
        <p:nvSpPr>
          <p:cNvPr id="63507" name="テキスト ボックス 6"/>
          <p:cNvSpPr txBox="1">
            <a:spLocks noChangeArrowheads="1"/>
          </p:cNvSpPr>
          <p:nvPr/>
        </p:nvSpPr>
        <p:spPr bwMode="auto">
          <a:xfrm>
            <a:off x="5626050" y="5556250"/>
            <a:ext cx="254635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t>アクリル </a:t>
            </a:r>
            <a:r>
              <a:rPr lang="en-US" altLang="ja-JP" sz="2000" dirty="0"/>
              <a:t>40kV, 120kV</a:t>
            </a:r>
          </a:p>
          <a:p>
            <a:pPr>
              <a:spcBef>
                <a:spcPct val="0"/>
              </a:spcBef>
              <a:buFontTx/>
              <a:buNone/>
            </a:pPr>
            <a:r>
              <a:rPr lang="ja-JP" altLang="en-US" sz="2000" dirty="0"/>
              <a:t>鉛 </a:t>
            </a:r>
            <a:r>
              <a:rPr lang="en-US" altLang="ja-JP" sz="2000" dirty="0"/>
              <a:t>40kV, 120kV</a:t>
            </a:r>
            <a:endParaRPr lang="ja-JP" altLang="en-US" sz="2000" dirty="0"/>
          </a:p>
        </p:txBody>
      </p:sp>
      <p:sp>
        <p:nvSpPr>
          <p:cNvPr id="20" name="テキスト ボックス 4"/>
          <p:cNvSpPr txBox="1">
            <a:spLocks noChangeArrowheads="1"/>
          </p:cNvSpPr>
          <p:nvPr/>
        </p:nvSpPr>
        <p:spPr bwMode="auto">
          <a:xfrm>
            <a:off x="5401890" y="4532304"/>
            <a:ext cx="3130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dirty="0"/>
              <a:t>散乱</a:t>
            </a:r>
            <a:r>
              <a:rPr lang="en-US" altLang="ja-JP" sz="2000" dirty="0"/>
              <a:t>X</a:t>
            </a:r>
            <a:r>
              <a:rPr lang="ja-JP" altLang="en-US" sz="2000" dirty="0"/>
              <a:t>線</a:t>
            </a:r>
            <a:r>
              <a:rPr lang="ja-JP" altLang="en-US" sz="2000" dirty="0" smtClean="0"/>
              <a:t>のみのスペクトルは散乱体の材質および</a:t>
            </a:r>
            <a:r>
              <a:rPr lang="en-US" altLang="ja-JP" sz="2000" dirty="0" smtClean="0"/>
              <a:t>X</a:t>
            </a:r>
            <a:r>
              <a:rPr lang="ja-JP" altLang="en-US" sz="2000" dirty="0" smtClean="0"/>
              <a:t>線の線質でどう変化？</a:t>
            </a:r>
            <a:endParaRPr lang="en-US" altLang="ja-JP" sz="2000" dirty="0"/>
          </a:p>
        </p:txBody>
      </p:sp>
      <p:sp>
        <p:nvSpPr>
          <p:cNvPr id="21" name="Text Box 7"/>
          <p:cNvSpPr txBox="1">
            <a:spLocks noChangeArrowheads="1"/>
          </p:cNvSpPr>
          <p:nvPr/>
        </p:nvSpPr>
        <p:spPr bwMode="auto">
          <a:xfrm>
            <a:off x="2915816" y="6400800"/>
            <a:ext cx="331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Analysis</a:t>
            </a:r>
            <a:endParaRPr lang="en-US" altLang="ja-JP" sz="24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34075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4516"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6A002FAA-6128-45C8-B17B-55C91663D11D}" type="slidenum">
              <a:rPr lang="en-US" altLang="ja-JP" sz="2400">
                <a:solidFill>
                  <a:srgbClr val="000000"/>
                </a:solidFill>
                <a:latin typeface="Tahoma" panose="020B0604030504040204" pitchFamily="34" charset="0"/>
              </a:rPr>
              <a:pPr algn="ctr" eaLnBrk="1" hangingPunct="1">
                <a:spcBef>
                  <a:spcPct val="50000"/>
                </a:spcBef>
                <a:buFontTx/>
                <a:buNone/>
              </a:pPr>
              <a:t>26</a:t>
            </a:fld>
            <a:endParaRPr lang="en-US" altLang="ja-JP" sz="2400">
              <a:solidFill>
                <a:srgbClr val="000000"/>
              </a:solidFill>
              <a:latin typeface="Tahoma" panose="020B0604030504040204" pitchFamily="34" charset="0"/>
            </a:endParaRPr>
          </a:p>
        </p:txBody>
      </p:sp>
      <p:sp>
        <p:nvSpPr>
          <p:cNvPr id="64518" name="テキスト ボックス 17"/>
          <p:cNvSpPr txBox="1">
            <a:spLocks noChangeArrowheads="1"/>
          </p:cNvSpPr>
          <p:nvPr/>
        </p:nvSpPr>
        <p:spPr bwMode="auto">
          <a:xfrm>
            <a:off x="773113" y="-15875"/>
            <a:ext cx="4662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課題７の答え合わせ</a:t>
            </a:r>
          </a:p>
        </p:txBody>
      </p:sp>
      <p:pic>
        <p:nvPicPr>
          <p:cNvPr id="64519" name="図 1"/>
          <p:cNvPicPr>
            <a:picLocks noChangeAspect="1"/>
          </p:cNvPicPr>
          <p:nvPr/>
        </p:nvPicPr>
        <p:blipFill>
          <a:blip r:embed="rId3">
            <a:extLst>
              <a:ext uri="{28A0092B-C50C-407E-A947-70E740481C1C}">
                <a14:useLocalDpi xmlns:a14="http://schemas.microsoft.com/office/drawing/2010/main" val="0"/>
              </a:ext>
            </a:extLst>
          </a:blip>
          <a:srcRect l="9839" t="11249" r="35037" b="7097"/>
          <a:stretch>
            <a:fillRect/>
          </a:stretch>
        </p:blipFill>
        <p:spPr bwMode="auto">
          <a:xfrm>
            <a:off x="381000" y="3195638"/>
            <a:ext cx="326866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図 2"/>
          <p:cNvPicPr>
            <a:picLocks noChangeAspect="1"/>
          </p:cNvPicPr>
          <p:nvPr/>
        </p:nvPicPr>
        <p:blipFill>
          <a:blip r:embed="rId4">
            <a:extLst>
              <a:ext uri="{28A0092B-C50C-407E-A947-70E740481C1C}">
                <a14:useLocalDpi xmlns:a14="http://schemas.microsoft.com/office/drawing/2010/main" val="0"/>
              </a:ext>
            </a:extLst>
          </a:blip>
          <a:srcRect l="20862" t="9444" r="34250" b="8044"/>
          <a:stretch>
            <a:fillRect/>
          </a:stretch>
        </p:blipFill>
        <p:spPr bwMode="auto">
          <a:xfrm>
            <a:off x="3652838" y="3128963"/>
            <a:ext cx="2693987"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図 3"/>
          <p:cNvPicPr>
            <a:picLocks noChangeAspect="1"/>
          </p:cNvPicPr>
          <p:nvPr/>
        </p:nvPicPr>
        <p:blipFill>
          <a:blip r:embed="rId5">
            <a:extLst>
              <a:ext uri="{28A0092B-C50C-407E-A947-70E740481C1C}">
                <a14:useLocalDpi xmlns:a14="http://schemas.microsoft.com/office/drawing/2010/main" val="0"/>
              </a:ext>
            </a:extLst>
          </a:blip>
          <a:srcRect l="20862" t="11075" r="34250" b="18167"/>
          <a:stretch>
            <a:fillRect/>
          </a:stretch>
        </p:blipFill>
        <p:spPr bwMode="auto">
          <a:xfrm>
            <a:off x="3652838" y="808038"/>
            <a:ext cx="26939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図 4"/>
          <p:cNvPicPr>
            <a:picLocks noChangeAspect="1"/>
          </p:cNvPicPr>
          <p:nvPr/>
        </p:nvPicPr>
        <p:blipFill>
          <a:blip r:embed="rId6">
            <a:extLst>
              <a:ext uri="{28A0092B-C50C-407E-A947-70E740481C1C}">
                <a14:useLocalDpi xmlns:a14="http://schemas.microsoft.com/office/drawing/2010/main" val="0"/>
              </a:ext>
            </a:extLst>
          </a:blip>
          <a:srcRect l="9050" t="11761" r="35039" b="17619"/>
          <a:stretch>
            <a:fillRect/>
          </a:stretch>
        </p:blipFill>
        <p:spPr bwMode="auto">
          <a:xfrm>
            <a:off x="257175" y="765175"/>
            <a:ext cx="339566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1031"/>
          <p:cNvSpPr txBox="1">
            <a:spLocks noChangeArrowheads="1"/>
          </p:cNvSpPr>
          <p:nvPr/>
        </p:nvSpPr>
        <p:spPr bwMode="auto">
          <a:xfrm>
            <a:off x="2849563" y="5949950"/>
            <a:ext cx="169545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spectrum.eps</a:t>
            </a:r>
          </a:p>
        </p:txBody>
      </p:sp>
      <p:sp>
        <p:nvSpPr>
          <p:cNvPr id="64524" name="テキスト ボックス 5"/>
          <p:cNvSpPr txBox="1">
            <a:spLocks noChangeArrowheads="1"/>
          </p:cNvSpPr>
          <p:nvPr/>
        </p:nvSpPr>
        <p:spPr bwMode="auto">
          <a:xfrm>
            <a:off x="1809750" y="335597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40kV </a:t>
            </a:r>
            <a:r>
              <a:rPr lang="ja-JP" altLang="en-US" sz="2400"/>
              <a:t>鉛</a:t>
            </a:r>
          </a:p>
        </p:txBody>
      </p:sp>
      <p:sp>
        <p:nvSpPr>
          <p:cNvPr id="64525" name="テキスト ボックス 17"/>
          <p:cNvSpPr txBox="1">
            <a:spLocks noChangeArrowheads="1"/>
          </p:cNvSpPr>
          <p:nvPr/>
        </p:nvSpPr>
        <p:spPr bwMode="auto">
          <a:xfrm>
            <a:off x="1476375" y="898525"/>
            <a:ext cx="202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40kV </a:t>
            </a:r>
            <a:r>
              <a:rPr lang="ja-JP" altLang="en-US" sz="2400"/>
              <a:t>アクリル</a:t>
            </a:r>
          </a:p>
        </p:txBody>
      </p:sp>
      <p:sp>
        <p:nvSpPr>
          <p:cNvPr id="64526" name="テキスト ボックス 18"/>
          <p:cNvSpPr txBox="1">
            <a:spLocks noChangeArrowheads="1"/>
          </p:cNvSpPr>
          <p:nvPr/>
        </p:nvSpPr>
        <p:spPr bwMode="auto">
          <a:xfrm>
            <a:off x="4351338" y="3355975"/>
            <a:ext cx="149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120kV </a:t>
            </a:r>
            <a:r>
              <a:rPr lang="ja-JP" altLang="en-US" sz="2400"/>
              <a:t>鉛</a:t>
            </a:r>
          </a:p>
        </p:txBody>
      </p:sp>
      <p:sp>
        <p:nvSpPr>
          <p:cNvPr id="64527" name="テキスト ボックス 19"/>
          <p:cNvSpPr txBox="1">
            <a:spLocks noChangeArrowheads="1"/>
          </p:cNvSpPr>
          <p:nvPr/>
        </p:nvSpPr>
        <p:spPr bwMode="auto">
          <a:xfrm>
            <a:off x="3851275" y="904875"/>
            <a:ext cx="2162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120kV </a:t>
            </a:r>
            <a:r>
              <a:rPr lang="ja-JP" altLang="en-US" sz="2400"/>
              <a:t>アクリル</a:t>
            </a:r>
          </a:p>
        </p:txBody>
      </p:sp>
      <p:pic>
        <p:nvPicPr>
          <p:cNvPr id="6452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788" y="620713"/>
            <a:ext cx="29241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9" name="テキスト ボックス 3"/>
          <p:cNvSpPr txBox="1">
            <a:spLocks noChangeArrowheads="1"/>
          </p:cNvSpPr>
          <p:nvPr/>
        </p:nvSpPr>
        <p:spPr bwMode="auto">
          <a:xfrm>
            <a:off x="6588125" y="158750"/>
            <a:ext cx="2484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光子反応断面積</a:t>
            </a:r>
          </a:p>
        </p:txBody>
      </p:sp>
      <p:sp>
        <p:nvSpPr>
          <p:cNvPr id="64530" name="テキスト ボックス 4"/>
          <p:cNvSpPr txBox="1">
            <a:spLocks noChangeArrowheads="1"/>
          </p:cNvSpPr>
          <p:nvPr/>
        </p:nvSpPr>
        <p:spPr bwMode="auto">
          <a:xfrm>
            <a:off x="7693025" y="877888"/>
            <a:ext cx="9207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炭素</a:t>
            </a:r>
          </a:p>
        </p:txBody>
      </p:sp>
      <p:sp>
        <p:nvSpPr>
          <p:cNvPr id="64531" name="テキスト ボックス 5"/>
          <p:cNvSpPr txBox="1">
            <a:spLocks noChangeArrowheads="1"/>
          </p:cNvSpPr>
          <p:nvPr/>
        </p:nvSpPr>
        <p:spPr bwMode="auto">
          <a:xfrm>
            <a:off x="6672263" y="5997575"/>
            <a:ext cx="2484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600"/>
              <a:t>Particle physics booklet</a:t>
            </a:r>
            <a:r>
              <a:rPr lang="ja-JP" altLang="en-US" sz="1600"/>
              <a:t>より</a:t>
            </a:r>
          </a:p>
        </p:txBody>
      </p:sp>
      <p:sp>
        <p:nvSpPr>
          <p:cNvPr id="64532" name="テキスト ボックス 20"/>
          <p:cNvSpPr txBox="1">
            <a:spLocks noChangeArrowheads="1"/>
          </p:cNvSpPr>
          <p:nvPr/>
        </p:nvSpPr>
        <p:spPr bwMode="auto">
          <a:xfrm>
            <a:off x="7874000" y="3324225"/>
            <a:ext cx="6159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t>鉛</a:t>
            </a:r>
          </a:p>
        </p:txBody>
      </p:sp>
      <p:cxnSp>
        <p:nvCxnSpPr>
          <p:cNvPr id="9" name="直線コネクタ 8"/>
          <p:cNvCxnSpPr/>
          <p:nvPr/>
        </p:nvCxnSpPr>
        <p:spPr>
          <a:xfrm>
            <a:off x="7596336" y="692150"/>
            <a:ext cx="0" cy="50403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534" name="テキスト ボックス 10"/>
          <p:cNvSpPr txBox="1">
            <a:spLocks noChangeArrowheads="1"/>
          </p:cNvSpPr>
          <p:nvPr/>
        </p:nvSpPr>
        <p:spPr bwMode="auto">
          <a:xfrm>
            <a:off x="2627313" y="1779588"/>
            <a:ext cx="2647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散乱線の主成分は</a:t>
            </a:r>
            <a:endParaRPr lang="en-US" altLang="ja-JP" sz="2400">
              <a:solidFill>
                <a:srgbClr val="FF0000"/>
              </a:solidFill>
            </a:endParaRPr>
          </a:p>
          <a:p>
            <a:pPr>
              <a:spcBef>
                <a:spcPct val="0"/>
              </a:spcBef>
              <a:buFontTx/>
              <a:buNone/>
            </a:pPr>
            <a:r>
              <a:rPr lang="ja-JP" altLang="en-US" sz="2400">
                <a:solidFill>
                  <a:srgbClr val="FF0000"/>
                </a:solidFill>
              </a:rPr>
              <a:t>コンプトン散乱</a:t>
            </a:r>
          </a:p>
        </p:txBody>
      </p:sp>
      <p:sp>
        <p:nvSpPr>
          <p:cNvPr id="64535" name="テキスト ボックス 26"/>
          <p:cNvSpPr txBox="1">
            <a:spLocks noChangeArrowheads="1"/>
          </p:cNvSpPr>
          <p:nvPr/>
        </p:nvSpPr>
        <p:spPr bwMode="auto">
          <a:xfrm>
            <a:off x="2968625" y="4119563"/>
            <a:ext cx="138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400">
                <a:solidFill>
                  <a:srgbClr val="FF0000"/>
                </a:solidFill>
              </a:rPr>
              <a:t>特性</a:t>
            </a:r>
            <a:r>
              <a:rPr lang="en-US" altLang="ja-JP" sz="2400">
                <a:solidFill>
                  <a:srgbClr val="FF0000"/>
                </a:solidFill>
              </a:rPr>
              <a:t>X</a:t>
            </a:r>
            <a:r>
              <a:rPr lang="ja-JP" altLang="en-US" sz="2400">
                <a:solidFill>
                  <a:srgbClr val="FF0000"/>
                </a:solidFill>
              </a:rPr>
              <a:t>線</a:t>
            </a:r>
          </a:p>
        </p:txBody>
      </p:sp>
      <p:sp>
        <p:nvSpPr>
          <p:cNvPr id="64536" name="テキスト ボックス 11"/>
          <p:cNvSpPr txBox="1">
            <a:spLocks noChangeArrowheads="1"/>
          </p:cNvSpPr>
          <p:nvPr/>
        </p:nvSpPr>
        <p:spPr bwMode="auto">
          <a:xfrm>
            <a:off x="7092280" y="5733256"/>
            <a:ext cx="989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800" dirty="0" smtClean="0">
                <a:solidFill>
                  <a:srgbClr val="FF0000"/>
                </a:solidFill>
              </a:rPr>
              <a:t>100keV</a:t>
            </a:r>
            <a:endParaRPr lang="ja-JP" altLang="en-US" sz="1800" dirty="0">
              <a:solidFill>
                <a:srgbClr val="FF0000"/>
              </a:solidFill>
            </a:endParaRPr>
          </a:p>
        </p:txBody>
      </p:sp>
      <p:sp>
        <p:nvSpPr>
          <p:cNvPr id="25" name="Text Box 7"/>
          <p:cNvSpPr txBox="1">
            <a:spLocks noChangeArrowheads="1"/>
          </p:cNvSpPr>
          <p:nvPr/>
        </p:nvSpPr>
        <p:spPr bwMode="auto">
          <a:xfrm>
            <a:off x="2915816" y="6400800"/>
            <a:ext cx="3311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Analysis</a:t>
            </a:r>
            <a:endParaRPr lang="en-US" altLang="ja-JP" sz="2400" dirty="0">
              <a:solidFill>
                <a:srgbClr val="000000"/>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215900" y="115888"/>
            <a:ext cx="8686800" cy="896937"/>
          </a:xfrm>
        </p:spPr>
        <p:txBody>
          <a:bodyPr/>
          <a:lstStyle/>
          <a:p>
            <a:pPr eaLnBrk="1" hangingPunct="1"/>
            <a:r>
              <a:rPr lang="ja-JP" altLang="en-US" sz="4800" smtClean="0">
                <a:latin typeface="Century Gothic" panose="020B0502020202020204" pitchFamily="34" charset="0"/>
              </a:rPr>
              <a:t>まとめ</a:t>
            </a: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65541"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Summary</a:t>
            </a:r>
          </a:p>
        </p:txBody>
      </p:sp>
      <p:sp>
        <p:nvSpPr>
          <p:cNvPr id="65542"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695FB9C3-E4F8-42F4-9EFF-F33FFB0912D4}" type="slidenum">
              <a:rPr lang="en-US" altLang="ja-JP" sz="2400">
                <a:solidFill>
                  <a:srgbClr val="000000"/>
                </a:solidFill>
                <a:latin typeface="Tahoma" panose="020B0604030504040204" pitchFamily="34" charset="0"/>
              </a:rPr>
              <a:pPr algn="ctr" eaLnBrk="1" hangingPunct="1">
                <a:spcBef>
                  <a:spcPct val="50000"/>
                </a:spcBef>
                <a:buFontTx/>
                <a:buNone/>
              </a:pPr>
              <a:t>27</a:t>
            </a:fld>
            <a:endParaRPr lang="en-US" altLang="ja-JP" sz="2400">
              <a:solidFill>
                <a:srgbClr val="000000"/>
              </a:solidFill>
              <a:latin typeface="Tahoma" panose="020B0604030504040204" pitchFamily="34" charset="0"/>
            </a:endParaRPr>
          </a:p>
        </p:txBody>
      </p:sp>
      <p:sp>
        <p:nvSpPr>
          <p:cNvPr id="65543" name="テキスト ボックス 1"/>
          <p:cNvSpPr txBox="1">
            <a:spLocks noChangeArrowheads="1"/>
          </p:cNvSpPr>
          <p:nvPr/>
        </p:nvSpPr>
        <p:spPr bwMode="auto">
          <a:xfrm>
            <a:off x="827088" y="1557338"/>
            <a:ext cx="7561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342900" indent="-34290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lvl="1" eaLnBrk="1" hangingPunct="1">
              <a:spcBef>
                <a:spcPct val="0"/>
              </a:spcBef>
              <a:buFont typeface="Arial" panose="020B0604020202020204" pitchFamily="34" charset="0"/>
              <a:buChar char="•"/>
            </a:pPr>
            <a:r>
              <a:rPr lang="ja-JP" altLang="en-US" sz="2400" dirty="0">
                <a:solidFill>
                  <a:srgbClr val="000000"/>
                </a:solidFill>
                <a:latin typeface="ＭＳ Ｐゴシック" panose="020B0600070205080204" pitchFamily="50" charset="-128"/>
                <a:cs typeface="Arial" panose="020B0604020202020204" pitchFamily="34" charset="0"/>
              </a:rPr>
              <a:t>診断</a:t>
            </a:r>
            <a:r>
              <a:rPr lang="en-US" altLang="ja-JP" sz="2400" dirty="0">
                <a:solidFill>
                  <a:srgbClr val="000000"/>
                </a:solidFill>
                <a:latin typeface="ＭＳ Ｐゴシック" panose="020B0600070205080204" pitchFamily="50" charset="-128"/>
                <a:cs typeface="Arial" panose="020B0604020202020204" pitchFamily="34" charset="0"/>
              </a:rPr>
              <a:t>X</a:t>
            </a:r>
            <a:r>
              <a:rPr lang="ja-JP" altLang="en-US" sz="2400" dirty="0">
                <a:solidFill>
                  <a:srgbClr val="000000"/>
                </a:solidFill>
                <a:latin typeface="ＭＳ Ｐゴシック" panose="020B0600070205080204" pitchFamily="50" charset="-128"/>
                <a:cs typeface="Arial" panose="020B0604020202020204" pitchFamily="34" charset="0"/>
              </a:rPr>
              <a:t>線スペクトル</a:t>
            </a:r>
            <a:r>
              <a:rPr lang="ja-JP" altLang="en-US" sz="2400" dirty="0" smtClean="0">
                <a:solidFill>
                  <a:srgbClr val="000000"/>
                </a:solidFill>
                <a:latin typeface="ＭＳ Ｐゴシック" panose="020B0600070205080204" pitchFamily="50" charset="-128"/>
                <a:cs typeface="Arial" panose="020B0604020202020204" pitchFamily="34" charset="0"/>
              </a:rPr>
              <a:t>および </a:t>
            </a:r>
            <a:r>
              <a:rPr lang="en-US" altLang="ja-JP" sz="2400" dirty="0" smtClean="0"/>
              <a:t>5</a:t>
            </a:r>
            <a:r>
              <a:rPr lang="en-US" altLang="ja-JP" sz="2400" dirty="0"/>
              <a:t>×</a:t>
            </a:r>
            <a:r>
              <a:rPr lang="en-US" altLang="ja-JP" sz="2400" dirty="0" smtClean="0"/>
              <a:t>5cm</a:t>
            </a:r>
            <a:r>
              <a:rPr lang="en-US" altLang="ja-JP" sz="2400" baseline="30000" dirty="0" smtClean="0"/>
              <a:t>2 </a:t>
            </a:r>
            <a:r>
              <a:rPr lang="ja-JP" altLang="en-US" sz="2400" dirty="0" smtClean="0">
                <a:solidFill>
                  <a:srgbClr val="000000"/>
                </a:solidFill>
                <a:latin typeface="ＭＳ Ｐゴシック" panose="020B0600070205080204" pitchFamily="50" charset="-128"/>
                <a:cs typeface="Arial" panose="020B0604020202020204" pitchFamily="34" charset="0"/>
              </a:rPr>
              <a:t>の</a:t>
            </a:r>
            <a:r>
              <a:rPr lang="ja-JP" altLang="en-US" sz="2400" dirty="0">
                <a:solidFill>
                  <a:srgbClr val="000000"/>
                </a:solidFill>
                <a:latin typeface="ＭＳ Ｐゴシック" panose="020B0600070205080204" pitchFamily="50" charset="-128"/>
                <a:cs typeface="Arial" panose="020B0604020202020204" pitchFamily="34" charset="0"/>
              </a:rPr>
              <a:t>照射野を設定し、アクリル散乱体に照射して、後方散乱係数を求めた</a:t>
            </a:r>
            <a:endParaRPr lang="en-US" altLang="ja-JP" sz="2400" dirty="0">
              <a:solidFill>
                <a:srgbClr val="000000"/>
              </a:solidFill>
              <a:latin typeface="ＭＳ Ｐゴシック" panose="020B0600070205080204" pitchFamily="50" charset="-128"/>
              <a:cs typeface="Arial" panose="020B0604020202020204" pitchFamily="34" charset="0"/>
            </a:endParaRPr>
          </a:p>
          <a:p>
            <a:pPr lvl="1" eaLnBrk="1" hangingPunct="1">
              <a:spcBef>
                <a:spcPct val="0"/>
              </a:spcBef>
              <a:buFont typeface="Arial" panose="020B0604020202020204" pitchFamily="34" charset="0"/>
              <a:buChar char="•"/>
            </a:pPr>
            <a:r>
              <a:rPr lang="ja-JP" altLang="en-US" sz="2400" dirty="0">
                <a:solidFill>
                  <a:srgbClr val="000000"/>
                </a:solidFill>
                <a:latin typeface="ＭＳ Ｐゴシック" panose="020B0600070205080204" pitchFamily="50" charset="-128"/>
                <a:cs typeface="Arial" panose="020B0604020202020204" pitchFamily="34" charset="0"/>
              </a:rPr>
              <a:t>散乱体を鉛に変えて、同様の計算を再度実行し、鉛の後方散乱係数を求めた</a:t>
            </a:r>
            <a:endParaRPr lang="en-US" altLang="ja-JP" sz="2400" dirty="0">
              <a:solidFill>
                <a:srgbClr val="000000"/>
              </a:solidFill>
              <a:latin typeface="ＭＳ Ｐゴシック" panose="020B0600070205080204" pitchFamily="50" charset="-128"/>
              <a:cs typeface="Arial" panose="020B0604020202020204" pitchFamily="34" charset="0"/>
            </a:endParaRPr>
          </a:p>
          <a:p>
            <a:pPr lvl="1" eaLnBrk="1" hangingPunct="1">
              <a:spcBef>
                <a:spcPct val="0"/>
              </a:spcBef>
              <a:buFont typeface="Arial" panose="020B0604020202020204" pitchFamily="34" charset="0"/>
              <a:buChar char="•"/>
            </a:pPr>
            <a:r>
              <a:rPr lang="en-US" altLang="ja-JP" sz="2400" dirty="0">
                <a:solidFill>
                  <a:srgbClr val="000000"/>
                </a:solidFill>
                <a:latin typeface="ＭＳ Ｐゴシック" panose="020B0600070205080204" pitchFamily="50" charset="-128"/>
                <a:cs typeface="Arial" panose="020B0604020202020204" pitchFamily="34" charset="0"/>
              </a:rPr>
              <a:t>[counter]</a:t>
            </a:r>
            <a:r>
              <a:rPr lang="ja-JP" altLang="en-US" sz="2400" dirty="0">
                <a:solidFill>
                  <a:srgbClr val="000000"/>
                </a:solidFill>
                <a:latin typeface="ＭＳ Ｐゴシック" panose="020B0600070205080204" pitchFamily="50" charset="-128"/>
                <a:cs typeface="Arial" panose="020B0604020202020204" pitchFamily="34" charset="0"/>
              </a:rPr>
              <a:t>の機能を利用して、散乱スペクトルを取得し、異なる材質による後方散乱への影響を解析した</a:t>
            </a:r>
            <a:endParaRPr lang="en-US" altLang="ja-JP" sz="2400" dirty="0">
              <a:solidFill>
                <a:srgbClr val="000000"/>
              </a:solidFill>
              <a:latin typeface="ＭＳ Ｐゴシック" panose="020B0600070205080204"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1196181"/>
            <a:ext cx="8784976" cy="38169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3013" name="Text Box 5"/>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Purpose</a:t>
            </a:r>
          </a:p>
        </p:txBody>
      </p:sp>
      <p:sp>
        <p:nvSpPr>
          <p:cNvPr id="43014" name="Text Box 6"/>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8C3CC42F-B2BC-4384-B96B-627D9948AA79}" type="slidenum">
              <a:rPr lang="en-US" altLang="ja-JP" sz="2400">
                <a:solidFill>
                  <a:srgbClr val="000000"/>
                </a:solidFill>
                <a:latin typeface="Tahoma" panose="020B0604030504040204" pitchFamily="34" charset="0"/>
              </a:rPr>
              <a:pPr algn="ctr" eaLnBrk="1" hangingPunct="1">
                <a:spcBef>
                  <a:spcPct val="50000"/>
                </a:spcBef>
                <a:buFontTx/>
                <a:buNone/>
              </a:pPr>
              <a:t>3</a:t>
            </a:fld>
            <a:endParaRPr lang="en-US" altLang="ja-JP" sz="2400">
              <a:solidFill>
                <a:srgbClr val="000000"/>
              </a:solidFill>
              <a:latin typeface="Tahoma" panose="020B0604030504040204" pitchFamily="34" charset="0"/>
            </a:endParaRPr>
          </a:p>
        </p:txBody>
      </p:sp>
      <p:sp>
        <p:nvSpPr>
          <p:cNvPr id="43015" name="Rectangle 8"/>
          <p:cNvSpPr txBox="1">
            <a:spLocks noChangeArrowheads="1"/>
          </p:cNvSpPr>
          <p:nvPr/>
        </p:nvSpPr>
        <p:spPr bwMode="auto">
          <a:xfrm>
            <a:off x="284484" y="1484784"/>
            <a:ext cx="8535988"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457200" indent="-457200" eaLnBrk="1" hangingPunct="1"/>
            <a:r>
              <a:rPr lang="ja-JP" altLang="en-US" sz="2800" dirty="0" smtClean="0">
                <a:solidFill>
                  <a:srgbClr val="000000"/>
                </a:solidFill>
                <a:latin typeface="Century" panose="02040604050505020304" pitchFamily="18" charset="0"/>
              </a:rPr>
              <a:t>医療診断における被ばく線量低減に向けて、被ばく線量の正確</a:t>
            </a:r>
            <a:r>
              <a:rPr lang="ja-JP" altLang="en-US" sz="2800" dirty="0">
                <a:solidFill>
                  <a:srgbClr val="000000"/>
                </a:solidFill>
                <a:latin typeface="Century" panose="02040604050505020304" pitchFamily="18" charset="0"/>
              </a:rPr>
              <a:t>な</a:t>
            </a:r>
            <a:r>
              <a:rPr lang="ja-JP" altLang="en-US" sz="2800" dirty="0" smtClean="0">
                <a:solidFill>
                  <a:srgbClr val="000000"/>
                </a:solidFill>
                <a:latin typeface="Century" panose="02040604050505020304" pitchFamily="18" charset="0"/>
              </a:rPr>
              <a:t>評価は重要である。</a:t>
            </a:r>
            <a:endParaRPr lang="en-US" altLang="ja-JP" sz="2800" dirty="0" smtClean="0">
              <a:solidFill>
                <a:srgbClr val="000000"/>
              </a:solidFill>
              <a:latin typeface="Century" panose="02040604050505020304" pitchFamily="18" charset="0"/>
            </a:endParaRPr>
          </a:p>
          <a:p>
            <a:pPr marL="457200" indent="-457200" eaLnBrk="1" hangingPunct="1"/>
            <a:r>
              <a:rPr lang="ja-JP" altLang="en-US" sz="2800" dirty="0" smtClean="0">
                <a:solidFill>
                  <a:srgbClr val="000000"/>
                </a:solidFill>
                <a:latin typeface="Century" panose="02040604050505020304" pitchFamily="18" charset="0"/>
              </a:rPr>
              <a:t>医療被ばくの線量指標を示した診断参考レベル</a:t>
            </a:r>
            <a:r>
              <a:rPr lang="en-US" altLang="ja-JP" sz="2800" dirty="0" smtClean="0">
                <a:solidFill>
                  <a:srgbClr val="000000"/>
                </a:solidFill>
                <a:latin typeface="Century" panose="02040604050505020304" pitchFamily="18" charset="0"/>
              </a:rPr>
              <a:t>DRLs2015</a:t>
            </a:r>
            <a:r>
              <a:rPr lang="ja-JP" altLang="en-US" sz="2800" dirty="0" smtClean="0">
                <a:solidFill>
                  <a:srgbClr val="000000"/>
                </a:solidFill>
                <a:latin typeface="Century" panose="02040604050505020304" pitchFamily="18" charset="0"/>
              </a:rPr>
              <a:t>では、入射表面線量を推定することを推奨している。</a:t>
            </a:r>
            <a:endParaRPr lang="en-US" altLang="ja-JP" sz="2800" dirty="0" smtClean="0">
              <a:solidFill>
                <a:srgbClr val="000000"/>
              </a:solidFill>
              <a:latin typeface="Century" panose="02040604050505020304" pitchFamily="18" charset="0"/>
            </a:endParaRPr>
          </a:p>
          <a:p>
            <a:pPr marL="457200" indent="-457200" eaLnBrk="1" hangingPunct="1"/>
            <a:r>
              <a:rPr lang="ja-JP" altLang="en-US" sz="2800" dirty="0" smtClean="0">
                <a:solidFill>
                  <a:srgbClr val="000000"/>
                </a:solidFill>
                <a:latin typeface="Century" panose="02040604050505020304" pitchFamily="18" charset="0"/>
              </a:rPr>
              <a:t>このとき、入射</a:t>
            </a:r>
            <a:r>
              <a:rPr lang="en-US" altLang="ja-JP" sz="2800" dirty="0" smtClean="0">
                <a:solidFill>
                  <a:srgbClr val="000000"/>
                </a:solidFill>
                <a:latin typeface="Century" panose="02040604050505020304" pitchFamily="18" charset="0"/>
              </a:rPr>
              <a:t>X</a:t>
            </a:r>
            <a:r>
              <a:rPr lang="ja-JP" altLang="en-US" sz="2800" dirty="0" smtClean="0">
                <a:solidFill>
                  <a:srgbClr val="000000"/>
                </a:solidFill>
                <a:latin typeface="Century" panose="02040604050505020304" pitchFamily="18" charset="0"/>
              </a:rPr>
              <a:t>線の照射野・線質に対する患者体表面での後方散乱が重要となる</a:t>
            </a:r>
            <a:endParaRPr lang="en-US" altLang="ja-JP" sz="2800" dirty="0">
              <a:solidFill>
                <a:srgbClr val="000000"/>
              </a:solidFill>
              <a:latin typeface="Century" panose="02040604050505020304" pitchFamily="18" charset="0"/>
            </a:endParaRPr>
          </a:p>
        </p:txBody>
      </p:sp>
      <p:sp>
        <p:nvSpPr>
          <p:cNvPr id="4" name="テキスト ボックス 3"/>
          <p:cNvSpPr txBox="1"/>
          <p:nvPr/>
        </p:nvSpPr>
        <p:spPr>
          <a:xfrm>
            <a:off x="1331640" y="262389"/>
            <a:ext cx="6480720" cy="646331"/>
          </a:xfrm>
          <a:prstGeom prst="rect">
            <a:avLst/>
          </a:prstGeom>
          <a:noFill/>
        </p:spPr>
        <p:txBody>
          <a:bodyPr wrap="square" rtlCol="0">
            <a:spAutoFit/>
          </a:bodyPr>
          <a:lstStyle/>
          <a:p>
            <a:r>
              <a:rPr kumimoji="1" lang="ja-JP" altLang="en-US" sz="3600" dirty="0" smtClean="0"/>
              <a:t>診断</a:t>
            </a:r>
            <a:r>
              <a:rPr kumimoji="1" lang="en-US" altLang="ja-JP" sz="3600" dirty="0" smtClean="0"/>
              <a:t>X</a:t>
            </a:r>
            <a:r>
              <a:rPr kumimoji="1" lang="ja-JP" altLang="en-US" sz="3600" dirty="0" smtClean="0"/>
              <a:t>線での後方散乱の重要性</a:t>
            </a:r>
            <a:endParaRPr kumimoji="1" lang="ja-JP" altLang="en-US" sz="3600" dirty="0"/>
          </a:p>
        </p:txBody>
      </p:sp>
    </p:spTree>
    <p:extLst>
      <p:ext uri="{BB962C8B-B14F-4D97-AF65-F5344CB8AC3E}">
        <p14:creationId xmlns:p14="http://schemas.microsoft.com/office/powerpoint/2010/main" val="89906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754955" y="1612900"/>
            <a:ext cx="7273429"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863352" y="1773238"/>
            <a:ext cx="73090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smtClean="0"/>
              <a:t>アクリル（患者模擬）の</a:t>
            </a:r>
            <a:r>
              <a:rPr lang="ja-JP" altLang="en-US" sz="2800" dirty="0"/>
              <a:t>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4</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
        <p:nvSpPr>
          <p:cNvPr id="12" name="テキスト ボックス 16"/>
          <p:cNvSpPr txBox="1">
            <a:spLocks noChangeArrowheads="1"/>
          </p:cNvSpPr>
          <p:nvPr/>
        </p:nvSpPr>
        <p:spPr bwMode="auto">
          <a:xfrm>
            <a:off x="862731" y="1772816"/>
            <a:ext cx="745368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solidFill>
                  <a:srgbClr val="FF0000"/>
                </a:solidFill>
              </a:rPr>
              <a:t>スペクトル線源の設定</a:t>
            </a:r>
            <a:endParaRPr lang="en-US" altLang="ja-JP" sz="2800" dirty="0">
              <a:solidFill>
                <a:srgbClr val="FF0000"/>
              </a:solidFill>
            </a:endParaRPr>
          </a:p>
          <a:p>
            <a:pPr>
              <a:spcBef>
                <a:spcPct val="0"/>
              </a:spcBef>
              <a:buFont typeface="Times New Roman" panose="02020603050405020304" pitchFamily="18" charset="0"/>
              <a:buAutoNum type="arabicPeriod"/>
            </a:pPr>
            <a:r>
              <a:rPr lang="ja-JP" altLang="en-US" sz="2800" dirty="0"/>
              <a:t>コーンビームによる照射野の拡げ方</a:t>
            </a:r>
            <a:endParaRPr lang="en-US" altLang="ja-JP" sz="2800" dirty="0"/>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smtClean="0"/>
              <a:t>アクリル（患者模擬）の</a:t>
            </a:r>
            <a:r>
              <a:rPr lang="ja-JP" altLang="en-US" sz="2800" dirty="0"/>
              <a:t>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図 1"/>
          <p:cNvPicPr>
            <a:picLocks noChangeAspect="1"/>
          </p:cNvPicPr>
          <p:nvPr/>
        </p:nvPicPr>
        <p:blipFill>
          <a:blip r:embed="rId2">
            <a:extLst>
              <a:ext uri="{28A0092B-C50C-407E-A947-70E740481C1C}">
                <a14:useLocalDpi xmlns:a14="http://schemas.microsoft.com/office/drawing/2010/main" val="0"/>
              </a:ext>
            </a:extLst>
          </a:blip>
          <a:srcRect l="12201" t="15858" r="18500" b="9030"/>
          <a:stretch>
            <a:fillRect/>
          </a:stretch>
        </p:blipFill>
        <p:spPr bwMode="auto">
          <a:xfrm>
            <a:off x="30404" y="836613"/>
            <a:ext cx="58928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p:nvPr>
        </p:nvSpPr>
        <p:spPr>
          <a:xfrm>
            <a:off x="1667669" y="0"/>
            <a:ext cx="5586412" cy="836613"/>
          </a:xfrm>
        </p:spPr>
        <p:txBody>
          <a:bodyPr/>
          <a:lstStyle/>
          <a:p>
            <a:pPr eaLnBrk="1" hangingPunct="1"/>
            <a:r>
              <a:rPr lang="en-US" altLang="ja-JP" sz="4800" dirty="0" err="1" smtClean="0">
                <a:solidFill>
                  <a:schemeClr val="accent2"/>
                </a:solidFill>
                <a:latin typeface="Arial" panose="020B0604020202020204" pitchFamily="34" charset="0"/>
                <a:cs typeface="Arial" panose="020B0604020202020204" pitchFamily="34" charset="0"/>
              </a:rPr>
              <a:t>BackScatter.inp</a:t>
            </a:r>
            <a:endParaRPr lang="ja-JP" altLang="en-US" sz="4800" dirty="0" smtClean="0">
              <a:solidFill>
                <a:schemeClr val="accent2"/>
              </a:solidFill>
              <a:latin typeface="Arial" panose="020B0604020202020204" pitchFamily="34" charset="0"/>
              <a:cs typeface="Arial" panose="020B0604020202020204" pitchFamily="34" charset="0"/>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7110" name="Text Box 7"/>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7CEAC915-05E6-444F-A959-2EA2BB85798A}" type="slidenum">
              <a:rPr lang="en-US" altLang="ja-JP" sz="2400">
                <a:solidFill>
                  <a:srgbClr val="000000"/>
                </a:solidFill>
                <a:latin typeface="Tahoma" panose="020B0604030504040204" pitchFamily="34" charset="0"/>
              </a:rPr>
              <a:pPr algn="ctr" eaLnBrk="1" hangingPunct="1">
                <a:spcBef>
                  <a:spcPct val="50000"/>
                </a:spcBef>
                <a:buFontTx/>
                <a:buNone/>
              </a:pPr>
              <a:t>5</a:t>
            </a:fld>
            <a:endParaRPr lang="en-US" altLang="ja-JP" sz="2400">
              <a:solidFill>
                <a:srgbClr val="000000"/>
              </a:solidFill>
              <a:latin typeface="Tahoma" panose="020B0604030504040204" pitchFamily="34" charset="0"/>
            </a:endParaRPr>
          </a:p>
        </p:txBody>
      </p:sp>
      <p:sp>
        <p:nvSpPr>
          <p:cNvPr id="47111" name="Text Box 6"/>
          <p:cNvSpPr txBox="1">
            <a:spLocks noChangeArrowheads="1"/>
          </p:cNvSpPr>
          <p:nvPr/>
        </p:nvSpPr>
        <p:spPr bwMode="auto">
          <a:xfrm>
            <a:off x="21971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Input file</a:t>
            </a:r>
          </a:p>
        </p:txBody>
      </p:sp>
      <p:sp>
        <p:nvSpPr>
          <p:cNvPr id="47112" name="テキスト ボックス 25"/>
          <p:cNvSpPr txBox="1">
            <a:spLocks noChangeArrowheads="1"/>
          </p:cNvSpPr>
          <p:nvPr/>
        </p:nvSpPr>
        <p:spPr bwMode="auto">
          <a:xfrm>
            <a:off x="330200" y="238279"/>
            <a:ext cx="1416050" cy="461963"/>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t>初期設定</a:t>
            </a:r>
          </a:p>
        </p:txBody>
      </p:sp>
      <p:sp>
        <p:nvSpPr>
          <p:cNvPr id="47113" name="テキスト ボックス 16"/>
          <p:cNvSpPr txBox="1">
            <a:spLocks noChangeArrowheads="1"/>
          </p:cNvSpPr>
          <p:nvPr/>
        </p:nvSpPr>
        <p:spPr bwMode="auto">
          <a:xfrm>
            <a:off x="779704" y="2678113"/>
            <a:ext cx="1027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000">
                <a:solidFill>
                  <a:srgbClr val="FF0000"/>
                </a:solidFill>
                <a:latin typeface="Arial" panose="020B0604020202020204" pitchFamily="34" charset="0"/>
                <a:cs typeface="Arial" panose="020B0604020202020204" pitchFamily="34" charset="0"/>
              </a:rPr>
              <a:t>光子</a:t>
            </a:r>
            <a:endParaRPr lang="en-US" altLang="ja-JP" sz="200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ja-JP" sz="2000">
                <a:solidFill>
                  <a:srgbClr val="FF0000"/>
                </a:solidFill>
                <a:latin typeface="Arial" panose="020B0604020202020204" pitchFamily="34" charset="0"/>
                <a:cs typeface="Arial" panose="020B0604020202020204" pitchFamily="34" charset="0"/>
              </a:rPr>
              <a:t>50 KeV</a:t>
            </a:r>
            <a:endParaRPr lang="ja-JP" altLang="en-US" sz="2000">
              <a:solidFill>
                <a:srgbClr val="FF0000"/>
              </a:solidFill>
              <a:latin typeface="Arial" panose="020B0604020202020204" pitchFamily="34" charset="0"/>
              <a:cs typeface="Arial" panose="020B0604020202020204" pitchFamily="34" charset="0"/>
            </a:endParaRPr>
          </a:p>
        </p:txBody>
      </p:sp>
      <p:sp>
        <p:nvSpPr>
          <p:cNvPr id="47114" name="テキスト ボックス 9"/>
          <p:cNvSpPr txBox="1">
            <a:spLocks noChangeArrowheads="1"/>
          </p:cNvSpPr>
          <p:nvPr/>
        </p:nvSpPr>
        <p:spPr bwMode="auto">
          <a:xfrm>
            <a:off x="1856029" y="1516063"/>
            <a:ext cx="82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b="1"/>
              <a:t>空気</a:t>
            </a:r>
          </a:p>
        </p:txBody>
      </p:sp>
      <p:sp>
        <p:nvSpPr>
          <p:cNvPr id="47115" name="テキスト ボックス 33"/>
          <p:cNvSpPr txBox="1">
            <a:spLocks noChangeArrowheads="1"/>
          </p:cNvSpPr>
          <p:nvPr/>
        </p:nvSpPr>
        <p:spPr bwMode="auto">
          <a:xfrm>
            <a:off x="3895967" y="1516063"/>
            <a:ext cx="11207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2000" b="1" dirty="0" smtClean="0"/>
              <a:t>アクリル</a:t>
            </a:r>
            <a:endParaRPr lang="en-US" altLang="ja-JP" sz="2000" b="1" dirty="0" smtClean="0"/>
          </a:p>
          <a:p>
            <a:pPr>
              <a:spcBef>
                <a:spcPct val="0"/>
              </a:spcBef>
              <a:buFontTx/>
              <a:buNone/>
            </a:pPr>
            <a:r>
              <a:rPr lang="ja-JP" altLang="en-US" sz="1400" b="1" dirty="0" smtClean="0"/>
              <a:t>（患者模擬）</a:t>
            </a:r>
            <a:endParaRPr lang="ja-JP" altLang="en-US" sz="1400" b="1" dirty="0"/>
          </a:p>
        </p:txBody>
      </p:sp>
      <p:sp>
        <p:nvSpPr>
          <p:cNvPr id="47116" name="テキスト ボックス 10"/>
          <p:cNvSpPr txBox="1">
            <a:spLocks noChangeArrowheads="1"/>
          </p:cNvSpPr>
          <p:nvPr/>
        </p:nvSpPr>
        <p:spPr bwMode="auto">
          <a:xfrm>
            <a:off x="1233033" y="4501880"/>
            <a:ext cx="3768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2000" dirty="0" err="1">
                <a:solidFill>
                  <a:srgbClr val="0000FF"/>
                </a:solidFill>
              </a:rPr>
              <a:t>track.eps</a:t>
            </a:r>
            <a:r>
              <a:rPr lang="en-US" altLang="ja-JP" sz="2000" dirty="0">
                <a:solidFill>
                  <a:srgbClr val="0000FF"/>
                </a:solidFill>
              </a:rPr>
              <a:t>: </a:t>
            </a:r>
            <a:r>
              <a:rPr lang="ja-JP" altLang="en-US" sz="1800" dirty="0"/>
              <a:t>光子トラック分布</a:t>
            </a:r>
            <a:endParaRPr lang="en-US" altLang="ja-JP" sz="1800" dirty="0"/>
          </a:p>
        </p:txBody>
      </p:sp>
      <p:sp>
        <p:nvSpPr>
          <p:cNvPr id="47117" name="テキスト ボックス 11"/>
          <p:cNvSpPr txBox="1">
            <a:spLocks noChangeArrowheads="1"/>
          </p:cNvSpPr>
          <p:nvPr/>
        </p:nvSpPr>
        <p:spPr bwMode="auto">
          <a:xfrm>
            <a:off x="582155" y="5117429"/>
            <a:ext cx="5205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000" dirty="0" err="1">
                <a:solidFill>
                  <a:srgbClr val="0000FF"/>
                </a:solidFill>
              </a:rPr>
              <a:t>kerma.out</a:t>
            </a:r>
            <a:r>
              <a:rPr lang="en-US" altLang="ja-JP" sz="2000" dirty="0"/>
              <a:t>: </a:t>
            </a:r>
            <a:r>
              <a:rPr lang="ja-JP" altLang="en-US" sz="1800" dirty="0"/>
              <a:t>検出領域の空気</a:t>
            </a:r>
            <a:r>
              <a:rPr lang="ja-JP" altLang="en-US" sz="1800" dirty="0" smtClean="0"/>
              <a:t>カーマ値（数値のみ）</a:t>
            </a:r>
            <a:endParaRPr lang="en-US" altLang="ja-JP" sz="1800" dirty="0" smtClean="0"/>
          </a:p>
        </p:txBody>
      </p:sp>
      <p:sp>
        <p:nvSpPr>
          <p:cNvPr id="47118" name="テキスト ボックス 23"/>
          <p:cNvSpPr txBox="1">
            <a:spLocks noChangeArrowheads="1"/>
          </p:cNvSpPr>
          <p:nvPr/>
        </p:nvSpPr>
        <p:spPr bwMode="auto">
          <a:xfrm>
            <a:off x="2154602" y="2880617"/>
            <a:ext cx="30178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ja-JP" altLang="en-US" sz="1800" dirty="0"/>
              <a:t>角柱表面線量検出領域</a:t>
            </a:r>
            <a:endParaRPr lang="en-US" altLang="ja-JP" sz="1800" dirty="0"/>
          </a:p>
          <a:p>
            <a:pPr algn="ctr">
              <a:spcBef>
                <a:spcPct val="0"/>
              </a:spcBef>
              <a:buFontTx/>
              <a:buNone/>
            </a:pPr>
            <a:r>
              <a:rPr lang="en-US" altLang="ja-JP" sz="1800" dirty="0" err="1"/>
              <a:t>x,y</a:t>
            </a:r>
            <a:r>
              <a:rPr lang="en-US" altLang="ja-JP" sz="1800" dirty="0"/>
              <a:t>=-0.5</a:t>
            </a:r>
            <a:r>
              <a:rPr lang="ja-JP" altLang="en-US" sz="1800" dirty="0"/>
              <a:t>～</a:t>
            </a:r>
            <a:r>
              <a:rPr lang="en-US" altLang="ja-JP" sz="1800" dirty="0"/>
              <a:t>0.5cm</a:t>
            </a:r>
          </a:p>
          <a:p>
            <a:pPr algn="ctr">
              <a:spcBef>
                <a:spcPct val="0"/>
              </a:spcBef>
              <a:buFontTx/>
              <a:buNone/>
            </a:pPr>
            <a:r>
              <a:rPr lang="en-US" altLang="ja-JP" sz="1800" dirty="0"/>
              <a:t>z=-1.0</a:t>
            </a:r>
            <a:r>
              <a:rPr lang="ja-JP" altLang="en-US" sz="1800" dirty="0"/>
              <a:t>～</a:t>
            </a:r>
            <a:r>
              <a:rPr lang="en-US" altLang="ja-JP" sz="1800" dirty="0"/>
              <a:t>0.0cm</a:t>
            </a:r>
            <a:endParaRPr lang="ja-JP" altLang="en-US" sz="1800" dirty="0"/>
          </a:p>
        </p:txBody>
      </p:sp>
      <p:sp>
        <p:nvSpPr>
          <p:cNvPr id="6" name="右矢印 5"/>
          <p:cNvSpPr/>
          <p:nvPr/>
        </p:nvSpPr>
        <p:spPr>
          <a:xfrm>
            <a:off x="751129" y="2552700"/>
            <a:ext cx="565150" cy="166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下矢印 6"/>
          <p:cNvSpPr/>
          <p:nvPr/>
        </p:nvSpPr>
        <p:spPr>
          <a:xfrm flipV="1">
            <a:off x="3630854" y="2517775"/>
            <a:ext cx="185738" cy="346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7121" name="図 7"/>
          <p:cNvPicPr>
            <a:picLocks noChangeAspect="1"/>
          </p:cNvPicPr>
          <p:nvPr/>
        </p:nvPicPr>
        <p:blipFill>
          <a:blip r:embed="rId4">
            <a:extLst>
              <a:ext uri="{28A0092B-C50C-407E-A947-70E740481C1C}">
                <a14:useLocalDpi xmlns:a14="http://schemas.microsoft.com/office/drawing/2010/main" val="0"/>
              </a:ext>
            </a:extLst>
          </a:blip>
          <a:srcRect l="20074" t="19955" r="36613" b="11761"/>
          <a:stretch>
            <a:fillRect/>
          </a:stretch>
        </p:blipFill>
        <p:spPr bwMode="auto">
          <a:xfrm>
            <a:off x="6160063" y="774700"/>
            <a:ext cx="2401167" cy="218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テキスト ボックス 20"/>
          <p:cNvSpPr txBox="1">
            <a:spLocks noChangeArrowheads="1"/>
          </p:cNvSpPr>
          <p:nvPr/>
        </p:nvSpPr>
        <p:spPr bwMode="auto">
          <a:xfrm>
            <a:off x="5826720" y="2866433"/>
            <a:ext cx="333256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2000" dirty="0" err="1" smtClean="0">
                <a:solidFill>
                  <a:srgbClr val="0000FF"/>
                </a:solidFill>
              </a:rPr>
              <a:t>spectrum.eps</a:t>
            </a:r>
            <a:endParaRPr lang="en-US" altLang="ja-JP" sz="2000" dirty="0" smtClean="0">
              <a:solidFill>
                <a:srgbClr val="0000FF"/>
              </a:solidFill>
            </a:endParaRPr>
          </a:p>
          <a:p>
            <a:pPr algn="ctr">
              <a:spcBef>
                <a:spcPct val="0"/>
              </a:spcBef>
              <a:buFontTx/>
              <a:buNone/>
            </a:pPr>
            <a:r>
              <a:rPr lang="ja-JP" altLang="en-US" sz="1800" dirty="0" smtClean="0"/>
              <a:t>検出</a:t>
            </a:r>
            <a:r>
              <a:rPr lang="ja-JP" altLang="en-US" sz="1800" dirty="0"/>
              <a:t>領域で</a:t>
            </a:r>
            <a:r>
              <a:rPr lang="ja-JP" altLang="en-US" sz="1800" dirty="0" smtClean="0"/>
              <a:t>の光子</a:t>
            </a:r>
            <a:r>
              <a:rPr lang="ja-JP" altLang="en-US" sz="1800" dirty="0"/>
              <a:t>スペクトル</a:t>
            </a:r>
            <a:r>
              <a:rPr lang="en-US" altLang="ja-JP" sz="1800" dirty="0"/>
              <a:t> </a:t>
            </a:r>
            <a:endParaRPr lang="ja-JP" altLang="en-US" sz="1800" dirty="0"/>
          </a:p>
        </p:txBody>
      </p:sp>
      <p:pic>
        <p:nvPicPr>
          <p:cNvPr id="47123" name="図 1"/>
          <p:cNvPicPr>
            <a:picLocks noChangeAspect="1"/>
          </p:cNvPicPr>
          <p:nvPr/>
        </p:nvPicPr>
        <p:blipFill>
          <a:blip r:embed="rId5" cstate="print">
            <a:extLst>
              <a:ext uri="{28A0092B-C50C-407E-A947-70E740481C1C}">
                <a14:useLocalDpi xmlns:a14="http://schemas.microsoft.com/office/drawing/2010/main" val="0"/>
              </a:ext>
            </a:extLst>
          </a:blip>
          <a:srcRect l="12988" t="11313" r="27951" b="10065"/>
          <a:stretch>
            <a:fillRect/>
          </a:stretch>
        </p:blipFill>
        <p:spPr bwMode="auto">
          <a:xfrm>
            <a:off x="6113048" y="3559792"/>
            <a:ext cx="2621558" cy="22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テキスト ボックス 20"/>
          <p:cNvSpPr txBox="1">
            <a:spLocks noChangeArrowheads="1"/>
          </p:cNvSpPr>
          <p:nvPr/>
        </p:nvSpPr>
        <p:spPr bwMode="auto">
          <a:xfrm>
            <a:off x="5802555" y="5652255"/>
            <a:ext cx="320204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FontTx/>
              <a:buNone/>
            </a:pPr>
            <a:r>
              <a:rPr lang="en-US" altLang="ja-JP" sz="2000" dirty="0" err="1">
                <a:solidFill>
                  <a:srgbClr val="0000FF"/>
                </a:solidFill>
              </a:rPr>
              <a:t>fieldsizes.eps</a:t>
            </a:r>
            <a:r>
              <a:rPr lang="en-US" altLang="ja-JP" sz="2000" dirty="0">
                <a:solidFill>
                  <a:srgbClr val="0000FF"/>
                </a:solidFill>
              </a:rPr>
              <a:t>:</a:t>
            </a:r>
            <a:r>
              <a:rPr lang="ja-JP" altLang="en-US" sz="2000" dirty="0">
                <a:solidFill>
                  <a:srgbClr val="0000FF"/>
                </a:solidFill>
              </a:rPr>
              <a:t> </a:t>
            </a:r>
            <a:endParaRPr lang="en-US" altLang="ja-JP" sz="2000" dirty="0">
              <a:solidFill>
                <a:srgbClr val="0000FF"/>
              </a:solidFill>
            </a:endParaRPr>
          </a:p>
          <a:p>
            <a:pPr algn="ctr">
              <a:spcBef>
                <a:spcPct val="0"/>
              </a:spcBef>
              <a:buFontTx/>
              <a:buNone/>
            </a:pPr>
            <a:r>
              <a:rPr lang="ja-JP" altLang="en-US" sz="1800" dirty="0"/>
              <a:t>照射面での</a:t>
            </a:r>
            <a:r>
              <a:rPr lang="en-US" altLang="ja-JP" sz="1800" dirty="0" err="1" smtClean="0"/>
              <a:t>xy</a:t>
            </a:r>
            <a:r>
              <a:rPr lang="ja-JP" altLang="en-US" sz="1800" dirty="0" smtClean="0"/>
              <a:t>フルエンス</a:t>
            </a:r>
            <a:r>
              <a:rPr lang="ja-JP" altLang="en-US" sz="1800" dirty="0"/>
              <a:t>分布</a:t>
            </a:r>
          </a:p>
        </p:txBody>
      </p:sp>
      <p:sp>
        <p:nvSpPr>
          <p:cNvPr id="2" name="テキスト ボックス 1"/>
          <p:cNvSpPr txBox="1"/>
          <p:nvPr/>
        </p:nvSpPr>
        <p:spPr>
          <a:xfrm>
            <a:off x="447219" y="5565164"/>
            <a:ext cx="5340349" cy="646331"/>
          </a:xfrm>
          <a:prstGeom prst="rect">
            <a:avLst/>
          </a:prstGeom>
          <a:noFill/>
          <a:ln>
            <a:solidFill>
              <a:srgbClr val="FF0000"/>
            </a:solidFill>
          </a:ln>
        </p:spPr>
        <p:txBody>
          <a:bodyPr wrap="square" rtlCol="0">
            <a:spAutoFit/>
          </a:bodyPr>
          <a:lstStyle/>
          <a:p>
            <a:r>
              <a:rPr kumimoji="1" lang="en-US" altLang="ja-JP" sz="1800" dirty="0" smtClean="0"/>
              <a:t>[T-</a:t>
            </a:r>
            <a:r>
              <a:rPr kumimoji="1" lang="en-US" altLang="ja-JP" sz="1800" dirty="0" err="1" smtClean="0"/>
              <a:t>depoit</a:t>
            </a:r>
            <a:r>
              <a:rPr kumimoji="1" lang="en-US" altLang="ja-JP" sz="1800" dirty="0" smtClean="0"/>
              <a:t>]</a:t>
            </a:r>
            <a:r>
              <a:rPr kumimoji="1" lang="ja-JP" altLang="en-US" sz="1800" dirty="0" smtClean="0"/>
              <a:t>タリーを使って線量を計算。電子の輸送無しの場合、光子のフラックスからカーマ近似で</a:t>
            </a:r>
            <a:r>
              <a:rPr lang="ja-JP" altLang="en-US" sz="1800" dirty="0" smtClean="0"/>
              <a:t>計算</a:t>
            </a:r>
            <a:endParaRPr kumimoji="1" lang="ja-JP" altLang="en-US" sz="1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b="5659"/>
          <a:stretch/>
        </p:blipFill>
        <p:spPr>
          <a:xfrm>
            <a:off x="148898" y="1196752"/>
            <a:ext cx="3677810" cy="2116449"/>
          </a:xfrm>
          <a:prstGeom prst="rect">
            <a:avLst/>
          </a:prstGeom>
        </p:spPr>
      </p:pic>
      <p:pic>
        <p:nvPicPr>
          <p:cNvPr id="481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8132"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Spectrum source</a:t>
            </a:r>
            <a:endParaRPr lang="en-US" altLang="ja-JP" sz="2400" dirty="0">
              <a:solidFill>
                <a:srgbClr val="000000"/>
              </a:solidFill>
              <a:latin typeface="Tahoma" panose="020B0604030504040204" pitchFamily="34" charset="0"/>
            </a:endParaRPr>
          </a:p>
        </p:txBody>
      </p:sp>
      <p:sp>
        <p:nvSpPr>
          <p:cNvPr id="4813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FA39656E-D742-4BB7-B2EE-50489A139333}" type="slidenum">
              <a:rPr lang="en-US" altLang="ja-JP" sz="2400">
                <a:solidFill>
                  <a:srgbClr val="000000"/>
                </a:solidFill>
                <a:latin typeface="Tahoma" panose="020B0604030504040204" pitchFamily="34" charset="0"/>
              </a:rPr>
              <a:pPr algn="ctr" eaLnBrk="1" hangingPunct="1">
                <a:spcBef>
                  <a:spcPct val="50000"/>
                </a:spcBef>
                <a:buFontTx/>
                <a:buNone/>
              </a:pPr>
              <a:t>6</a:t>
            </a:fld>
            <a:endParaRPr lang="en-US" altLang="ja-JP" sz="2400">
              <a:solidFill>
                <a:srgbClr val="000000"/>
              </a:solidFill>
              <a:latin typeface="Tahoma" panose="020B0604030504040204" pitchFamily="34" charset="0"/>
            </a:endParaRPr>
          </a:p>
        </p:txBody>
      </p:sp>
      <p:sp>
        <p:nvSpPr>
          <p:cNvPr id="48134" name="Text Box 1031"/>
          <p:cNvSpPr txBox="1">
            <a:spLocks noChangeArrowheads="1"/>
          </p:cNvSpPr>
          <p:nvPr/>
        </p:nvSpPr>
        <p:spPr bwMode="auto">
          <a:xfrm>
            <a:off x="7019925" y="3821113"/>
            <a:ext cx="169545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spectrum.eps</a:t>
            </a:r>
          </a:p>
        </p:txBody>
      </p:sp>
      <p:sp>
        <p:nvSpPr>
          <p:cNvPr id="48135" name="Text Box 1031"/>
          <p:cNvSpPr txBox="1">
            <a:spLocks noChangeArrowheads="1"/>
          </p:cNvSpPr>
          <p:nvPr/>
        </p:nvSpPr>
        <p:spPr bwMode="auto">
          <a:xfrm>
            <a:off x="4140200" y="1268413"/>
            <a:ext cx="2303463" cy="28336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Source ]</a:t>
            </a:r>
          </a:p>
          <a:p>
            <a:pPr eaLnBrk="1" hangingPunct="1">
              <a:spcBef>
                <a:spcPct val="0"/>
              </a:spcBef>
              <a:buFontTx/>
              <a:buNone/>
            </a:pPr>
            <a:r>
              <a:rPr lang="en-US" altLang="ja-JP" sz="1400">
                <a:solidFill>
                  <a:srgbClr val="000000"/>
                </a:solidFill>
                <a:latin typeface="Tahoma" panose="020B0604030504040204" pitchFamily="34" charset="0"/>
              </a:rPr>
              <a:t>   …</a:t>
            </a:r>
          </a:p>
          <a:p>
            <a:pPr eaLnBrk="1" hangingPunct="1">
              <a:spcBef>
                <a:spcPct val="0"/>
              </a:spcBef>
              <a:buFontTx/>
              <a:buNone/>
            </a:pPr>
            <a:r>
              <a:rPr lang="en-US" altLang="ja-JP" sz="1400">
                <a:solidFill>
                  <a:srgbClr val="000000"/>
                </a:solidFill>
                <a:latin typeface="Tahoma" panose="020B0604030504040204" pitchFamily="34" charset="0"/>
              </a:rPr>
              <a:t>   s-type =   1</a:t>
            </a:r>
          </a:p>
          <a:p>
            <a:pPr eaLnBrk="1" hangingPunct="1">
              <a:spcBef>
                <a:spcPct val="0"/>
              </a:spcBef>
              <a:buFontTx/>
              <a:buNone/>
            </a:pPr>
            <a:r>
              <a:rPr lang="en-US" altLang="ja-JP" sz="1400">
                <a:solidFill>
                  <a:srgbClr val="000000"/>
                </a:solidFill>
                <a:latin typeface="Tahoma" panose="020B0604030504040204" pitchFamily="34" charset="0"/>
              </a:rPr>
              <a:t>     proj =   photon</a:t>
            </a:r>
          </a:p>
          <a:p>
            <a:pPr eaLnBrk="1" hangingPunct="1">
              <a:spcBef>
                <a:spcPct val="0"/>
              </a:spcBef>
              <a:buFontTx/>
              <a:buNone/>
            </a:pPr>
            <a:r>
              <a:rPr lang="en-US" altLang="ja-JP" sz="1400">
                <a:solidFill>
                  <a:srgbClr val="000000"/>
                </a:solidFill>
                <a:latin typeface="Tahoma" panose="020B0604030504040204" pitchFamily="34" charset="0"/>
              </a:rPr>
              <a:t>      dir =   1.0 </a:t>
            </a:r>
          </a:p>
          <a:p>
            <a:pPr eaLnBrk="1" hangingPunct="1">
              <a:spcBef>
                <a:spcPct val="0"/>
              </a:spcBef>
              <a:buFontTx/>
              <a:buNone/>
            </a:pPr>
            <a:r>
              <a:rPr lang="en-US" altLang="ja-JP" sz="1400">
                <a:solidFill>
                  <a:srgbClr val="000000"/>
                </a:solidFill>
                <a:latin typeface="Tahoma" panose="020B0604030504040204" pitchFamily="34" charset="0"/>
              </a:rPr>
              <a:t>       r0 =   0.0</a:t>
            </a:r>
          </a:p>
          <a:p>
            <a:pPr eaLnBrk="1" hangingPunct="1">
              <a:spcBef>
                <a:spcPct val="0"/>
              </a:spcBef>
              <a:buFontTx/>
              <a:buNone/>
            </a:pPr>
            <a:r>
              <a:rPr lang="en-US" altLang="ja-JP" sz="1400">
                <a:solidFill>
                  <a:srgbClr val="000000"/>
                </a:solidFill>
                <a:latin typeface="Tahoma" panose="020B0604030504040204" pitchFamily="34" charset="0"/>
              </a:rPr>
              <a:t>       x0 =   0.0</a:t>
            </a:r>
          </a:p>
          <a:p>
            <a:pPr eaLnBrk="1" hangingPunct="1">
              <a:spcBef>
                <a:spcPct val="0"/>
              </a:spcBef>
              <a:buFontTx/>
              <a:buNone/>
            </a:pPr>
            <a:r>
              <a:rPr lang="en-US" altLang="ja-JP" sz="1400">
                <a:solidFill>
                  <a:srgbClr val="000000"/>
                </a:solidFill>
                <a:latin typeface="Tahoma" panose="020B0604030504040204" pitchFamily="34" charset="0"/>
              </a:rPr>
              <a:t>       y0 =   0.0</a:t>
            </a:r>
          </a:p>
          <a:p>
            <a:pPr eaLnBrk="1" hangingPunct="1">
              <a:spcBef>
                <a:spcPct val="0"/>
              </a:spcBef>
              <a:buFontTx/>
              <a:buNone/>
            </a:pPr>
            <a:r>
              <a:rPr lang="en-US" altLang="ja-JP" sz="1400">
                <a:solidFill>
                  <a:srgbClr val="000000"/>
                </a:solidFill>
                <a:latin typeface="Tahoma" panose="020B0604030504040204" pitchFamily="34" charset="0"/>
              </a:rPr>
              <a:t>       z0 = -50.0</a:t>
            </a:r>
          </a:p>
          <a:p>
            <a:pPr eaLnBrk="1" hangingPunct="1">
              <a:spcBef>
                <a:spcPct val="0"/>
              </a:spcBef>
              <a:buFontTx/>
              <a:buNone/>
            </a:pPr>
            <a:r>
              <a:rPr lang="en-US" altLang="ja-JP" sz="1400">
                <a:solidFill>
                  <a:srgbClr val="000000"/>
                </a:solidFill>
                <a:latin typeface="Tahoma" panose="020B0604030504040204" pitchFamily="34" charset="0"/>
              </a:rPr>
              <a:t>       z1 = -50.0</a:t>
            </a:r>
          </a:p>
          <a:p>
            <a:pPr eaLnBrk="1" hangingPunct="1">
              <a:spcBef>
                <a:spcPct val="0"/>
              </a:spcBef>
              <a:buFontTx/>
              <a:buNone/>
            </a:pPr>
            <a:r>
              <a:rPr lang="en-US" altLang="ja-JP" sz="1400">
                <a:solidFill>
                  <a:srgbClr val="000000"/>
                </a:solidFill>
                <a:latin typeface="Tahoma" panose="020B0604030504040204" pitchFamily="34" charset="0"/>
              </a:rPr>
              <a:t>$      dom =  c32</a:t>
            </a:r>
          </a:p>
          <a:p>
            <a:pPr eaLnBrk="1" hangingPunct="1">
              <a:spcBef>
                <a:spcPct val="0"/>
              </a:spcBef>
              <a:buFontTx/>
              <a:buNone/>
            </a:pPr>
            <a:r>
              <a:rPr lang="en-US" altLang="ja-JP" sz="1400">
                <a:solidFill>
                  <a:srgbClr val="000000"/>
                </a:solidFill>
                <a:latin typeface="Tahoma" panose="020B0604030504040204" pitchFamily="34" charset="0"/>
              </a:rPr>
              <a:t>       e0 =  0.05</a:t>
            </a:r>
          </a:p>
          <a:p>
            <a:pPr eaLnBrk="1" hangingPunct="1">
              <a:spcBef>
                <a:spcPct val="0"/>
              </a:spcBef>
              <a:buFontTx/>
              <a:buNone/>
            </a:pPr>
            <a:r>
              <a:rPr lang="en-US" altLang="ja-JP" sz="1400">
                <a:solidFill>
                  <a:srgbClr val="000000"/>
                </a:solidFill>
                <a:latin typeface="Tahoma" panose="020B0604030504040204" pitchFamily="34" charset="0"/>
              </a:rPr>
              <a:t>$infl:{voltage/spec40.inp}</a:t>
            </a:r>
          </a:p>
        </p:txBody>
      </p:sp>
      <p:sp>
        <p:nvSpPr>
          <p:cNvPr id="21" name="正方形/長方形 20"/>
          <p:cNvSpPr/>
          <p:nvPr/>
        </p:nvSpPr>
        <p:spPr>
          <a:xfrm>
            <a:off x="4551363" y="3644900"/>
            <a:ext cx="957262"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48137" name="テキスト ボックス 23"/>
          <p:cNvSpPr txBox="1">
            <a:spLocks noChangeArrowheads="1"/>
          </p:cNvSpPr>
          <p:nvPr/>
        </p:nvSpPr>
        <p:spPr bwMode="auto">
          <a:xfrm>
            <a:off x="3725863" y="-26988"/>
            <a:ext cx="16383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課題１</a:t>
            </a:r>
          </a:p>
        </p:txBody>
      </p:sp>
      <p:sp>
        <p:nvSpPr>
          <p:cNvPr id="48138" name="Text Box 1031"/>
          <p:cNvSpPr txBox="1">
            <a:spLocks noChangeArrowheads="1"/>
          </p:cNvSpPr>
          <p:nvPr/>
        </p:nvSpPr>
        <p:spPr bwMode="auto">
          <a:xfrm>
            <a:off x="5508625" y="4625975"/>
            <a:ext cx="2273300" cy="14668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a:solidFill>
                  <a:srgbClr val="000000"/>
                </a:solidFill>
                <a:latin typeface="Tahoma" panose="020B0604030504040204" pitchFamily="34" charset="0"/>
              </a:rPr>
              <a:t>e-type=1</a:t>
            </a:r>
          </a:p>
          <a:p>
            <a:pPr eaLnBrk="1" hangingPunct="1">
              <a:spcBef>
                <a:spcPct val="0"/>
              </a:spcBef>
              <a:buFontTx/>
              <a:buNone/>
            </a:pPr>
            <a:r>
              <a:rPr lang="fr-FR" altLang="ja-JP" sz="1400">
                <a:solidFill>
                  <a:srgbClr val="000000"/>
                </a:solidFill>
                <a:latin typeface="Tahoma" panose="020B0604030504040204" pitchFamily="34" charset="0"/>
              </a:rPr>
              <a:t>ne=79</a:t>
            </a:r>
          </a:p>
          <a:p>
            <a:pPr eaLnBrk="1" hangingPunct="1">
              <a:spcBef>
                <a:spcPct val="0"/>
              </a:spcBef>
              <a:buFontTx/>
              <a:buNone/>
            </a:pPr>
            <a:r>
              <a:rPr lang="fr-FR" altLang="ja-JP" sz="1400">
                <a:solidFill>
                  <a:srgbClr val="000000"/>
                </a:solidFill>
                <a:latin typeface="Tahoma" panose="020B0604030504040204" pitchFamily="34" charset="0"/>
              </a:rPr>
              <a:t>	0.0005	0</a:t>
            </a:r>
          </a:p>
          <a:p>
            <a:pPr eaLnBrk="1" hangingPunct="1">
              <a:spcBef>
                <a:spcPct val="0"/>
              </a:spcBef>
              <a:buFontTx/>
              <a:buNone/>
            </a:pPr>
            <a:r>
              <a:rPr lang="fr-FR" altLang="ja-JP" sz="1400">
                <a:solidFill>
                  <a:srgbClr val="000000"/>
                </a:solidFill>
                <a:latin typeface="Tahoma" panose="020B0604030504040204" pitchFamily="34" charset="0"/>
              </a:rPr>
              <a:t>	0.001	0</a:t>
            </a:r>
          </a:p>
          <a:p>
            <a:pPr eaLnBrk="1" hangingPunct="1">
              <a:spcBef>
                <a:spcPct val="0"/>
              </a:spcBef>
              <a:buFontTx/>
              <a:buNone/>
            </a:pPr>
            <a:r>
              <a:rPr lang="fr-FR" altLang="ja-JP" sz="1400">
                <a:solidFill>
                  <a:srgbClr val="000000"/>
                </a:solidFill>
                <a:latin typeface="Tahoma" panose="020B0604030504040204" pitchFamily="34" charset="0"/>
              </a:rPr>
              <a:t>	0.0015	0</a:t>
            </a:r>
          </a:p>
          <a:p>
            <a:pPr eaLnBrk="1" hangingPunct="1">
              <a:spcBef>
                <a:spcPct val="0"/>
              </a:spcBef>
              <a:buFontTx/>
              <a:buNone/>
            </a:pPr>
            <a:r>
              <a:rPr lang="fr-FR" altLang="ja-JP" sz="1400">
                <a:solidFill>
                  <a:srgbClr val="000000"/>
                </a:solidFill>
                <a:latin typeface="Tahoma" panose="020B0604030504040204" pitchFamily="34" charset="0"/>
              </a:rPr>
              <a:t>                      ...</a:t>
            </a:r>
          </a:p>
        </p:txBody>
      </p:sp>
      <p:pic>
        <p:nvPicPr>
          <p:cNvPr id="4813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15764" t="15707" r="35406" b="1831"/>
          <a:stretch>
            <a:fillRect/>
          </a:stretch>
        </p:blipFill>
        <p:spPr bwMode="auto">
          <a:xfrm>
            <a:off x="6492875" y="1341438"/>
            <a:ext cx="2613025" cy="235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40" name="テキスト ボックス 8"/>
          <p:cNvSpPr txBox="1">
            <a:spLocks noChangeArrowheads="1"/>
          </p:cNvSpPr>
          <p:nvPr/>
        </p:nvSpPr>
        <p:spPr bwMode="auto">
          <a:xfrm>
            <a:off x="1906588" y="692150"/>
            <a:ext cx="5329237"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診断</a:t>
            </a:r>
            <a:r>
              <a:rPr lang="en-US" altLang="ja-JP" sz="2400">
                <a:solidFill>
                  <a:srgbClr val="000000"/>
                </a:solidFill>
              </a:rPr>
              <a:t>X</a:t>
            </a:r>
            <a:r>
              <a:rPr lang="ja-JP" altLang="en-US" sz="2400">
                <a:solidFill>
                  <a:srgbClr val="000000"/>
                </a:solidFill>
              </a:rPr>
              <a:t>線のスペクトル線源を設定しよう</a:t>
            </a:r>
          </a:p>
        </p:txBody>
      </p:sp>
      <p:sp>
        <p:nvSpPr>
          <p:cNvPr id="48141" name="Text Box 1031"/>
          <p:cNvSpPr txBox="1">
            <a:spLocks noChangeArrowheads="1"/>
          </p:cNvSpPr>
          <p:nvPr/>
        </p:nvSpPr>
        <p:spPr bwMode="auto">
          <a:xfrm>
            <a:off x="5508625" y="4252913"/>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voltage/spec40.inp</a:t>
            </a:r>
          </a:p>
        </p:txBody>
      </p:sp>
      <p:sp>
        <p:nvSpPr>
          <p:cNvPr id="48142" name="テキスト ボックス 1"/>
          <p:cNvSpPr txBox="1">
            <a:spLocks noChangeArrowheads="1"/>
          </p:cNvSpPr>
          <p:nvPr/>
        </p:nvSpPr>
        <p:spPr bwMode="auto">
          <a:xfrm>
            <a:off x="4788792" y="6092825"/>
            <a:ext cx="4103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1600" dirty="0" smtClean="0">
                <a:solidFill>
                  <a:srgbClr val="FF0000"/>
                </a:solidFill>
              </a:rPr>
              <a:t>Birch &amp; Marshal</a:t>
            </a:r>
            <a:r>
              <a:rPr lang="ja-JP" altLang="en-US" sz="1600" dirty="0" smtClean="0">
                <a:solidFill>
                  <a:srgbClr val="FF0000"/>
                </a:solidFill>
              </a:rPr>
              <a:t>の</a:t>
            </a:r>
            <a:r>
              <a:rPr lang="en-US" altLang="ja-JP" sz="1600" dirty="0">
                <a:solidFill>
                  <a:srgbClr val="FF0000"/>
                </a:solidFill>
              </a:rPr>
              <a:t>X</a:t>
            </a:r>
            <a:r>
              <a:rPr lang="ja-JP" altLang="en-US" sz="1600" dirty="0">
                <a:solidFill>
                  <a:srgbClr val="FF0000"/>
                </a:solidFill>
              </a:rPr>
              <a:t>線スペクトルを設定済み</a:t>
            </a:r>
          </a:p>
        </p:txBody>
      </p:sp>
      <p:sp>
        <p:nvSpPr>
          <p:cNvPr id="2" name="テキスト ボックス 1"/>
          <p:cNvSpPr txBox="1"/>
          <p:nvPr/>
        </p:nvSpPr>
        <p:spPr>
          <a:xfrm>
            <a:off x="2707010" y="1316205"/>
            <a:ext cx="1018853" cy="461665"/>
          </a:xfrm>
          <a:prstGeom prst="rect">
            <a:avLst/>
          </a:prstGeom>
          <a:noFill/>
        </p:spPr>
        <p:txBody>
          <a:bodyPr wrap="square" rtlCol="0">
            <a:spAutoFit/>
          </a:bodyPr>
          <a:lstStyle/>
          <a:p>
            <a:r>
              <a:rPr lang="en-US" altLang="ja-JP" dirty="0"/>
              <a:t>4</a:t>
            </a:r>
            <a:r>
              <a:rPr kumimoji="1" lang="en-US" altLang="ja-JP" dirty="0" smtClean="0"/>
              <a:t>0kV</a:t>
            </a:r>
            <a:endParaRPr kumimoji="1" lang="ja-JP" altLang="en-US" dirty="0"/>
          </a:p>
        </p:txBody>
      </p:sp>
      <p:sp>
        <p:nvSpPr>
          <p:cNvPr id="3" name="テキスト ボックス 2"/>
          <p:cNvSpPr txBox="1"/>
          <p:nvPr/>
        </p:nvSpPr>
        <p:spPr>
          <a:xfrm>
            <a:off x="899592" y="5445224"/>
            <a:ext cx="2377008" cy="369332"/>
          </a:xfrm>
          <a:prstGeom prst="rect">
            <a:avLst/>
          </a:prstGeom>
          <a:noFill/>
        </p:spPr>
        <p:txBody>
          <a:bodyPr wrap="square" rtlCol="0">
            <a:spAutoFit/>
          </a:bodyPr>
          <a:lstStyle/>
          <a:p>
            <a:r>
              <a:rPr lang="ja-JP" altLang="en-US" sz="1800" dirty="0" smtClean="0"/>
              <a:t>光子エネルギー</a:t>
            </a:r>
            <a:r>
              <a:rPr lang="en-US" altLang="ja-JP" sz="1800" dirty="0" smtClean="0"/>
              <a:t>(</a:t>
            </a:r>
            <a:r>
              <a:rPr lang="en-US" altLang="ja-JP" sz="1800" dirty="0" err="1" smtClean="0"/>
              <a:t>keV</a:t>
            </a:r>
            <a:r>
              <a:rPr lang="en-US" altLang="ja-JP" sz="1800" dirty="0" smtClean="0"/>
              <a:t>)</a:t>
            </a:r>
            <a:endParaRPr kumimoji="1" lang="ja-JP" altLang="en-US" sz="1800" dirty="0"/>
          </a:p>
        </p:txBody>
      </p:sp>
      <p:pic>
        <p:nvPicPr>
          <p:cNvPr id="5" name="図 4"/>
          <p:cNvPicPr>
            <a:picLocks noChangeAspect="1"/>
          </p:cNvPicPr>
          <p:nvPr/>
        </p:nvPicPr>
        <p:blipFill rotWithShape="1">
          <a:blip r:embed="rId6"/>
          <a:srcRect t="2964"/>
          <a:stretch/>
        </p:blipFill>
        <p:spPr>
          <a:xfrm>
            <a:off x="107504" y="3205496"/>
            <a:ext cx="3743683" cy="2215905"/>
          </a:xfrm>
          <a:prstGeom prst="rect">
            <a:avLst/>
          </a:prstGeom>
        </p:spPr>
      </p:pic>
      <p:sp>
        <p:nvSpPr>
          <p:cNvPr id="23" name="テキスト ボックス 22"/>
          <p:cNvSpPr txBox="1"/>
          <p:nvPr/>
        </p:nvSpPr>
        <p:spPr>
          <a:xfrm>
            <a:off x="2674530" y="3327121"/>
            <a:ext cx="1152178" cy="461665"/>
          </a:xfrm>
          <a:prstGeom prst="rect">
            <a:avLst/>
          </a:prstGeom>
          <a:noFill/>
        </p:spPr>
        <p:txBody>
          <a:bodyPr wrap="square" rtlCol="0">
            <a:spAutoFit/>
          </a:bodyPr>
          <a:lstStyle/>
          <a:p>
            <a:r>
              <a:rPr kumimoji="1" lang="en-US" altLang="ja-JP" dirty="0" smtClean="0"/>
              <a:t>120kV</a:t>
            </a:r>
            <a:endParaRPr kumimoji="1" lang="ja-JP" altLang="en-US" dirty="0"/>
          </a:p>
        </p:txBody>
      </p:sp>
      <p:sp>
        <p:nvSpPr>
          <p:cNvPr id="7" name="テキスト ボックス 6"/>
          <p:cNvSpPr txBox="1"/>
          <p:nvPr/>
        </p:nvSpPr>
        <p:spPr>
          <a:xfrm>
            <a:off x="305569" y="5733256"/>
            <a:ext cx="3546351" cy="369332"/>
          </a:xfrm>
          <a:prstGeom prst="rect">
            <a:avLst/>
          </a:prstGeom>
          <a:noFill/>
        </p:spPr>
        <p:txBody>
          <a:bodyPr wrap="square" rtlCol="0">
            <a:spAutoFit/>
          </a:bodyPr>
          <a:lstStyle/>
          <a:p>
            <a:r>
              <a:rPr kumimoji="1" lang="en-US" altLang="ja-JP" sz="1800" u="sng" dirty="0" smtClean="0"/>
              <a:t>Birch &amp; Marshal</a:t>
            </a:r>
            <a:r>
              <a:rPr kumimoji="1" lang="ja-JP" altLang="en-US" sz="1800" u="sng" dirty="0" err="1" smtClean="0"/>
              <a:t>の近</a:t>
            </a:r>
            <a:r>
              <a:rPr kumimoji="1" lang="ja-JP" altLang="en-US" sz="1800" u="sng" dirty="0" smtClean="0"/>
              <a:t>似式より算出</a:t>
            </a:r>
            <a:endParaRPr kumimoji="1" lang="ja-JP" altLang="en-US" sz="1800" u="sng" dirty="0"/>
          </a:p>
        </p:txBody>
      </p:sp>
      <p:sp>
        <p:nvSpPr>
          <p:cNvPr id="4" name="テキスト ボックス 3"/>
          <p:cNvSpPr txBox="1"/>
          <p:nvPr/>
        </p:nvSpPr>
        <p:spPr>
          <a:xfrm>
            <a:off x="179512" y="6042774"/>
            <a:ext cx="4176464" cy="338554"/>
          </a:xfrm>
          <a:prstGeom prst="rect">
            <a:avLst/>
          </a:prstGeom>
          <a:noFill/>
        </p:spPr>
        <p:txBody>
          <a:bodyPr wrap="square" rtlCol="0">
            <a:spAutoFit/>
          </a:bodyPr>
          <a:lstStyle/>
          <a:p>
            <a:r>
              <a:rPr kumimoji="1" lang="en-US" altLang="ja-JP" sz="1600" dirty="0" smtClean="0"/>
              <a:t>R. Birch and M. marshal, PMB24(1979)505-517</a:t>
            </a:r>
            <a:endParaRPr kumimoji="1" lang="ja-JP" altLang="en-US" sz="16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0181"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790F73B9-ADF6-453A-B925-17078B97E8C3}" type="slidenum">
              <a:rPr lang="en-US" altLang="ja-JP" sz="2400">
                <a:solidFill>
                  <a:srgbClr val="000000"/>
                </a:solidFill>
                <a:latin typeface="Tahoma" panose="020B0604030504040204" pitchFamily="34" charset="0"/>
              </a:rPr>
              <a:pPr algn="ctr" eaLnBrk="1" hangingPunct="1">
                <a:spcBef>
                  <a:spcPct val="50000"/>
                </a:spcBef>
                <a:buFontTx/>
                <a:buNone/>
              </a:pPr>
              <a:t>7</a:t>
            </a:fld>
            <a:endParaRPr lang="en-US" altLang="ja-JP" sz="2400">
              <a:solidFill>
                <a:srgbClr val="000000"/>
              </a:solidFill>
              <a:latin typeface="Tahoma" panose="020B0604030504040204" pitchFamily="34" charset="0"/>
            </a:endParaRPr>
          </a:p>
        </p:txBody>
      </p:sp>
      <p:sp>
        <p:nvSpPr>
          <p:cNvPr id="50182" name="Text Box 1031"/>
          <p:cNvSpPr txBox="1">
            <a:spLocks noChangeArrowheads="1"/>
          </p:cNvSpPr>
          <p:nvPr/>
        </p:nvSpPr>
        <p:spPr bwMode="auto">
          <a:xfrm>
            <a:off x="5829300" y="5373688"/>
            <a:ext cx="1695450" cy="400050"/>
          </a:xfrm>
          <a:prstGeom prst="rect">
            <a:avLst/>
          </a:prstGeom>
          <a:solidFill>
            <a:schemeClr val="bg1"/>
          </a:solidFill>
          <a:ln w="19050">
            <a:solidFill>
              <a:srgbClr val="0070C0"/>
            </a:solidFill>
            <a:miter lim="800000"/>
            <a:headEnd/>
            <a:tailEnd/>
          </a:ln>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spectrum.eps</a:t>
            </a:r>
          </a:p>
        </p:txBody>
      </p:sp>
      <p:pic>
        <p:nvPicPr>
          <p:cNvPr id="50183" name="図 1"/>
          <p:cNvPicPr>
            <a:picLocks noChangeAspect="1"/>
          </p:cNvPicPr>
          <p:nvPr/>
        </p:nvPicPr>
        <p:blipFill>
          <a:blip r:embed="rId4">
            <a:extLst>
              <a:ext uri="{28A0092B-C50C-407E-A947-70E740481C1C}">
                <a14:useLocalDpi xmlns:a14="http://schemas.microsoft.com/office/drawing/2010/main" val="0"/>
              </a:ext>
            </a:extLst>
          </a:blip>
          <a:srcRect l="11414" t="11761" r="34250" b="6299"/>
          <a:stretch>
            <a:fillRect/>
          </a:stretch>
        </p:blipFill>
        <p:spPr bwMode="auto">
          <a:xfrm>
            <a:off x="3921125" y="1052513"/>
            <a:ext cx="48228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Text Box 1031"/>
          <p:cNvSpPr txBox="1">
            <a:spLocks noChangeArrowheads="1"/>
          </p:cNvSpPr>
          <p:nvPr/>
        </p:nvSpPr>
        <p:spPr bwMode="auto">
          <a:xfrm>
            <a:off x="858838" y="1027113"/>
            <a:ext cx="2560637" cy="2833687"/>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Source ]</a:t>
            </a:r>
          </a:p>
          <a:p>
            <a:pPr eaLnBrk="1" hangingPunct="1">
              <a:spcBef>
                <a:spcPct val="0"/>
              </a:spcBef>
              <a:buFontTx/>
              <a:buNone/>
            </a:pPr>
            <a:r>
              <a:rPr lang="en-US" altLang="ja-JP" sz="1400">
                <a:solidFill>
                  <a:srgbClr val="000000"/>
                </a:solidFill>
                <a:latin typeface="Tahoma" panose="020B0604030504040204" pitchFamily="34" charset="0"/>
              </a:rPr>
              <a:t>   …</a:t>
            </a:r>
          </a:p>
          <a:p>
            <a:pPr eaLnBrk="1" hangingPunct="1">
              <a:spcBef>
                <a:spcPct val="0"/>
              </a:spcBef>
              <a:buFontTx/>
              <a:buNone/>
            </a:pPr>
            <a:r>
              <a:rPr lang="en-US" altLang="ja-JP" sz="1400">
                <a:solidFill>
                  <a:srgbClr val="000000"/>
                </a:solidFill>
                <a:latin typeface="Tahoma" panose="020B0604030504040204" pitchFamily="34" charset="0"/>
              </a:rPr>
              <a:t>   s-type =   1</a:t>
            </a:r>
          </a:p>
          <a:p>
            <a:pPr eaLnBrk="1" hangingPunct="1">
              <a:spcBef>
                <a:spcPct val="0"/>
              </a:spcBef>
              <a:buFontTx/>
              <a:buNone/>
            </a:pPr>
            <a:r>
              <a:rPr lang="en-US" altLang="ja-JP" sz="1400">
                <a:solidFill>
                  <a:srgbClr val="000000"/>
                </a:solidFill>
                <a:latin typeface="Tahoma" panose="020B0604030504040204" pitchFamily="34" charset="0"/>
              </a:rPr>
              <a:t>     proj =   photon</a:t>
            </a:r>
          </a:p>
          <a:p>
            <a:pPr eaLnBrk="1" hangingPunct="1">
              <a:spcBef>
                <a:spcPct val="0"/>
              </a:spcBef>
              <a:buFontTx/>
              <a:buNone/>
            </a:pPr>
            <a:r>
              <a:rPr lang="en-US" altLang="ja-JP" sz="1400">
                <a:solidFill>
                  <a:srgbClr val="000000"/>
                </a:solidFill>
                <a:latin typeface="Tahoma" panose="020B0604030504040204" pitchFamily="34" charset="0"/>
              </a:rPr>
              <a:t>      dir =   1.0 </a:t>
            </a:r>
          </a:p>
          <a:p>
            <a:pPr eaLnBrk="1" hangingPunct="1">
              <a:spcBef>
                <a:spcPct val="0"/>
              </a:spcBef>
              <a:buFontTx/>
              <a:buNone/>
            </a:pPr>
            <a:r>
              <a:rPr lang="en-US" altLang="ja-JP" sz="1400">
                <a:solidFill>
                  <a:srgbClr val="000000"/>
                </a:solidFill>
                <a:latin typeface="Tahoma" panose="020B0604030504040204" pitchFamily="34" charset="0"/>
              </a:rPr>
              <a:t>       r0 =   0.0</a:t>
            </a:r>
          </a:p>
          <a:p>
            <a:pPr eaLnBrk="1" hangingPunct="1">
              <a:spcBef>
                <a:spcPct val="0"/>
              </a:spcBef>
              <a:buFontTx/>
              <a:buNone/>
            </a:pPr>
            <a:r>
              <a:rPr lang="en-US" altLang="ja-JP" sz="1400">
                <a:solidFill>
                  <a:srgbClr val="000000"/>
                </a:solidFill>
                <a:latin typeface="Tahoma" panose="020B0604030504040204" pitchFamily="34" charset="0"/>
              </a:rPr>
              <a:t>       x0 =   0.0</a:t>
            </a:r>
          </a:p>
          <a:p>
            <a:pPr eaLnBrk="1" hangingPunct="1">
              <a:spcBef>
                <a:spcPct val="0"/>
              </a:spcBef>
              <a:buFontTx/>
              <a:buNone/>
            </a:pPr>
            <a:r>
              <a:rPr lang="en-US" altLang="ja-JP" sz="1400">
                <a:solidFill>
                  <a:srgbClr val="000000"/>
                </a:solidFill>
                <a:latin typeface="Tahoma" panose="020B0604030504040204" pitchFamily="34" charset="0"/>
              </a:rPr>
              <a:t>       y0 =   0.0</a:t>
            </a:r>
          </a:p>
          <a:p>
            <a:pPr eaLnBrk="1" hangingPunct="1">
              <a:spcBef>
                <a:spcPct val="0"/>
              </a:spcBef>
              <a:buFontTx/>
              <a:buNone/>
            </a:pPr>
            <a:r>
              <a:rPr lang="en-US" altLang="ja-JP" sz="1400">
                <a:solidFill>
                  <a:srgbClr val="000000"/>
                </a:solidFill>
                <a:latin typeface="Tahoma" panose="020B0604030504040204" pitchFamily="34" charset="0"/>
              </a:rPr>
              <a:t>       z0 = -50.0</a:t>
            </a:r>
          </a:p>
          <a:p>
            <a:pPr eaLnBrk="1" hangingPunct="1">
              <a:spcBef>
                <a:spcPct val="0"/>
              </a:spcBef>
              <a:buFontTx/>
              <a:buNone/>
            </a:pPr>
            <a:r>
              <a:rPr lang="en-US" altLang="ja-JP" sz="1400">
                <a:solidFill>
                  <a:srgbClr val="000000"/>
                </a:solidFill>
                <a:latin typeface="Tahoma" panose="020B0604030504040204" pitchFamily="34" charset="0"/>
              </a:rPr>
              <a:t>       z1 = -50.0</a:t>
            </a:r>
          </a:p>
          <a:p>
            <a:pPr eaLnBrk="1" hangingPunct="1">
              <a:spcBef>
                <a:spcPct val="0"/>
              </a:spcBef>
              <a:buFontTx/>
              <a:buNone/>
            </a:pPr>
            <a:r>
              <a:rPr lang="en-US" altLang="ja-JP" sz="1400">
                <a:solidFill>
                  <a:srgbClr val="000000"/>
                </a:solidFill>
                <a:latin typeface="Tahoma" panose="020B0604030504040204" pitchFamily="34" charset="0"/>
              </a:rPr>
              <a:t>$      dom =  c32</a:t>
            </a:r>
          </a:p>
          <a:p>
            <a:pPr eaLnBrk="1" hangingPunct="1">
              <a:spcBef>
                <a:spcPct val="0"/>
              </a:spcBef>
              <a:buFontTx/>
              <a:buNone/>
            </a:pPr>
            <a:r>
              <a:rPr lang="en-US" altLang="ja-JP" sz="1400" b="1">
                <a:solidFill>
                  <a:srgbClr val="FF0000"/>
                </a:solidFill>
                <a:latin typeface="Tahoma" panose="020B0604030504040204" pitchFamily="34" charset="0"/>
              </a:rPr>
              <a:t>$</a:t>
            </a:r>
            <a:r>
              <a:rPr lang="en-US" altLang="ja-JP" sz="1400">
                <a:solidFill>
                  <a:srgbClr val="000000"/>
                </a:solidFill>
                <a:latin typeface="Tahoma" panose="020B0604030504040204" pitchFamily="34" charset="0"/>
              </a:rPr>
              <a:t>       e0 =  0.05</a:t>
            </a:r>
          </a:p>
          <a:p>
            <a:pPr eaLnBrk="1" hangingPunct="1">
              <a:spcBef>
                <a:spcPct val="0"/>
              </a:spcBef>
              <a:buFontTx/>
              <a:buNone/>
            </a:pPr>
            <a:r>
              <a:rPr lang="en-US" altLang="ja-JP" sz="1400" b="1">
                <a:solidFill>
                  <a:srgbClr val="FF0000"/>
                </a:solidFill>
                <a:latin typeface="Tahoma" panose="020B0604030504040204" pitchFamily="34" charset="0"/>
              </a:rPr>
              <a:t>infl:{voltage/spec40.inp}</a:t>
            </a:r>
          </a:p>
        </p:txBody>
      </p:sp>
      <p:sp>
        <p:nvSpPr>
          <p:cNvPr id="50185" name="テキスト ボックス 23"/>
          <p:cNvSpPr txBox="1">
            <a:spLocks noChangeArrowheads="1"/>
          </p:cNvSpPr>
          <p:nvPr/>
        </p:nvSpPr>
        <p:spPr bwMode="auto">
          <a:xfrm>
            <a:off x="2212975" y="-26988"/>
            <a:ext cx="4662488"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課題１の答え合わせ</a:t>
            </a:r>
          </a:p>
        </p:txBody>
      </p:sp>
      <p:sp>
        <p:nvSpPr>
          <p:cNvPr id="50186" name="Text Box 1031"/>
          <p:cNvSpPr txBox="1">
            <a:spLocks noChangeArrowheads="1"/>
          </p:cNvSpPr>
          <p:nvPr/>
        </p:nvSpPr>
        <p:spPr bwMode="auto">
          <a:xfrm>
            <a:off x="827088" y="4400550"/>
            <a:ext cx="2273300" cy="14668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fr-FR" altLang="ja-JP" sz="1400">
                <a:solidFill>
                  <a:srgbClr val="000000"/>
                </a:solidFill>
                <a:latin typeface="Tahoma" panose="020B0604030504040204" pitchFamily="34" charset="0"/>
              </a:rPr>
              <a:t>e-type=1</a:t>
            </a:r>
          </a:p>
          <a:p>
            <a:pPr eaLnBrk="1" hangingPunct="1">
              <a:spcBef>
                <a:spcPct val="0"/>
              </a:spcBef>
              <a:buFontTx/>
              <a:buNone/>
            </a:pPr>
            <a:r>
              <a:rPr lang="fr-FR" altLang="ja-JP" sz="1400">
                <a:solidFill>
                  <a:srgbClr val="000000"/>
                </a:solidFill>
                <a:latin typeface="Tahoma" panose="020B0604030504040204" pitchFamily="34" charset="0"/>
              </a:rPr>
              <a:t>ne=79</a:t>
            </a:r>
          </a:p>
          <a:p>
            <a:pPr eaLnBrk="1" hangingPunct="1">
              <a:spcBef>
                <a:spcPct val="0"/>
              </a:spcBef>
              <a:buFontTx/>
              <a:buNone/>
            </a:pPr>
            <a:r>
              <a:rPr lang="fr-FR" altLang="ja-JP" sz="1400">
                <a:solidFill>
                  <a:srgbClr val="000000"/>
                </a:solidFill>
                <a:latin typeface="Tahoma" panose="020B0604030504040204" pitchFamily="34" charset="0"/>
              </a:rPr>
              <a:t>	0.0005	0</a:t>
            </a:r>
          </a:p>
          <a:p>
            <a:pPr eaLnBrk="1" hangingPunct="1">
              <a:spcBef>
                <a:spcPct val="0"/>
              </a:spcBef>
              <a:buFontTx/>
              <a:buNone/>
            </a:pPr>
            <a:r>
              <a:rPr lang="fr-FR" altLang="ja-JP" sz="1400">
                <a:solidFill>
                  <a:srgbClr val="000000"/>
                </a:solidFill>
                <a:latin typeface="Tahoma" panose="020B0604030504040204" pitchFamily="34" charset="0"/>
              </a:rPr>
              <a:t>	0.001	0</a:t>
            </a:r>
          </a:p>
          <a:p>
            <a:pPr eaLnBrk="1" hangingPunct="1">
              <a:spcBef>
                <a:spcPct val="0"/>
              </a:spcBef>
              <a:buFontTx/>
              <a:buNone/>
            </a:pPr>
            <a:r>
              <a:rPr lang="fr-FR" altLang="ja-JP" sz="1400">
                <a:solidFill>
                  <a:srgbClr val="000000"/>
                </a:solidFill>
                <a:latin typeface="Tahoma" panose="020B0604030504040204" pitchFamily="34" charset="0"/>
              </a:rPr>
              <a:t>	0.0015	0</a:t>
            </a:r>
          </a:p>
          <a:p>
            <a:pPr eaLnBrk="1" hangingPunct="1">
              <a:spcBef>
                <a:spcPct val="0"/>
              </a:spcBef>
              <a:buFontTx/>
              <a:buNone/>
            </a:pPr>
            <a:r>
              <a:rPr lang="fr-FR" altLang="ja-JP" sz="1400">
                <a:solidFill>
                  <a:srgbClr val="000000"/>
                </a:solidFill>
                <a:latin typeface="Tahoma" panose="020B0604030504040204" pitchFamily="34" charset="0"/>
              </a:rPr>
              <a:t>                      ...</a:t>
            </a:r>
          </a:p>
        </p:txBody>
      </p:sp>
      <p:sp>
        <p:nvSpPr>
          <p:cNvPr id="50187" name="Text Box 1031"/>
          <p:cNvSpPr txBox="1">
            <a:spLocks noChangeArrowheads="1"/>
          </p:cNvSpPr>
          <p:nvPr/>
        </p:nvSpPr>
        <p:spPr bwMode="auto">
          <a:xfrm>
            <a:off x="731838" y="4040188"/>
            <a:ext cx="231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000">
                <a:solidFill>
                  <a:srgbClr val="000000"/>
                </a:solidFill>
                <a:latin typeface="Tahoma" panose="020B0604030504040204" pitchFamily="34" charset="0"/>
              </a:rPr>
              <a:t>voltage/spec40.inp</a:t>
            </a:r>
          </a:p>
        </p:txBody>
      </p:sp>
      <p:sp>
        <p:nvSpPr>
          <p:cNvPr id="12"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Spectrum source</a:t>
            </a:r>
            <a:endParaRPr lang="en-US" altLang="ja-JP" sz="2400" dirty="0">
              <a:solidFill>
                <a:srgbClr val="00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051"/>
          <p:cNvSpPr>
            <a:spLocks noChangeArrowheads="1"/>
          </p:cNvSpPr>
          <p:nvPr/>
        </p:nvSpPr>
        <p:spPr bwMode="auto">
          <a:xfrm>
            <a:off x="1095375" y="1612900"/>
            <a:ext cx="7005638" cy="2968625"/>
          </a:xfrm>
          <a:prstGeom prst="roundRect">
            <a:avLst>
              <a:gd name="adj" fmla="val 5560"/>
            </a:avLst>
          </a:prstGeom>
          <a:solidFill>
            <a:srgbClr val="CCFFFF"/>
          </a:solidFill>
          <a:ln w="38100">
            <a:solidFill>
              <a:srgbClr val="0000FF"/>
            </a:solidFill>
            <a:round/>
            <a:headEnd/>
            <a:tailEnd/>
          </a:ln>
          <a:effectLst>
            <a:outerShdw dist="53882" dir="2700000" algn="ctr" rotWithShape="0">
              <a:schemeClr val="bg2"/>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kumimoji="0" lang="ja-JP" altLang="en-US" sz="2400">
              <a:solidFill>
                <a:srgbClr val="000000"/>
              </a:solidFill>
            </a:endParaRPr>
          </a:p>
        </p:txBody>
      </p:sp>
      <p:sp>
        <p:nvSpPr>
          <p:cNvPr id="45059" name="テキスト ボックス 16"/>
          <p:cNvSpPr txBox="1">
            <a:spLocks noChangeArrowheads="1"/>
          </p:cNvSpPr>
          <p:nvPr/>
        </p:nvSpPr>
        <p:spPr bwMode="auto">
          <a:xfrm>
            <a:off x="1295400" y="1773238"/>
            <a:ext cx="68056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 typeface="Times New Roman" panose="02020603050405020304" pitchFamily="18" charset="0"/>
              <a:buAutoNum type="arabicPeriod"/>
            </a:pPr>
            <a:r>
              <a:rPr lang="ja-JP" altLang="en-US" sz="2800" dirty="0"/>
              <a:t>スペクトル線源の設定</a:t>
            </a:r>
            <a:endParaRPr lang="en-US" altLang="ja-JP" sz="2800" dirty="0"/>
          </a:p>
          <a:p>
            <a:pPr>
              <a:spcBef>
                <a:spcPct val="0"/>
              </a:spcBef>
              <a:buFont typeface="Times New Roman" panose="02020603050405020304" pitchFamily="18" charset="0"/>
              <a:buAutoNum type="arabicPeriod"/>
            </a:pPr>
            <a:r>
              <a:rPr lang="ja-JP" altLang="en-US" sz="2800" dirty="0">
                <a:solidFill>
                  <a:srgbClr val="FF0000"/>
                </a:solidFill>
              </a:rPr>
              <a:t>コーンビームによる照射野の拡げ方</a:t>
            </a:r>
            <a:endParaRPr lang="en-US" altLang="ja-JP" sz="2800" dirty="0">
              <a:solidFill>
                <a:srgbClr val="FF0000"/>
              </a:solidFill>
            </a:endParaRPr>
          </a:p>
          <a:p>
            <a:pPr>
              <a:spcBef>
                <a:spcPct val="0"/>
              </a:spcBef>
              <a:buFont typeface="Times New Roman" panose="02020603050405020304" pitchFamily="18" charset="0"/>
              <a:buAutoNum type="arabicPeriod"/>
            </a:pPr>
            <a:r>
              <a:rPr lang="ja-JP" altLang="en-US" sz="2800" dirty="0"/>
              <a:t>外部ボイド枠による矩形照射野の設定</a:t>
            </a:r>
            <a:endParaRPr lang="en-US" altLang="ja-JP" sz="2800" dirty="0"/>
          </a:p>
          <a:p>
            <a:pPr>
              <a:spcBef>
                <a:spcPct val="0"/>
              </a:spcBef>
              <a:buFont typeface="Times New Roman" panose="02020603050405020304" pitchFamily="18" charset="0"/>
              <a:buAutoNum type="arabicPeriod"/>
            </a:pPr>
            <a:r>
              <a:rPr lang="ja-JP" altLang="en-US" sz="2800" dirty="0"/>
              <a:t>アクリルの後方散乱係数の導出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鉛の後方散乱係数の導出</a:t>
            </a:r>
            <a:endParaRPr lang="en-US" altLang="ja-JP" sz="2800" dirty="0"/>
          </a:p>
          <a:p>
            <a:pPr>
              <a:spcBef>
                <a:spcPct val="0"/>
              </a:spcBef>
              <a:buFont typeface="Times New Roman" panose="02020603050405020304" pitchFamily="18" charset="0"/>
              <a:buAutoNum type="arabicPeriod"/>
            </a:pPr>
            <a:r>
              <a:rPr lang="ja-JP" altLang="en-US" sz="2800" dirty="0"/>
              <a:t>異なる材質による違いの解析</a:t>
            </a:r>
            <a:endParaRPr lang="en-US" altLang="ja-JP" sz="2800" dirty="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45062" name="Text Box 7"/>
          <p:cNvSpPr txBox="1">
            <a:spLocks noChangeArrowheads="1"/>
          </p:cNvSpPr>
          <p:nvPr/>
        </p:nvSpPr>
        <p:spPr bwMode="auto">
          <a:xfrm>
            <a:off x="3276600" y="64008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a:solidFill>
                  <a:srgbClr val="000000"/>
                </a:solidFill>
                <a:latin typeface="Tahoma" panose="020B0604030504040204" pitchFamily="34" charset="0"/>
              </a:rPr>
              <a:t>Table of contents</a:t>
            </a:r>
          </a:p>
        </p:txBody>
      </p:sp>
      <p:sp>
        <p:nvSpPr>
          <p:cNvPr id="45063"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D14E6780-0ADE-41EC-B743-A7333172223C}" type="slidenum">
              <a:rPr lang="en-US" altLang="ja-JP" sz="2400">
                <a:solidFill>
                  <a:srgbClr val="000000"/>
                </a:solidFill>
                <a:latin typeface="Tahoma" panose="020B0604030504040204" pitchFamily="34" charset="0"/>
              </a:rPr>
              <a:pPr algn="ctr" eaLnBrk="1" hangingPunct="1">
                <a:spcBef>
                  <a:spcPct val="50000"/>
                </a:spcBef>
                <a:buFontTx/>
                <a:buNone/>
              </a:pPr>
              <a:t>8</a:t>
            </a:fld>
            <a:endParaRPr lang="en-US" altLang="ja-JP" sz="2400">
              <a:solidFill>
                <a:srgbClr val="000000"/>
              </a:solidFill>
              <a:latin typeface="Tahoma" panose="020B0604030504040204" pitchFamily="34" charset="0"/>
            </a:endParaRPr>
          </a:p>
        </p:txBody>
      </p:sp>
      <p:sp>
        <p:nvSpPr>
          <p:cNvPr id="45064" name="Rectangle 2"/>
          <p:cNvSpPr txBox="1">
            <a:spLocks noChangeArrowheads="1"/>
          </p:cNvSpPr>
          <p:nvPr/>
        </p:nvSpPr>
        <p:spPr bwMode="auto">
          <a:xfrm>
            <a:off x="2681288" y="188913"/>
            <a:ext cx="3743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4800">
                <a:solidFill>
                  <a:schemeClr val="tx2"/>
                </a:solidFill>
                <a:latin typeface="Century Gothic" panose="020B0502020202020204" pitchFamily="34" charset="0"/>
              </a:rPr>
              <a:t>実習内容</a:t>
            </a:r>
            <a:endParaRPr lang="en-US" altLang="ja-JP" sz="480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6029390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48425"/>
            <a:ext cx="1863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5"/>
          <p:cNvSpPr>
            <a:spLocks noChangeArrowheads="1"/>
          </p:cNvSpPr>
          <p:nvPr/>
        </p:nvSpPr>
        <p:spPr bwMode="auto">
          <a:xfrm>
            <a:off x="0" y="6329363"/>
            <a:ext cx="9105900" cy="71437"/>
          </a:xfrm>
          <a:prstGeom prst="rect">
            <a:avLst/>
          </a:prstGeom>
          <a:gradFill rotWithShape="0">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400">
              <a:solidFill>
                <a:srgbClr val="000000"/>
              </a:solidFill>
            </a:endParaRPr>
          </a:p>
        </p:txBody>
      </p:sp>
      <p:sp>
        <p:nvSpPr>
          <p:cNvPr id="52228" name="Text Box 7"/>
          <p:cNvSpPr txBox="1">
            <a:spLocks noChangeArrowheads="1"/>
          </p:cNvSpPr>
          <p:nvPr/>
        </p:nvSpPr>
        <p:spPr bwMode="auto">
          <a:xfrm>
            <a:off x="3276600" y="6400800"/>
            <a:ext cx="2808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r>
              <a:rPr lang="en-US" altLang="ja-JP" sz="2400" dirty="0" smtClean="0">
                <a:solidFill>
                  <a:srgbClr val="000000"/>
                </a:solidFill>
                <a:latin typeface="Tahoma" panose="020B0604030504040204" pitchFamily="34" charset="0"/>
              </a:rPr>
              <a:t>Cone beam</a:t>
            </a:r>
            <a:endParaRPr lang="en-US" altLang="ja-JP" sz="2400" dirty="0">
              <a:solidFill>
                <a:srgbClr val="000000"/>
              </a:solidFill>
              <a:latin typeface="Tahoma" panose="020B0604030504040204" pitchFamily="34" charset="0"/>
            </a:endParaRPr>
          </a:p>
        </p:txBody>
      </p:sp>
      <p:sp>
        <p:nvSpPr>
          <p:cNvPr id="52229" name="Text Box 8"/>
          <p:cNvSpPr txBox="1">
            <a:spLocks noChangeArrowheads="1"/>
          </p:cNvSpPr>
          <p:nvPr/>
        </p:nvSpPr>
        <p:spPr bwMode="auto">
          <a:xfrm>
            <a:off x="8153400" y="64008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buFontTx/>
              <a:buNone/>
            </a:pPr>
            <a:fld id="{4480812D-DCE0-4429-8383-B52B6480A635}" type="slidenum">
              <a:rPr lang="en-US" altLang="ja-JP" sz="2400">
                <a:solidFill>
                  <a:srgbClr val="000000"/>
                </a:solidFill>
                <a:latin typeface="Tahoma" panose="020B0604030504040204" pitchFamily="34" charset="0"/>
              </a:rPr>
              <a:pPr algn="ctr" eaLnBrk="1" hangingPunct="1">
                <a:spcBef>
                  <a:spcPct val="50000"/>
                </a:spcBef>
                <a:buFontTx/>
                <a:buNone/>
              </a:pPr>
              <a:t>9</a:t>
            </a:fld>
            <a:endParaRPr lang="en-US" altLang="ja-JP" sz="2400">
              <a:solidFill>
                <a:srgbClr val="000000"/>
              </a:solidFill>
              <a:latin typeface="Tahoma" panose="020B0604030504040204" pitchFamily="34" charset="0"/>
            </a:endParaRPr>
          </a:p>
        </p:txBody>
      </p:sp>
      <p:sp>
        <p:nvSpPr>
          <p:cNvPr id="52230" name="Text Box 1031"/>
          <p:cNvSpPr txBox="1">
            <a:spLocks noChangeArrowheads="1"/>
          </p:cNvSpPr>
          <p:nvPr/>
        </p:nvSpPr>
        <p:spPr bwMode="auto">
          <a:xfrm>
            <a:off x="5435600" y="1976438"/>
            <a:ext cx="3376613" cy="3181350"/>
          </a:xfrm>
          <a:prstGeom prst="rect">
            <a:avLst/>
          </a:prstGeom>
          <a:solidFill>
            <a:schemeClr val="bg1"/>
          </a:solidFill>
          <a:ln w="19050">
            <a:solidFill>
              <a:schemeClr val="tx1"/>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a:solidFill>
                  <a:srgbClr val="000000"/>
                </a:solidFill>
                <a:latin typeface="Tahoma" panose="020B0604030504040204" pitchFamily="34" charset="0"/>
              </a:rPr>
              <a:t>[ Source ]</a:t>
            </a:r>
          </a:p>
          <a:p>
            <a:pPr eaLnBrk="1" hangingPunct="1">
              <a:spcBef>
                <a:spcPct val="0"/>
              </a:spcBef>
              <a:buFontTx/>
              <a:buNone/>
            </a:pPr>
            <a:r>
              <a:rPr lang="en-US" altLang="ja-JP" sz="1400">
                <a:solidFill>
                  <a:srgbClr val="000000"/>
                </a:solidFill>
                <a:latin typeface="Tahoma" panose="020B0604030504040204" pitchFamily="34" charset="0"/>
              </a:rPr>
              <a:t>set:c30[5.0]</a:t>
            </a:r>
          </a:p>
          <a:p>
            <a:pPr eaLnBrk="1" hangingPunct="1">
              <a:spcBef>
                <a:spcPct val="0"/>
              </a:spcBef>
              <a:buFontTx/>
              <a:buNone/>
            </a:pPr>
            <a:r>
              <a:rPr lang="en-US" altLang="ja-JP" sz="1400">
                <a:solidFill>
                  <a:srgbClr val="000000"/>
                </a:solidFill>
                <a:latin typeface="Tahoma" panose="020B0604030504040204" pitchFamily="34" charset="0"/>
              </a:rPr>
              <a:t>set:c31[atan((c30/2/50)*sqrt(2)*180/pi]</a:t>
            </a:r>
          </a:p>
          <a:p>
            <a:pPr eaLnBrk="1" hangingPunct="1">
              <a:spcBef>
                <a:spcPct val="0"/>
              </a:spcBef>
              <a:buFontTx/>
              <a:buNone/>
            </a:pPr>
            <a:r>
              <a:rPr lang="en-US" altLang="ja-JP" sz="1400">
                <a:solidFill>
                  <a:srgbClr val="000000"/>
                </a:solidFill>
                <a:latin typeface="Tahoma" panose="020B0604030504040204" pitchFamily="34" charset="0"/>
              </a:rPr>
              <a:t>…</a:t>
            </a:r>
          </a:p>
          <a:p>
            <a:pPr eaLnBrk="1" hangingPunct="1">
              <a:spcBef>
                <a:spcPct val="0"/>
              </a:spcBef>
              <a:buFontTx/>
              <a:buNone/>
            </a:pPr>
            <a:r>
              <a:rPr lang="en-US" altLang="ja-JP" sz="1400">
                <a:solidFill>
                  <a:srgbClr val="000000"/>
                </a:solidFill>
                <a:latin typeface="Tahoma" panose="020B0604030504040204" pitchFamily="34" charset="0"/>
              </a:rPr>
              <a:t>   s-type =   1</a:t>
            </a:r>
          </a:p>
          <a:p>
            <a:pPr eaLnBrk="1" hangingPunct="1">
              <a:spcBef>
                <a:spcPct val="0"/>
              </a:spcBef>
              <a:buFontTx/>
              <a:buNone/>
            </a:pPr>
            <a:r>
              <a:rPr lang="en-US" altLang="ja-JP" sz="1400">
                <a:solidFill>
                  <a:srgbClr val="000000"/>
                </a:solidFill>
                <a:latin typeface="Tahoma" panose="020B0604030504040204" pitchFamily="34" charset="0"/>
              </a:rPr>
              <a:t>     proj =   photon</a:t>
            </a:r>
          </a:p>
          <a:p>
            <a:pPr eaLnBrk="1" hangingPunct="1">
              <a:spcBef>
                <a:spcPct val="0"/>
              </a:spcBef>
              <a:buFontTx/>
              <a:buNone/>
            </a:pPr>
            <a:r>
              <a:rPr lang="en-US" altLang="ja-JP" sz="1400">
                <a:solidFill>
                  <a:srgbClr val="000000"/>
                </a:solidFill>
                <a:latin typeface="Tahoma" panose="020B0604030504040204" pitchFamily="34" charset="0"/>
              </a:rPr>
              <a:t>      dir =   1.0 </a:t>
            </a:r>
          </a:p>
          <a:p>
            <a:pPr eaLnBrk="1" hangingPunct="1">
              <a:spcBef>
                <a:spcPct val="0"/>
              </a:spcBef>
              <a:buFontTx/>
              <a:buNone/>
            </a:pPr>
            <a:r>
              <a:rPr lang="en-US" altLang="ja-JP" sz="1400">
                <a:solidFill>
                  <a:srgbClr val="000000"/>
                </a:solidFill>
                <a:latin typeface="Tahoma" panose="020B0604030504040204" pitchFamily="34" charset="0"/>
              </a:rPr>
              <a:t>       r0 =   0.0</a:t>
            </a:r>
          </a:p>
          <a:p>
            <a:pPr eaLnBrk="1" hangingPunct="1">
              <a:spcBef>
                <a:spcPct val="0"/>
              </a:spcBef>
              <a:buFontTx/>
              <a:buNone/>
            </a:pPr>
            <a:r>
              <a:rPr lang="en-US" altLang="ja-JP" sz="1400">
                <a:solidFill>
                  <a:srgbClr val="000000"/>
                </a:solidFill>
                <a:latin typeface="Tahoma" panose="020B0604030504040204" pitchFamily="34" charset="0"/>
              </a:rPr>
              <a:t>       x0 =   0.0</a:t>
            </a:r>
          </a:p>
          <a:p>
            <a:pPr eaLnBrk="1" hangingPunct="1">
              <a:spcBef>
                <a:spcPct val="0"/>
              </a:spcBef>
              <a:buFontTx/>
              <a:buNone/>
            </a:pPr>
            <a:r>
              <a:rPr lang="en-US" altLang="ja-JP" sz="1400">
                <a:solidFill>
                  <a:srgbClr val="000000"/>
                </a:solidFill>
                <a:latin typeface="Tahoma" panose="020B0604030504040204" pitchFamily="34" charset="0"/>
              </a:rPr>
              <a:t>       y0 =   0.0</a:t>
            </a:r>
          </a:p>
          <a:p>
            <a:pPr eaLnBrk="1" hangingPunct="1">
              <a:spcBef>
                <a:spcPct val="0"/>
              </a:spcBef>
              <a:buFontTx/>
              <a:buNone/>
            </a:pPr>
            <a:r>
              <a:rPr lang="en-US" altLang="ja-JP" sz="1400">
                <a:solidFill>
                  <a:srgbClr val="000000"/>
                </a:solidFill>
                <a:latin typeface="Tahoma" panose="020B0604030504040204" pitchFamily="34" charset="0"/>
              </a:rPr>
              <a:t>       z0 = -50.0</a:t>
            </a:r>
          </a:p>
          <a:p>
            <a:pPr eaLnBrk="1" hangingPunct="1">
              <a:spcBef>
                <a:spcPct val="0"/>
              </a:spcBef>
              <a:buFontTx/>
              <a:buNone/>
            </a:pPr>
            <a:r>
              <a:rPr lang="en-US" altLang="ja-JP" sz="1400">
                <a:solidFill>
                  <a:srgbClr val="000000"/>
                </a:solidFill>
                <a:latin typeface="Tahoma" panose="020B0604030504040204" pitchFamily="34" charset="0"/>
              </a:rPr>
              <a:t>       z1 = -50.0</a:t>
            </a:r>
          </a:p>
          <a:p>
            <a:pPr eaLnBrk="1" hangingPunct="1">
              <a:spcBef>
                <a:spcPct val="0"/>
              </a:spcBef>
              <a:buFontTx/>
              <a:buNone/>
            </a:pPr>
            <a:r>
              <a:rPr lang="en-US" altLang="ja-JP" sz="1400">
                <a:solidFill>
                  <a:srgbClr val="000000"/>
                </a:solidFill>
                <a:latin typeface="Tahoma" panose="020B0604030504040204" pitchFamily="34" charset="0"/>
              </a:rPr>
              <a:t>$      dom =  c31</a:t>
            </a:r>
          </a:p>
          <a:p>
            <a:pPr eaLnBrk="1" hangingPunct="1">
              <a:spcBef>
                <a:spcPct val="0"/>
              </a:spcBef>
              <a:buFontTx/>
              <a:buNone/>
            </a:pPr>
            <a:r>
              <a:rPr lang="en-US" altLang="ja-JP" sz="1400">
                <a:solidFill>
                  <a:srgbClr val="000000"/>
                </a:solidFill>
                <a:latin typeface="Tahoma" panose="020B0604030504040204" pitchFamily="34" charset="0"/>
              </a:rPr>
              <a:t>infl:{voltage/spec40.inp}</a:t>
            </a:r>
          </a:p>
        </p:txBody>
      </p:sp>
      <p:sp>
        <p:nvSpPr>
          <p:cNvPr id="52231" name="テキスト ボックス 23"/>
          <p:cNvSpPr txBox="1">
            <a:spLocks noChangeArrowheads="1"/>
          </p:cNvSpPr>
          <p:nvPr/>
        </p:nvSpPr>
        <p:spPr bwMode="auto">
          <a:xfrm>
            <a:off x="3779838" y="-26988"/>
            <a:ext cx="1638300"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ja-JP" altLang="en-US" sz="4000"/>
              <a:t>課題２</a:t>
            </a:r>
          </a:p>
        </p:txBody>
      </p:sp>
      <p:sp>
        <p:nvSpPr>
          <p:cNvPr id="52232" name="テキスト ボックス 8"/>
          <p:cNvSpPr txBox="1">
            <a:spLocks noChangeArrowheads="1"/>
          </p:cNvSpPr>
          <p:nvPr/>
        </p:nvSpPr>
        <p:spPr bwMode="auto">
          <a:xfrm>
            <a:off x="250825" y="762000"/>
            <a:ext cx="8561388" cy="461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a:solidFill>
                  <a:srgbClr val="000000"/>
                </a:solidFill>
              </a:rPr>
              <a:t>照射野を作るために、ビームの拡がり（コーンビーム）を設定しよう</a:t>
            </a:r>
          </a:p>
        </p:txBody>
      </p:sp>
      <p:cxnSp>
        <p:nvCxnSpPr>
          <p:cNvPr id="4" name="直線矢印コネクタ 3"/>
          <p:cNvCxnSpPr/>
          <p:nvPr/>
        </p:nvCxnSpPr>
        <p:spPr>
          <a:xfrm>
            <a:off x="581025" y="3644900"/>
            <a:ext cx="3529013"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81025" y="2852738"/>
            <a:ext cx="3529013" cy="792162"/>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3749675" y="2852738"/>
            <a:ext cx="647700" cy="1506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7"/>
          <p:cNvSpPr txBox="1">
            <a:spLocks noChangeArrowheads="1"/>
          </p:cNvSpPr>
          <p:nvPr/>
        </p:nvSpPr>
        <p:spPr bwMode="auto">
          <a:xfrm>
            <a:off x="2036763" y="3752850"/>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50cm</a:t>
            </a:r>
            <a:endParaRPr lang="ja-JP" altLang="en-US" sz="2400"/>
          </a:p>
        </p:txBody>
      </p:sp>
      <p:sp>
        <p:nvSpPr>
          <p:cNvPr id="9" name="テキスト ボックス 8"/>
          <p:cNvSpPr txBox="1">
            <a:spLocks noRot="1" noChangeAspect="1" noMove="1" noResize="1" noEditPoints="1" noAdjustHandles="1" noChangeArrowheads="1" noChangeShapeType="1" noTextEdit="1"/>
          </p:cNvSpPr>
          <p:nvPr/>
        </p:nvSpPr>
        <p:spPr>
          <a:xfrm>
            <a:off x="2699792" y="1667738"/>
            <a:ext cx="2502886" cy="1113190"/>
          </a:xfrm>
          <a:prstGeom prst="rect">
            <a:avLst/>
          </a:prstGeom>
          <a:blipFill rotWithShape="0">
            <a:blip r:embed="rId4"/>
            <a:stretch>
              <a:fillRect l="-3902" t="-1099" r="-2439" b="-8242"/>
            </a:stretch>
          </a:blipFill>
        </p:spPr>
        <p:txBody>
          <a:bodyPr/>
          <a:lstStyle/>
          <a:p>
            <a:pPr>
              <a:defRPr/>
            </a:pPr>
            <a:r>
              <a:rPr lang="ja-JP" altLang="en-US">
                <a:noFill/>
              </a:rPr>
              <a:t> </a:t>
            </a:r>
          </a:p>
        </p:txBody>
      </p:sp>
      <p:cxnSp>
        <p:nvCxnSpPr>
          <p:cNvPr id="25" name="直線矢印コネクタ 24"/>
          <p:cNvCxnSpPr>
            <a:stCxn id="7" idx="0"/>
          </p:cNvCxnSpPr>
          <p:nvPr/>
        </p:nvCxnSpPr>
        <p:spPr>
          <a:xfrm>
            <a:off x="4073525" y="2852738"/>
            <a:ext cx="0" cy="836612"/>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円弧 25"/>
          <p:cNvSpPr/>
          <p:nvPr/>
        </p:nvSpPr>
        <p:spPr>
          <a:xfrm>
            <a:off x="1446213" y="3452813"/>
            <a:ext cx="142875" cy="403225"/>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240" name="テキスト ボックス 26"/>
          <p:cNvSpPr txBox="1">
            <a:spLocks noChangeArrowheads="1"/>
          </p:cNvSpPr>
          <p:nvPr/>
        </p:nvSpPr>
        <p:spPr bwMode="auto">
          <a:xfrm>
            <a:off x="560388" y="4132263"/>
            <a:ext cx="3370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FontTx/>
              <a:buNone/>
            </a:pPr>
            <a:r>
              <a:rPr lang="en-US" altLang="ja-JP" sz="2400"/>
              <a:t>dom: </a:t>
            </a:r>
            <a:r>
              <a:rPr lang="ja-JP" altLang="en-US" sz="2400"/>
              <a:t>立体角の範囲（度）</a:t>
            </a:r>
          </a:p>
        </p:txBody>
      </p:sp>
      <p:cxnSp>
        <p:nvCxnSpPr>
          <p:cNvPr id="29" name="直線矢印コネクタ 28"/>
          <p:cNvCxnSpPr/>
          <p:nvPr/>
        </p:nvCxnSpPr>
        <p:spPr>
          <a:xfrm flipH="1">
            <a:off x="1228725" y="3568700"/>
            <a:ext cx="217488" cy="5826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a:spLocks noRot="1" noChangeAspect="1" noMove="1" noResize="1" noEditPoints="1" noAdjustHandles="1" noChangeArrowheads="1" noChangeShapeType="1" noTextEdit="1"/>
          </p:cNvSpPr>
          <p:nvPr/>
        </p:nvSpPr>
        <p:spPr>
          <a:xfrm>
            <a:off x="581864" y="4659555"/>
            <a:ext cx="4134152" cy="497637"/>
          </a:xfrm>
          <a:prstGeom prst="rect">
            <a:avLst/>
          </a:prstGeom>
          <a:blipFill rotWithShape="0">
            <a:blip r:embed="rId5"/>
            <a:stretch>
              <a:fillRect l="-2209" t="-7317" b="-26829"/>
            </a:stretch>
          </a:blipFill>
        </p:spPr>
        <p:txBody>
          <a:bodyPr/>
          <a:lstStyle/>
          <a:p>
            <a:pPr>
              <a:defRPr/>
            </a:pPr>
            <a:r>
              <a:rPr lang="ja-JP" altLang="en-US">
                <a:noFill/>
              </a:rPr>
              <a:t> </a:t>
            </a:r>
          </a:p>
        </p:txBody>
      </p:sp>
      <p:sp>
        <p:nvSpPr>
          <p:cNvPr id="39" name="正方形/長方形 38"/>
          <p:cNvSpPr/>
          <p:nvPr/>
        </p:nvSpPr>
        <p:spPr>
          <a:xfrm>
            <a:off x="5511800" y="4568825"/>
            <a:ext cx="1581150" cy="241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20" name="正方形/長方形 19"/>
          <p:cNvSpPr/>
          <p:nvPr/>
        </p:nvSpPr>
        <p:spPr>
          <a:xfrm>
            <a:off x="5435600" y="2273300"/>
            <a:ext cx="3376613" cy="422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35012</TotalTime>
  <Words>2090</Words>
  <Application>Microsoft Office PowerPoint</Application>
  <PresentationFormat>画面に合わせる (4:3)</PresentationFormat>
  <Paragraphs>457</Paragraphs>
  <Slides>27</Slides>
  <Notes>13</Notes>
  <HiddenSlides>0</HiddenSlides>
  <MMClips>0</MMClips>
  <ScaleCrop>false</ScaleCrop>
  <HeadingPairs>
    <vt:vector size="4" baseType="variant">
      <vt:variant>
        <vt:lpstr>テーマ</vt:lpstr>
      </vt:variant>
      <vt:variant>
        <vt:i4>4</vt:i4>
      </vt:variant>
      <vt:variant>
        <vt:lpstr>スライド タイトル</vt:lpstr>
      </vt:variant>
      <vt:variant>
        <vt:i4>27</vt:i4>
      </vt:variant>
    </vt:vector>
  </HeadingPairs>
  <TitlesOfParts>
    <vt:vector size="31" baseType="lpstr">
      <vt:lpstr>標準デザイン</vt:lpstr>
      <vt:lpstr>2_標準デザイン</vt:lpstr>
      <vt:lpstr>4_標準デザイン</vt:lpstr>
      <vt:lpstr>5_標準デザイン</vt:lpstr>
      <vt:lpstr>PHITS</vt:lpstr>
      <vt:lpstr>本実習の目標</vt:lpstr>
      <vt:lpstr>PowerPoint プレゼンテーション</vt:lpstr>
      <vt:lpstr>PowerPoint プレゼンテーション</vt:lpstr>
      <vt:lpstr>BackScatter.inp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Counterとは？</vt:lpstr>
      <vt:lpstr>PowerPoint プレゼンテーション</vt:lpstr>
      <vt:lpstr>PowerPoint プレゼンテーション</vt:lpstr>
      <vt:lpstr>まとめ</vt:lpstr>
    </vt:vector>
  </TitlesOfParts>
  <Company>だいきょーど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PHITS</dc:title>
  <dc:creator>のりひろ</dc:creator>
  <cp:lastModifiedBy>SHashimoto</cp:lastModifiedBy>
  <cp:revision>1787</cp:revision>
  <cp:lastPrinted>2018-02-28T02:16:26Z</cp:lastPrinted>
  <dcterms:created xsi:type="dcterms:W3CDTF">2010-07-09T05:14:57Z</dcterms:created>
  <dcterms:modified xsi:type="dcterms:W3CDTF">2019-10-30T06:02:29Z</dcterms:modified>
</cp:coreProperties>
</file>