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613" r:id="rId3"/>
    <p:sldId id="644" r:id="rId4"/>
    <p:sldId id="680" r:id="rId5"/>
    <p:sldId id="681" r:id="rId6"/>
    <p:sldId id="666" r:id="rId7"/>
    <p:sldId id="682" r:id="rId8"/>
    <p:sldId id="683" r:id="rId9"/>
    <p:sldId id="684" r:id="rId10"/>
    <p:sldId id="685" r:id="rId11"/>
    <p:sldId id="686" r:id="rId12"/>
    <p:sldId id="687" r:id="rId13"/>
    <p:sldId id="688" r:id="rId14"/>
    <p:sldId id="582" r:id="rId15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B7E7"/>
    <a:srgbClr val="CCFFFF"/>
    <a:srgbClr val="FFFFCC"/>
    <a:srgbClr val="660033"/>
    <a:srgbClr val="FF0066"/>
    <a:srgbClr val="FF6600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929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4C67F1B-8F94-4DF6-BA81-69EECE4EF1E2}" type="datetimeFigureOut">
              <a:rPr lang="ja-JP" altLang="en-US"/>
              <a:pPr>
                <a:defRPr/>
              </a:pPr>
              <a:t>2017/6/9</a:t>
            </a:fld>
            <a:endParaRPr lang="ja-JP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DFF1EEA7-A234-4398-8188-63412AAB5C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7900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B606190-86E3-4DEF-BA69-83ED62FBF64F}" type="datetimeFigureOut">
              <a:rPr lang="ja-JP" altLang="en-US"/>
              <a:pPr>
                <a:defRPr/>
              </a:pPr>
              <a:t>2017/6/9</a:t>
            </a:fld>
            <a:endParaRPr lang="ja-JP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16912F-9E4C-403D-86EA-F87D4BFFE0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4307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/>
              <a:t>PHITS</a:t>
            </a:r>
            <a:r>
              <a:rPr lang="ja-JP" altLang="en-US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310433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/>
              <a:t>「実習」　前の基本的な話から</a:t>
            </a:r>
          </a:p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94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450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FF9A-FD09-4A8C-8005-4DE46A68FB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051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228D-CF61-4717-BB74-6E752B1C1E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621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158E-5342-44A8-94A0-9844A32278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36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393E-FCBB-45E7-9F5C-0E7974F0A6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999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8B9E-FD5C-4E09-B7C2-33534FFE05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73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EFCE-E9DB-457E-BAD1-EB8EDAF8EF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590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CCA13-3143-4C14-9BDA-453063CF83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362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235C-7D0F-44E7-BF42-C103D99709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595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2841-2419-4112-9A69-012CBC8B35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186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04EE-A69E-45DB-8895-CC61F697A9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721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BDC6-EB6B-40C6-A8B3-6A3128152F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63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EDD1C91-ED4A-4264-A446-E8207FB966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direct.com/science/article/pii/S03064549140045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727200"/>
          </a:xfrm>
        </p:spPr>
        <p:txBody>
          <a:bodyPr/>
          <a:lstStyle/>
          <a:p>
            <a:pPr eaLnBrk="1" hangingPunct="1"/>
            <a:r>
              <a:rPr lang="en-US" altLang="ja-JP" sz="11000" b="1" i="1">
                <a:solidFill>
                  <a:srgbClr val="0000CC"/>
                </a:solidFill>
              </a:rPr>
              <a:t>P</a:t>
            </a:r>
            <a:r>
              <a:rPr lang="en-US" altLang="ja-JP" sz="9000" b="1" i="1">
                <a:solidFill>
                  <a:srgbClr val="0000CC"/>
                </a:solidFill>
              </a:rPr>
              <a:t>HI</a:t>
            </a:r>
            <a:r>
              <a:rPr lang="en-US" altLang="ja-JP" sz="9800" b="1" i="1">
                <a:solidFill>
                  <a:srgbClr val="0000CC"/>
                </a:solidFill>
              </a:rPr>
              <a:t>T</a:t>
            </a:r>
            <a:r>
              <a:rPr lang="en-US" altLang="ja-JP" sz="9000" b="1" i="1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129" y="3269308"/>
            <a:ext cx="7560840" cy="1584621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4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を用いた</a:t>
            </a:r>
            <a:r>
              <a:rPr lang="en-US" altLang="ja-JP" sz="4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ja-JP" altLang="en-US" sz="4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ジオメトリの</a:t>
            </a:r>
            <a:r>
              <a:rPr lang="en-US" altLang="ja-JP" sz="4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PHITS</a:t>
            </a:r>
            <a:r>
              <a:rPr lang="ja-JP" altLang="en-US" sz="4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入力形式への変換</a:t>
            </a:r>
            <a:endParaRPr lang="en-US" altLang="ja-JP" sz="40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4102" name="正方形/長方形 4"/>
          <p:cNvSpPr>
            <a:spLocks noChangeArrowheads="1"/>
          </p:cNvSpPr>
          <p:nvPr/>
        </p:nvSpPr>
        <p:spPr bwMode="auto">
          <a:xfrm>
            <a:off x="214313" y="2495550"/>
            <a:ext cx="8643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i="1"/>
              <a:t>Multi-Purpose </a:t>
            </a:r>
            <a:r>
              <a:rPr lang="en-US" altLang="ja-JP" sz="2200" b="1" i="1">
                <a:solidFill>
                  <a:srgbClr val="0000CC"/>
                </a:solidFill>
              </a:rPr>
              <a:t>P</a:t>
            </a:r>
            <a:r>
              <a:rPr lang="en-US" altLang="ja-JP" sz="2200" b="1" i="1"/>
              <a:t>article and </a:t>
            </a:r>
            <a:r>
              <a:rPr lang="en-US" altLang="ja-JP" sz="2200" b="1" i="1">
                <a:solidFill>
                  <a:srgbClr val="0000CC"/>
                </a:solidFill>
              </a:rPr>
              <a:t>H</a:t>
            </a:r>
            <a:r>
              <a:rPr lang="en-US" altLang="ja-JP" sz="2200" b="1" i="1"/>
              <a:t>eavy </a:t>
            </a:r>
            <a:r>
              <a:rPr lang="en-US" altLang="ja-JP" sz="2200" b="1" i="1">
                <a:solidFill>
                  <a:srgbClr val="0000CC"/>
                </a:solidFill>
              </a:rPr>
              <a:t>I</a:t>
            </a:r>
            <a:r>
              <a:rPr lang="en-US" altLang="ja-JP" sz="2200" b="1" i="1"/>
              <a:t>on </a:t>
            </a:r>
            <a:r>
              <a:rPr lang="en-US" altLang="ja-JP" sz="2200" b="1" i="1">
                <a:solidFill>
                  <a:srgbClr val="0000CC"/>
                </a:solidFill>
              </a:rPr>
              <a:t>T</a:t>
            </a:r>
            <a:r>
              <a:rPr lang="en-US" altLang="ja-JP" sz="2200" b="1" i="1"/>
              <a:t>ransport code </a:t>
            </a:r>
            <a:r>
              <a:rPr lang="en-US" altLang="ja-JP" sz="2200" b="1" i="1">
                <a:solidFill>
                  <a:srgbClr val="0000CC"/>
                </a:solidFill>
              </a:rPr>
              <a:t>S</a:t>
            </a:r>
            <a:r>
              <a:rPr lang="en-US" altLang="ja-JP" sz="2200" b="1" i="1"/>
              <a:t>ystem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Tahoma" panose="020B0604030504040204" pitchFamily="34" charset="0"/>
              </a:rPr>
              <a:t>title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D92F8EA0-37D2-4C6F-9A54-2D8BE9800BBD}" type="slidenum">
              <a:rPr lang="en-US" altLang="ja-JP" sz="2400"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</a:t>
            </a:fld>
            <a:endParaRPr lang="en-US" altLang="ja-JP" sz="2400">
              <a:latin typeface="Tahoma" panose="020B060403050404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30550" y="5200650"/>
            <a:ext cx="280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n-ea"/>
                <a:ea typeface="+mn-ea"/>
              </a:rPr>
              <a:t>2017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sz="2800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月改訂</a:t>
            </a:r>
            <a:endParaRPr lang="en-US" altLang="ja-JP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r="38975" b="24801"/>
          <a:stretch/>
        </p:blipFill>
        <p:spPr>
          <a:xfrm>
            <a:off x="1301643" y="830929"/>
            <a:ext cx="6097429" cy="4226476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233" y="30238"/>
            <a:ext cx="8528248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PHITS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入力形式に変換する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C5064C6-BC49-4027-823D-D35E0A4A89CD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2555776" y="982398"/>
            <a:ext cx="658301" cy="298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31840" y="7647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5696" y="5031665"/>
            <a:ext cx="5713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ja-JP" sz="2000" dirty="0"/>
              <a:t>Convert</a:t>
            </a:r>
            <a:r>
              <a:rPr lang="ja-JP" altLang="en-US" sz="2000" dirty="0"/>
              <a:t>メニューを選択</a:t>
            </a:r>
            <a:endParaRPr kumimoji="1" lang="en-US" altLang="ja-JP" sz="2000" dirty="0"/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000" dirty="0"/>
              <a:t>Write PHITS</a:t>
            </a:r>
            <a:r>
              <a:rPr kumimoji="1" lang="ja-JP" altLang="en-US" sz="2000" dirty="0"/>
              <a:t>をクリック</a:t>
            </a:r>
            <a:endParaRPr kumimoji="1" lang="en-US" altLang="ja-JP" sz="2000" dirty="0"/>
          </a:p>
          <a:p>
            <a:pPr marL="457200" indent="-457200">
              <a:buFont typeface="+mj-ea"/>
              <a:buAutoNum type="circleNumDbPlain"/>
            </a:pPr>
            <a:r>
              <a:rPr lang="en-US" altLang="ja-JP" sz="2000" dirty="0"/>
              <a:t>Generate void space</a:t>
            </a:r>
            <a:r>
              <a:rPr lang="ja-JP" altLang="en-US" sz="2000" dirty="0" smtClean="0"/>
              <a:t>をチェック</a:t>
            </a:r>
            <a:endParaRPr lang="en-US" altLang="ja-JP" sz="2000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000" dirty="0"/>
              <a:t>出力ファイル名を決めて</a:t>
            </a:r>
            <a:r>
              <a:rPr kumimoji="1" lang="en-US" altLang="ja-JP" sz="2000" dirty="0"/>
              <a:t>OK</a:t>
            </a:r>
            <a:r>
              <a:rPr kumimoji="1" lang="ja-JP" altLang="en-US" sz="2000" dirty="0"/>
              <a:t>ボタンをクリック</a:t>
            </a:r>
          </a:p>
        </p:txBody>
      </p:sp>
      <p:sp>
        <p:nvSpPr>
          <p:cNvPr id="11" name="楕円 10"/>
          <p:cNvSpPr/>
          <p:nvPr/>
        </p:nvSpPr>
        <p:spPr>
          <a:xfrm>
            <a:off x="2614636" y="3033875"/>
            <a:ext cx="1009647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95566" y="265796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5900" t="31906" r="44489" b="44400"/>
          <a:stretch/>
        </p:blipFill>
        <p:spPr>
          <a:xfrm>
            <a:off x="3214077" y="3382584"/>
            <a:ext cx="5680224" cy="152595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楕円 14"/>
          <p:cNvSpPr/>
          <p:nvPr/>
        </p:nvSpPr>
        <p:spPr>
          <a:xfrm>
            <a:off x="3131840" y="4585429"/>
            <a:ext cx="1512168" cy="25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48075" y="427432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7" name="楕円 16"/>
          <p:cNvSpPr/>
          <p:nvPr/>
        </p:nvSpPr>
        <p:spPr>
          <a:xfrm>
            <a:off x="6124096" y="4601252"/>
            <a:ext cx="1009647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05026" y="42253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20888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233" y="30238"/>
            <a:ext cx="8528248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PHITS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を実行する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C5064C6-BC49-4027-823D-D35E0A4A89CD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8474" y="868438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000" dirty="0"/>
              <a:t>出力された</a:t>
            </a:r>
            <a:r>
              <a:rPr lang="en-US" altLang="ja-JP" sz="2000" dirty="0"/>
              <a:t>PHITS</a:t>
            </a:r>
            <a:r>
              <a:rPr lang="ja-JP" altLang="en-US" sz="2000" dirty="0"/>
              <a:t>入力形式（</a:t>
            </a:r>
            <a:r>
              <a:rPr lang="en-US" altLang="ja-JP" sz="2000" dirty="0"/>
              <a:t>model01.inp</a:t>
            </a:r>
            <a:r>
              <a:rPr lang="ja-JP" altLang="en-US" sz="2000" dirty="0"/>
              <a:t>）を</a:t>
            </a:r>
            <a:r>
              <a:rPr lang="en-US" altLang="ja-JP" sz="2000" dirty="0" err="1"/>
              <a:t>TeraPad</a:t>
            </a:r>
            <a:r>
              <a:rPr lang="ja-JP" altLang="en-US" sz="2000" dirty="0"/>
              <a:t>などテキストエディタ（ノートパットは不可）で確認し，保存する　　　　　　　　　　　　　　　　　　　　　　　（現在の</a:t>
            </a:r>
            <a:r>
              <a:rPr lang="en-US" altLang="ja-JP" sz="2000" dirty="0"/>
              <a:t>SuperMC</a:t>
            </a:r>
            <a:r>
              <a:rPr lang="ja-JP" altLang="en-US" sz="2000" dirty="0"/>
              <a:t>は，リターンコードに関するバグがあり保存が必須）</a:t>
            </a:r>
            <a:endParaRPr lang="en-US" altLang="ja-JP" sz="2000" dirty="0"/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000" dirty="0"/>
              <a:t>[cell], [surface], [material]</a:t>
            </a:r>
            <a:r>
              <a:rPr kumimoji="1" lang="ja-JP" altLang="en-US" sz="2000" dirty="0"/>
              <a:t>セクションを含まない</a:t>
            </a:r>
            <a:r>
              <a:rPr kumimoji="1" lang="en-US" altLang="ja-JP" sz="2000" dirty="0"/>
              <a:t>PHITS</a:t>
            </a:r>
            <a:r>
              <a:rPr kumimoji="1" lang="ja-JP" altLang="en-US" sz="2000" dirty="0"/>
              <a:t>入力ファイル</a:t>
            </a:r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phits.inp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を準備し，</a:t>
            </a:r>
            <a:r>
              <a:rPr kumimoji="1" lang="en-US" altLang="ja-JP" sz="2000" dirty="0" err="1"/>
              <a:t>infl</a:t>
            </a:r>
            <a:r>
              <a:rPr kumimoji="1" lang="ja-JP" altLang="en-US" sz="2000" dirty="0"/>
              <a:t>コマンドを</a:t>
            </a:r>
            <a:r>
              <a:rPr kumimoji="1" lang="ja-JP" altLang="en-US" sz="2000" dirty="0" smtClean="0"/>
              <a:t>使って出力ファイル（</a:t>
            </a:r>
            <a:r>
              <a:rPr kumimoji="1" lang="en-US" altLang="ja-JP" sz="2000" dirty="0" smtClean="0"/>
              <a:t>model01.inp</a:t>
            </a:r>
            <a:r>
              <a:rPr kumimoji="1" lang="ja-JP" altLang="en-US" sz="2000" dirty="0" smtClean="0"/>
              <a:t>）を</a:t>
            </a:r>
            <a:r>
              <a:rPr kumimoji="1" lang="ja-JP" altLang="en-US" sz="2000" dirty="0"/>
              <a:t>組み込む</a:t>
            </a:r>
            <a:endParaRPr kumimoji="1" lang="en-US" altLang="ja-JP" sz="2000" dirty="0"/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000" dirty="0" err="1"/>
              <a:t>phits.inp</a:t>
            </a:r>
            <a:r>
              <a:rPr kumimoji="1" lang="ja-JP" altLang="en-US" sz="2000" dirty="0"/>
              <a:t>を入力ファイルとして</a:t>
            </a:r>
            <a:r>
              <a:rPr kumimoji="1" lang="en-US" altLang="ja-JP" sz="2000" dirty="0"/>
              <a:t>PHITS</a:t>
            </a:r>
            <a:r>
              <a:rPr kumimoji="1" lang="ja-JP" altLang="en-US" sz="2000" dirty="0"/>
              <a:t>を実行する</a:t>
            </a: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375594" y="3195747"/>
            <a:ext cx="3960440" cy="27080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it-IT" altLang="ja-JP" sz="1600" dirty="0">
                <a:latin typeface="Tahoma" panose="020B0604030504040204" pitchFamily="34" charset="0"/>
              </a:rPr>
              <a:t>[Cell]</a:t>
            </a:r>
          </a:p>
          <a:p>
            <a:pPr marL="342900" indent="-342900" eaLnBrk="1" hangingPunct="1">
              <a:buAutoNum type="arabicPlain"/>
            </a:pPr>
            <a:r>
              <a:rPr lang="it-IT" altLang="ja-JP" sz="1600" dirty="0">
                <a:latin typeface="Tahoma" panose="020B0604030504040204" pitchFamily="34" charset="0"/>
              </a:rPr>
              <a:t>1   -2.70000005e+000   ( -2 25 -24)</a:t>
            </a:r>
          </a:p>
          <a:p>
            <a:pPr eaLnBrk="1" hangingPunct="1"/>
            <a:r>
              <a:rPr lang="en-US" altLang="ja-JP" sz="1600" dirty="0">
                <a:latin typeface="Tahoma" panose="020B0604030504040204" pitchFamily="34" charset="0"/>
              </a:rPr>
              <a:t>…</a:t>
            </a:r>
          </a:p>
          <a:p>
            <a:pPr eaLnBrk="1" hangingPunct="1"/>
            <a:r>
              <a:rPr lang="pl-PL" altLang="ja-JP" sz="1600" dirty="0">
                <a:latin typeface="Tahoma" panose="020B0604030504040204" pitchFamily="34" charset="0"/>
              </a:rPr>
              <a:t>[Surface]</a:t>
            </a:r>
          </a:p>
          <a:p>
            <a:pPr eaLnBrk="1" hangingPunct="1"/>
            <a:r>
              <a:rPr lang="pl-PL" altLang="ja-JP" sz="1600" dirty="0">
                <a:latin typeface="Tahoma" panose="020B0604030504040204" pitchFamily="34" charset="0"/>
              </a:rPr>
              <a:t>1        C/Z  0.0  -150.00</a:t>
            </a:r>
            <a:r>
              <a:rPr lang="ja-JP" altLang="en-US" sz="1600" dirty="0">
                <a:latin typeface="Tahoma" panose="020B0604030504040204" pitchFamily="34" charset="0"/>
              </a:rPr>
              <a:t> </a:t>
            </a:r>
            <a:r>
              <a:rPr lang="en-US" altLang="ja-JP" sz="1600" dirty="0">
                <a:latin typeface="Tahoma" panose="020B0604030504040204" pitchFamily="34" charset="0"/>
              </a:rPr>
              <a:t>…</a:t>
            </a:r>
          </a:p>
          <a:p>
            <a:pPr eaLnBrk="1" hangingPunct="1"/>
            <a:r>
              <a:rPr lang="en-US" altLang="ja-JP" sz="1600" dirty="0">
                <a:latin typeface="Tahoma" panose="020B0604030504040204" pitchFamily="34" charset="0"/>
              </a:rPr>
              <a:t>…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[Material]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m1  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     13027.50c     1.00000e+000</a:t>
            </a:r>
            <a:endParaRPr lang="pl-PL" altLang="ja-JP" sz="1600" dirty="0">
              <a:latin typeface="Tahoma" panose="020B0604030504040204" pitchFamily="34" charset="0"/>
            </a:endParaRP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1423507" y="5912133"/>
            <a:ext cx="18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model01.inp</a:t>
            </a: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696074" y="3195747"/>
            <a:ext cx="4176464" cy="27080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it-IT" altLang="ja-JP" sz="1600" dirty="0">
                <a:solidFill>
                  <a:srgbClr val="FF0000"/>
                </a:solidFill>
                <a:latin typeface="Tahoma" panose="020B0604030504040204" pitchFamily="34" charset="0"/>
              </a:rPr>
              <a:t>file=phits.inp</a:t>
            </a:r>
          </a:p>
          <a:p>
            <a:pPr eaLnBrk="1" hangingPunct="1"/>
            <a:r>
              <a:rPr lang="it-IT" altLang="ja-JP" sz="1600" dirty="0">
                <a:latin typeface="Tahoma" panose="020B0604030504040204" pitchFamily="34" charset="0"/>
              </a:rPr>
              <a:t>[ T i t l e ]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Sample input for reading SuperMC geometry</a:t>
            </a:r>
          </a:p>
          <a:p>
            <a:pPr eaLnBrk="1" hangingPunct="1"/>
            <a:endParaRPr lang="pt-BR" altLang="ja-JP" sz="1600" dirty="0">
              <a:latin typeface="Tahoma" panose="020B0604030504040204" pitchFamily="34" charset="0"/>
            </a:endParaRP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[ P a r a m e t e r s ]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 icntl    =          11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...</a:t>
            </a:r>
          </a:p>
          <a:p>
            <a:pPr eaLnBrk="1" hangingPunct="1"/>
            <a:endParaRPr lang="pt-BR" altLang="ja-JP" sz="1600" dirty="0">
              <a:latin typeface="Tahoma" panose="020B0604030504040204" pitchFamily="34" charset="0"/>
            </a:endParaRPr>
          </a:p>
          <a:p>
            <a:pPr eaLnBrk="1" hangingPunct="1"/>
            <a:r>
              <a:rPr lang="pt-BR" altLang="ja-JP" sz="1600" dirty="0">
                <a:solidFill>
                  <a:srgbClr val="FF0000"/>
                </a:solidFill>
                <a:latin typeface="Tahoma" panose="020B0604030504040204" pitchFamily="34" charset="0"/>
              </a:rPr>
              <a:t>infl: {model01.inp}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17" name="テキスト ボックス 10"/>
          <p:cNvSpPr txBox="1">
            <a:spLocks noChangeArrowheads="1"/>
          </p:cNvSpPr>
          <p:nvPr/>
        </p:nvSpPr>
        <p:spPr bwMode="auto">
          <a:xfrm>
            <a:off x="5920210" y="5891492"/>
            <a:ext cx="1332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phits.inp</a:t>
            </a:r>
            <a:endParaRPr lang="en-US" altLang="ja-JP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36502" y="31586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</a:rPr>
              <a:t>→ </a:t>
            </a:r>
            <a:r>
              <a:rPr kumimoji="1" lang="en-US" altLang="ja-JP" sz="1800" dirty="0" err="1">
                <a:solidFill>
                  <a:srgbClr val="FF0000"/>
                </a:solidFill>
              </a:rPr>
              <a:t>infl</a:t>
            </a:r>
            <a:r>
              <a:rPr kumimoji="1" lang="ja-JP" altLang="en-US" sz="1800" dirty="0">
                <a:solidFill>
                  <a:srgbClr val="FF0000"/>
                </a:solidFill>
              </a:rPr>
              <a:t>コマンドを使う</a:t>
            </a:r>
            <a:endParaRPr kumimoji="1" lang="en-US" altLang="ja-JP" sz="1800" dirty="0">
              <a:solidFill>
                <a:srgbClr val="FF0000"/>
              </a:solidFill>
            </a:endParaRPr>
          </a:p>
          <a:p>
            <a:r>
              <a:rPr kumimoji="1" lang="ja-JP" altLang="en-US" sz="1800" dirty="0">
                <a:solidFill>
                  <a:srgbClr val="FF0000"/>
                </a:solidFill>
              </a:rPr>
              <a:t>　　ために必要</a:t>
            </a:r>
          </a:p>
        </p:txBody>
      </p:sp>
    </p:spTree>
    <p:extLst>
      <p:ext uri="{BB962C8B-B14F-4D97-AF65-F5344CB8AC3E}">
        <p14:creationId xmlns:p14="http://schemas.microsoft.com/office/powerpoint/2010/main" val="30561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233" y="30238"/>
            <a:ext cx="8528248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PHITS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の結果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C5064C6-BC49-4027-823D-D35E0A4A89CD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1547664" y="5732115"/>
            <a:ext cx="1812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3dshow.eps</a:t>
            </a:r>
          </a:p>
        </p:txBody>
      </p:sp>
      <p:sp>
        <p:nvSpPr>
          <p:cNvPr id="17" name="テキスト ボックス 10"/>
          <p:cNvSpPr txBox="1">
            <a:spLocks noChangeArrowheads="1"/>
          </p:cNvSpPr>
          <p:nvPr/>
        </p:nvSpPr>
        <p:spPr bwMode="auto">
          <a:xfrm>
            <a:off x="6012160" y="5732115"/>
            <a:ext cx="1760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deposit.eps</a:t>
            </a:r>
            <a:endParaRPr lang="en-US" altLang="ja-JP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0"/>
          <p:cNvSpPr txBox="1">
            <a:spLocks noChangeArrowheads="1"/>
          </p:cNvSpPr>
          <p:nvPr/>
        </p:nvSpPr>
        <p:spPr bwMode="auto">
          <a:xfrm>
            <a:off x="1635111" y="957871"/>
            <a:ext cx="1316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ictl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= 11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9288" t="10800" r="35825" b="9319"/>
          <a:stretch/>
        </p:blipFill>
        <p:spPr>
          <a:xfrm>
            <a:off x="4626140" y="1476787"/>
            <a:ext cx="4329212" cy="4333660"/>
          </a:xfrm>
          <a:prstGeom prst="rect">
            <a:avLst/>
          </a:prstGeom>
        </p:spPr>
      </p:pic>
      <p:sp>
        <p:nvSpPr>
          <p:cNvPr id="18" name="テキスト ボックス 10"/>
          <p:cNvSpPr txBox="1">
            <a:spLocks noChangeArrowheads="1"/>
          </p:cNvSpPr>
          <p:nvPr/>
        </p:nvSpPr>
        <p:spPr bwMode="auto">
          <a:xfrm>
            <a:off x="6372200" y="957871"/>
            <a:ext cx="1167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ictl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= 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35784"/>
            <a:ext cx="4374620" cy="422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233" y="30238"/>
            <a:ext cx="8528248" cy="838200"/>
          </a:xfrm>
        </p:spPr>
        <p:txBody>
          <a:bodyPr/>
          <a:lstStyle/>
          <a:p>
            <a:pPr eaLnBrk="1" hangingPunct="1"/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エラー対処方法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064C6-BC49-4027-823D-D35E0A4A89CD}" type="slidenum"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4527" y="1192077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model01.inp         12 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Description of [cell] is wrong</a:t>
            </a:r>
          </a:p>
          <a:p>
            <a:pPr lvl="0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原因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 </a:t>
            </a:r>
            <a:r>
              <a:rPr lang="ja-JP" altLang="en-US" sz="2000" dirty="0"/>
              <a:t>リターンコードの問題が解決されていない</a:t>
            </a:r>
            <a:endParaRPr lang="en-US" altLang="ja-JP" sz="2000" dirty="0"/>
          </a:p>
          <a:p>
            <a:pPr lvl="0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対策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TeraPad</a:t>
            </a:r>
            <a:r>
              <a:rPr lang="ja-JP" altLang="en-US" sz="2000" dirty="0"/>
              <a:t>で</a:t>
            </a:r>
            <a:r>
              <a:rPr lang="en-US" altLang="ja-JP" sz="2000" dirty="0"/>
              <a:t>SuperMC</a:t>
            </a:r>
            <a:r>
              <a:rPr lang="ja-JP" altLang="en-US" sz="2000" dirty="0"/>
              <a:t>の出力ファイルを開いて保存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5050" y="764704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１．真空の</a:t>
            </a:r>
            <a:r>
              <a:rPr kumimoji="1" lang="en-US" altLang="ja-JP" dirty="0">
                <a:solidFill>
                  <a:srgbClr val="FF0000"/>
                </a:solidFill>
              </a:rPr>
              <a:t>cell</a:t>
            </a:r>
            <a:r>
              <a:rPr kumimoji="1" lang="ja-JP" altLang="en-US" dirty="0">
                <a:solidFill>
                  <a:srgbClr val="FF0000"/>
                </a:solidFill>
              </a:rPr>
              <a:t>定義でエラーが生じる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1102" y="2521479"/>
            <a:ext cx="819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２．</a:t>
            </a:r>
            <a:r>
              <a:rPr kumimoji="1" lang="en-US" altLang="ja-JP" dirty="0">
                <a:solidFill>
                  <a:srgbClr val="FF0000"/>
                </a:solidFill>
              </a:rPr>
              <a:t>Lost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particle</a:t>
            </a:r>
            <a:r>
              <a:rPr lang="ja-JP" altLang="en-US" dirty="0">
                <a:solidFill>
                  <a:srgbClr val="FF0000"/>
                </a:solidFill>
              </a:rPr>
              <a:t>が頻発する，もしくは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重定義領域が発生する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4527" y="2908932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*** Lost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partice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in CG/GG *** lost = 1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nbch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ncs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no  =  1   13   43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lvl="0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原因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CAD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データそのもの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に隙間や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重定義がある場合が多い</a:t>
            </a:r>
            <a:endParaRPr lang="en-US" altLang="ja-JP" sz="2000" dirty="0"/>
          </a:p>
          <a:p>
            <a:pPr lvl="0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対策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</a:t>
            </a:r>
            <a:r>
              <a:rPr lang="en-US" altLang="ja-JP" sz="2000" dirty="0"/>
              <a:t> SuperMC</a:t>
            </a:r>
            <a:r>
              <a:rPr lang="ja-JP" altLang="en-US" sz="2000" dirty="0"/>
              <a:t>で「</a:t>
            </a:r>
            <a:r>
              <a:rPr lang="en-US" altLang="ja-JP" sz="2000" dirty="0"/>
              <a:t>Preprocess</a:t>
            </a:r>
            <a:r>
              <a:rPr lang="ja-JP" altLang="en-US" sz="2000" dirty="0"/>
              <a:t>」→「</a:t>
            </a:r>
            <a:r>
              <a:rPr lang="en-US" altLang="ja-JP" sz="2000" dirty="0"/>
              <a:t>Check</a:t>
            </a:r>
            <a:r>
              <a:rPr lang="ja-JP" altLang="en-US" sz="2000" dirty="0"/>
              <a:t>」→「</a:t>
            </a:r>
            <a:r>
              <a:rPr lang="en-US" altLang="ja-JP" sz="2000" dirty="0"/>
              <a:t>Yes</a:t>
            </a:r>
            <a:r>
              <a:rPr lang="ja-JP" altLang="en-US" sz="2000" dirty="0"/>
              <a:t>」とすれば修正</a:t>
            </a:r>
            <a:endParaRPr lang="en-US" altLang="ja-JP" sz="2000" dirty="0"/>
          </a:p>
          <a:p>
            <a:pPr lvl="0"/>
            <a:r>
              <a:rPr lang="ja-JP" altLang="en-US" sz="2000" dirty="0"/>
              <a:t>　　　　される可能性がある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0082" y="4504929"/>
            <a:ext cx="784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３．</a:t>
            </a:r>
            <a:r>
              <a:rPr kumimoji="1" lang="en-US" altLang="ja-JP" dirty="0">
                <a:solidFill>
                  <a:srgbClr val="FF0000"/>
                </a:solidFill>
              </a:rPr>
              <a:t>PHITS</a:t>
            </a:r>
            <a:r>
              <a:rPr kumimoji="1" lang="ja-JP" altLang="en-US" dirty="0">
                <a:solidFill>
                  <a:srgbClr val="FF0000"/>
                </a:solidFill>
              </a:rPr>
              <a:t>入力形式に変換する際，変換できないセルがある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3269" y="4902333"/>
            <a:ext cx="8499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Error: 2 Cells 1(1) 2(2) contain spline surface, the solids will not be converted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原因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 スプライン曲面を使っているため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PHITS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が対応できない</a:t>
            </a:r>
            <a:endParaRPr lang="en-US" altLang="ja-JP" sz="2000" dirty="0"/>
          </a:p>
          <a:p>
            <a:pPr lvl="0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対策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 スプライン曲面を使わないように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CAD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ファイルを修正する*　　　　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95536" y="5960488"/>
            <a:ext cx="8622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</a:rPr>
              <a:t>*</a:t>
            </a:r>
            <a:r>
              <a:rPr lang="en-US" altLang="ja-JP" sz="1600" dirty="0">
                <a:solidFill>
                  <a:srgbClr val="000000"/>
                </a:solidFill>
              </a:rPr>
              <a:t>SuperMC</a:t>
            </a:r>
            <a:r>
              <a:rPr lang="ja-JP" altLang="en-US" sz="1600" dirty="0">
                <a:solidFill>
                  <a:srgbClr val="000000"/>
                </a:solidFill>
              </a:rPr>
              <a:t>では修正できないので「</a:t>
            </a:r>
            <a:r>
              <a:rPr lang="en-US" altLang="ja-JP" sz="1600" dirty="0" err="1">
                <a:solidFill>
                  <a:srgbClr val="000000"/>
                </a:solidFill>
              </a:rPr>
              <a:t>SpaceClaim</a:t>
            </a:r>
            <a:r>
              <a:rPr lang="ja-JP" altLang="en-US" sz="1600" dirty="0">
                <a:solidFill>
                  <a:srgbClr val="000000"/>
                </a:solidFill>
              </a:rPr>
              <a:t>」など市販の</a:t>
            </a:r>
            <a:r>
              <a:rPr lang="en-US" altLang="ja-JP" sz="1600" dirty="0">
                <a:solidFill>
                  <a:srgbClr val="000000"/>
                </a:solidFill>
              </a:rPr>
              <a:t>CAD</a:t>
            </a:r>
            <a:r>
              <a:rPr lang="ja-JP" altLang="en-US" sz="1600" dirty="0">
                <a:solidFill>
                  <a:srgbClr val="000000"/>
                </a:solidFill>
              </a:rPr>
              <a:t>ソフトウェアを利用する必要がある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5811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70114F0-1245-4156-B45E-2C3ABD16F78B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3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8888" y="924055"/>
            <a:ext cx="8659576" cy="468052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を使えば，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形式のジオメトリを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PHITS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入力形式に簡単に変換することができる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変換できる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形式は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*.sat, *.sab, *.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stp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, *.step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に限定されている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スプライン曲面は変換できない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今後，線源やタリーの設定など，より親和性を高めていく予定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PHITS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を組み合わせて計算した結果を発表する場合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は，必ず下記の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文献も引用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して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下さい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3040062" y="67309"/>
            <a:ext cx="3025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まとめ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Summary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0023" y="5518220"/>
            <a:ext cx="797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hlinkClick r:id="rId4"/>
              </a:rPr>
              <a:t>Y. Wu et al. CAD-based Monte Carlo program for integrated simulation of nuclear system </a:t>
            </a:r>
            <a:r>
              <a:rPr lang="en-US" altLang="ja-JP" sz="2000" dirty="0" err="1" smtClean="0">
                <a:hlinkClick r:id="rId4"/>
              </a:rPr>
              <a:t>SuperMC</a:t>
            </a:r>
            <a:r>
              <a:rPr lang="en-US" altLang="ja-JP" sz="2000" dirty="0" smtClean="0">
                <a:hlinkClick r:id="rId4"/>
              </a:rPr>
              <a:t>, Ann. </a:t>
            </a:r>
            <a:r>
              <a:rPr lang="en-US" altLang="ja-JP" sz="2000" dirty="0" err="1" smtClean="0">
                <a:hlinkClick r:id="rId4"/>
              </a:rPr>
              <a:t>Nucl</a:t>
            </a:r>
            <a:r>
              <a:rPr lang="en-US" altLang="ja-JP" sz="2000" dirty="0" smtClean="0">
                <a:hlinkClick r:id="rId4"/>
              </a:rPr>
              <a:t>. Energy, 82, 161-168 (2015)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1463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Purpose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D527368F-6D97-4B89-AC7B-93E83E111E08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151" name="Rectangle 2"/>
          <p:cNvSpPr txBox="1">
            <a:spLocks noChangeArrowheads="1"/>
          </p:cNvSpPr>
          <p:nvPr/>
        </p:nvSpPr>
        <p:spPr bwMode="auto">
          <a:xfrm>
            <a:off x="2411760" y="34310"/>
            <a:ext cx="38163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dirty="0">
                <a:solidFill>
                  <a:srgbClr val="3333CC"/>
                </a:solidFill>
                <a:latin typeface="Arial Black" panose="020B0A04020102020204" pitchFamily="34" charset="0"/>
              </a:rPr>
              <a:t>実習目的</a:t>
            </a:r>
          </a:p>
        </p:txBody>
      </p:sp>
      <p:sp>
        <p:nvSpPr>
          <p:cNvPr id="6152" name="テキスト ボックス 1"/>
          <p:cNvSpPr txBox="1">
            <a:spLocks noChangeArrowheads="1"/>
          </p:cNvSpPr>
          <p:nvPr/>
        </p:nvSpPr>
        <p:spPr bwMode="auto">
          <a:xfrm>
            <a:off x="583420" y="923364"/>
            <a:ext cx="78501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中国科学院原子力安全研究所が開発する登録制フリーソフト</a:t>
            </a:r>
            <a:r>
              <a:rPr lang="en-US" altLang="ja-JP" sz="2800" dirty="0"/>
              <a:t>SuperMC</a:t>
            </a:r>
            <a:r>
              <a:rPr lang="ja-JP" altLang="en-US" sz="2800" dirty="0"/>
              <a:t>を使って</a:t>
            </a:r>
            <a:r>
              <a:rPr lang="en-US" altLang="ja-JP" sz="2800" dirty="0"/>
              <a:t>CAD</a:t>
            </a:r>
            <a:r>
              <a:rPr lang="ja-JP" altLang="en-US" sz="2800" dirty="0"/>
              <a:t>形式のジオメトリを</a:t>
            </a:r>
            <a:r>
              <a:rPr lang="en-US" altLang="ja-JP" sz="2800" dirty="0"/>
              <a:t>PHITS</a:t>
            </a:r>
            <a:r>
              <a:rPr lang="ja-JP" altLang="en-US" sz="2800" dirty="0"/>
              <a:t>の入力形式に変換する方法を実習します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60" y="2415779"/>
            <a:ext cx="3456384" cy="34563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t="1" r="56300" b="31347"/>
          <a:stretch/>
        </p:blipFill>
        <p:spPr>
          <a:xfrm>
            <a:off x="148332" y="2364662"/>
            <a:ext cx="3995936" cy="3531105"/>
          </a:xfrm>
          <a:prstGeom prst="rect">
            <a:avLst/>
          </a:prstGeom>
        </p:spPr>
      </p:pic>
      <p:sp>
        <p:nvSpPr>
          <p:cNvPr id="7" name="矢印: 右 6"/>
          <p:cNvSpPr/>
          <p:nvPr/>
        </p:nvSpPr>
        <p:spPr>
          <a:xfrm>
            <a:off x="4508500" y="3606097"/>
            <a:ext cx="576064" cy="104763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1187624" y="5806143"/>
            <a:ext cx="1704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</a:p>
        </p:txBody>
      </p:sp>
      <p:sp>
        <p:nvSpPr>
          <p:cNvPr id="16" name="テキスト ボックス 10"/>
          <p:cNvSpPr txBox="1">
            <a:spLocks noChangeArrowheads="1"/>
          </p:cNvSpPr>
          <p:nvPr/>
        </p:nvSpPr>
        <p:spPr bwMode="auto">
          <a:xfrm>
            <a:off x="6516216" y="5841862"/>
            <a:ext cx="1241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011" y="127773"/>
            <a:ext cx="8693150" cy="838200"/>
          </a:xfrm>
        </p:spPr>
        <p:txBody>
          <a:bodyPr/>
          <a:lstStyle/>
          <a:p>
            <a:pPr eaLnBrk="1" hangingPunct="1"/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注意事項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80A2E9A6-F0A1-4F1A-8D9A-9DE7DCA9144F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44700" y="6410325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Important Notice</a:t>
            </a:r>
          </a:p>
        </p:txBody>
      </p:sp>
      <p:sp>
        <p:nvSpPr>
          <p:cNvPr id="18" name="正方形/長方形 1"/>
          <p:cNvSpPr>
            <a:spLocks noChangeArrowheads="1"/>
          </p:cNvSpPr>
          <p:nvPr/>
        </p:nvSpPr>
        <p:spPr bwMode="auto">
          <a:xfrm>
            <a:off x="349499" y="1143072"/>
            <a:ext cx="835292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ja-JP" sz="2800" dirty="0"/>
              <a:t>SuperMC</a:t>
            </a:r>
            <a:r>
              <a:rPr lang="ja-JP" altLang="en-US" sz="2800" dirty="0"/>
              <a:t>は</a:t>
            </a:r>
            <a:r>
              <a:rPr lang="en-US" altLang="ja-JP" sz="2800" dirty="0"/>
              <a:t>Windows</a:t>
            </a:r>
            <a:r>
              <a:rPr lang="ja-JP" altLang="en-US" sz="2800" dirty="0"/>
              <a:t>及び</a:t>
            </a:r>
            <a:r>
              <a:rPr lang="en-US" altLang="ja-JP" sz="2800" dirty="0"/>
              <a:t>Linux</a:t>
            </a:r>
            <a:r>
              <a:rPr lang="ja-JP" altLang="en-US" sz="2800" dirty="0"/>
              <a:t>でのみ動作する　（ただし</a:t>
            </a:r>
            <a:r>
              <a:rPr lang="en-US" altLang="ja-JP" sz="2800" dirty="0"/>
              <a:t>Linux</a:t>
            </a:r>
            <a:r>
              <a:rPr lang="ja-JP" altLang="en-US" sz="2800" dirty="0" err="1"/>
              <a:t>での</a:t>
            </a:r>
            <a:r>
              <a:rPr lang="ja-JP" altLang="en-US" sz="2800" dirty="0"/>
              <a:t>動作は未確認）</a:t>
            </a:r>
            <a:endParaRPr lang="en-US" altLang="ja-JP" sz="28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ja-JP" sz="28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ja-JP" altLang="en-US" sz="2800" dirty="0"/>
              <a:t>基本的にはフリーソフトだが，ライセンスの取得には</a:t>
            </a:r>
            <a:r>
              <a:rPr lang="en-US" altLang="ja-JP" sz="2800" dirty="0"/>
              <a:t>1</a:t>
            </a:r>
            <a:r>
              <a:rPr lang="ja-JP" altLang="en-US" sz="2800" dirty="0"/>
              <a:t>週間ほど時間を要する。またライセンスは毎年更新する必要がある</a:t>
            </a:r>
            <a:endParaRPr lang="en-US" altLang="ja-JP" sz="28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ja-JP" sz="28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ja-JP" altLang="en-US" sz="2800" dirty="0"/>
              <a:t>変換できる</a:t>
            </a:r>
            <a:r>
              <a:rPr lang="en-US" altLang="ja-JP" sz="2800" dirty="0"/>
              <a:t>CAD</a:t>
            </a:r>
            <a:r>
              <a:rPr lang="ja-JP" altLang="en-US" sz="2800" dirty="0"/>
              <a:t>形式は</a:t>
            </a:r>
            <a:r>
              <a:rPr lang="en-US" altLang="ja-JP" sz="2800" dirty="0"/>
              <a:t>*.sat, *.sab, *.</a:t>
            </a:r>
            <a:r>
              <a:rPr lang="en-US" altLang="ja-JP" sz="2800" dirty="0" err="1"/>
              <a:t>stp</a:t>
            </a:r>
            <a:r>
              <a:rPr lang="en-US" altLang="ja-JP" sz="2800" dirty="0"/>
              <a:t>, *.step</a:t>
            </a:r>
            <a:r>
              <a:rPr lang="ja-JP" altLang="en-US" sz="2800" dirty="0"/>
              <a:t>形式のみである</a:t>
            </a:r>
            <a:endParaRPr lang="en-US" altLang="ja-JP" sz="28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ja-JP" sz="28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ja-JP" altLang="en-US" sz="2800" dirty="0" smtClean="0"/>
              <a:t>スプライン曲面を</a:t>
            </a:r>
            <a:r>
              <a:rPr lang="ja-JP" altLang="en-US" sz="2800" dirty="0"/>
              <a:t>利用したセルの変換はできない</a:t>
            </a:r>
            <a:endParaRPr lang="en-US" altLang="ja-JP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4903"/>
            <a:ext cx="8693150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のインストール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80A2E9A6-F0A1-4F1A-8D9A-9DE7DCA9144F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44700" y="6410325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Install</a:t>
            </a:r>
          </a:p>
        </p:txBody>
      </p:sp>
      <p:sp>
        <p:nvSpPr>
          <p:cNvPr id="18" name="正方形/長方形 1"/>
          <p:cNvSpPr>
            <a:spLocks noChangeArrowheads="1"/>
          </p:cNvSpPr>
          <p:nvPr/>
        </p:nvSpPr>
        <p:spPr bwMode="auto">
          <a:xfrm>
            <a:off x="757229" y="1011324"/>
            <a:ext cx="789490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の事務局にメールを送る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メールの返信に書かれた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サイトにアクセスし，インストーラ及びライセンス同意書などをダウンロード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ライセンス同意書に必要事項を記入する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をインストールし，ライセンス要求ファイルを作成する　　　　（この段階では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PHITS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形式への変換機能は使えない）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ライセンス同意書及びライセンス要求ファイルを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事務局にメールで送る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事務局よりライセンス許諾ファイルが送られてくる　　　　　（この過程で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週間ほど時間を要する場合がある）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を起動して，ライセンス許諾ファイルを有効にする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ハンコを押したライセンス同意書を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事務局に郵送する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39945" y="5820073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詳しくは</a:t>
            </a:r>
            <a:r>
              <a:rPr kumimoji="1" lang="en-US" altLang="ja-JP" dirty="0">
                <a:solidFill>
                  <a:srgbClr val="FF0000"/>
                </a:solidFill>
              </a:rPr>
              <a:t>License</a:t>
            </a:r>
            <a:r>
              <a:rPr kumimoji="1" lang="ja-JP" altLang="en-US" dirty="0">
                <a:solidFill>
                  <a:srgbClr val="FF0000"/>
                </a:solidFill>
              </a:rPr>
              <a:t>フォルダの</a:t>
            </a:r>
            <a:r>
              <a:rPr kumimoji="1" lang="en-US" altLang="ja-JP" dirty="0">
                <a:solidFill>
                  <a:srgbClr val="FF0000"/>
                </a:solidFill>
              </a:rPr>
              <a:t>readme.docx</a:t>
            </a:r>
            <a:r>
              <a:rPr kumimoji="1" lang="ja-JP" altLang="en-US" dirty="0">
                <a:solidFill>
                  <a:srgbClr val="FF0000"/>
                </a:solidFill>
              </a:rPr>
              <a:t>を参照</a:t>
            </a:r>
          </a:p>
        </p:txBody>
      </p:sp>
    </p:spTree>
    <p:extLst>
      <p:ext uri="{BB962C8B-B14F-4D97-AF65-F5344CB8AC3E}">
        <p14:creationId xmlns:p14="http://schemas.microsoft.com/office/powerpoint/2010/main" val="378371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4903"/>
            <a:ext cx="8693150" cy="838200"/>
          </a:xfrm>
        </p:spPr>
        <p:txBody>
          <a:bodyPr/>
          <a:lstStyle/>
          <a:p>
            <a:pPr eaLnBrk="1" hangingPunct="1"/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物質ファイルの準備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80A2E9A6-F0A1-4F1A-8D9A-9DE7DCA9144F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44700" y="6410325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Preparation of compound.txt</a:t>
            </a:r>
          </a:p>
        </p:txBody>
      </p:sp>
      <p:sp>
        <p:nvSpPr>
          <p:cNvPr id="18" name="正方形/長方形 1"/>
          <p:cNvSpPr>
            <a:spLocks noChangeArrowheads="1"/>
          </p:cNvSpPr>
          <p:nvPr/>
        </p:nvSpPr>
        <p:spPr bwMode="auto">
          <a:xfrm>
            <a:off x="361581" y="1004540"/>
            <a:ext cx="81768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このフォルダにある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compound.txt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をインストールしたフォルダの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Program\Modeling\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にコピー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新しい物質を定義したい場合は，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compound.txt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をテキストエディタで直接編集する必要がある（将来的には，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SuperMC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GUI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を使って直接編集できるようにする予定だが，現在はバグのためその機能が使えない）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609059" y="2902275"/>
            <a:ext cx="7894909" cy="32564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c =======================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#</a:t>
            </a:r>
            <a:r>
              <a:rPr lang="pt-BR" altLang="ja-JP" sz="1600" dirty="0">
                <a:solidFill>
                  <a:srgbClr val="FF0000"/>
                </a:solidFill>
                <a:latin typeface="Tahoma" panose="020B0604030504040204" pitchFamily="34" charset="0"/>
              </a:rPr>
              <a:t>Teflon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c =======================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cinfo: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c1*mass density:</a:t>
            </a:r>
            <a:r>
              <a:rPr lang="pt-BR" altLang="ja-JP" sz="1600" dirty="0">
                <a:solidFill>
                  <a:srgbClr val="FF0000"/>
                </a:solidFill>
                <a:latin typeface="Tahoma" panose="020B0604030504040204" pitchFamily="34" charset="0"/>
              </a:rPr>
              <a:t>2.15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c2*volume fraction:100%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c3*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c =======================</a:t>
            </a:r>
          </a:p>
          <a:p>
            <a:pPr eaLnBrk="1" hangingPunct="1"/>
            <a:r>
              <a:rPr lang="pt-BR" altLang="ja-JP" sz="1600" dirty="0">
                <a:solidFill>
                  <a:srgbClr val="FF0000"/>
                </a:solidFill>
                <a:latin typeface="Tahoma" panose="020B0604030504040204" pitchFamily="34" charset="0"/>
              </a:rPr>
              <a:t>    6000.50c    0.333333  </a:t>
            </a:r>
            <a:r>
              <a:rPr lang="pt-BR" altLang="ja-JP" sz="1600" dirty="0">
                <a:latin typeface="Tahoma" panose="020B0604030504040204" pitchFamily="34" charset="0"/>
              </a:rPr>
              <a:t>1.0</a:t>
            </a:r>
          </a:p>
          <a:p>
            <a:pPr eaLnBrk="1" hangingPunct="1"/>
            <a:r>
              <a:rPr lang="pt-BR" altLang="ja-JP" sz="1600" dirty="0">
                <a:solidFill>
                  <a:srgbClr val="FF0000"/>
                </a:solidFill>
                <a:latin typeface="Tahoma" panose="020B0604030504040204" pitchFamily="34" charset="0"/>
              </a:rPr>
              <a:t>    9019.50c    0.666667  </a:t>
            </a:r>
            <a:r>
              <a:rPr lang="pt-BR" altLang="ja-JP" sz="1600" dirty="0">
                <a:latin typeface="Tahoma" panose="020B0604030504040204" pitchFamily="34" charset="0"/>
              </a:rPr>
              <a:t>1.0</a:t>
            </a:r>
          </a:p>
          <a:p>
            <a:pPr eaLnBrk="1" hangingPunct="1"/>
            <a:r>
              <a:rPr lang="pt-BR" altLang="ja-JP" sz="1600" dirty="0">
                <a:latin typeface="Tahoma" panose="020B0604030504040204" pitchFamily="34" charset="0"/>
              </a:rPr>
              <a:t>c =======================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43518" y="307139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→物質名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43518" y="3818463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→物質密度</a:t>
            </a:r>
            <a:r>
              <a:rPr kumimoji="1" lang="en-US" altLang="ja-JP" sz="2000" dirty="0">
                <a:solidFill>
                  <a:srgbClr val="FF0000"/>
                </a:solidFill>
              </a:rPr>
              <a:t>(g/cm</a:t>
            </a:r>
            <a:r>
              <a:rPr kumimoji="1" lang="en-US" altLang="ja-JP" sz="2000" baseline="30000" dirty="0">
                <a:solidFill>
                  <a:srgbClr val="FF0000"/>
                </a:solidFill>
              </a:rPr>
              <a:t>3</a:t>
            </a:r>
            <a:r>
              <a:rPr kumimoji="1" lang="en-US" altLang="ja-JP" sz="2000" dirty="0">
                <a:solidFill>
                  <a:srgbClr val="FF0000"/>
                </a:solidFill>
              </a:rPr>
              <a:t>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3518" y="4871583"/>
            <a:ext cx="4394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→元素</a:t>
            </a:r>
            <a:r>
              <a:rPr kumimoji="1" lang="en-US" altLang="ja-JP" sz="2000" dirty="0">
                <a:solidFill>
                  <a:srgbClr val="FF0000"/>
                </a:solidFill>
              </a:rPr>
              <a:t>.</a:t>
            </a:r>
            <a:r>
              <a:rPr kumimoji="1" lang="ja-JP" altLang="en-US" sz="2000" dirty="0">
                <a:solidFill>
                  <a:srgbClr val="FF0000"/>
                </a:solidFill>
              </a:rPr>
              <a:t>断面積拡張子　相対原子密度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0466" y="5201026"/>
            <a:ext cx="4007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1800" dirty="0"/>
              <a:t>元素の定義方法は</a:t>
            </a:r>
            <a:r>
              <a:rPr kumimoji="1" lang="en-US" altLang="ja-JP" sz="1800" dirty="0"/>
              <a:t>Z*1000 + 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JENDL-4.0</a:t>
            </a:r>
            <a:r>
              <a:rPr kumimoji="1" lang="ja-JP" altLang="en-US" sz="1800" dirty="0" err="1"/>
              <a:t>の拡</a:t>
            </a:r>
            <a:r>
              <a:rPr kumimoji="1" lang="ja-JP" altLang="en-US" sz="1800" dirty="0"/>
              <a:t>張子は「</a:t>
            </a:r>
            <a:r>
              <a:rPr kumimoji="1" lang="en-US" altLang="ja-JP" sz="1800" dirty="0"/>
              <a:t>.50c</a:t>
            </a:r>
            <a:r>
              <a:rPr kumimoji="1" lang="ja-JP" altLang="en-US" sz="1800" dirty="0"/>
              <a:t>」</a:t>
            </a:r>
            <a:endParaRPr kumimoji="1" lang="en-US" altLang="ja-JP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1800" dirty="0"/>
              <a:t>今のところ重量密度での定義は不可</a:t>
            </a:r>
          </a:p>
        </p:txBody>
      </p:sp>
    </p:spTree>
    <p:extLst>
      <p:ext uri="{BB962C8B-B14F-4D97-AF65-F5344CB8AC3E}">
        <p14:creationId xmlns:p14="http://schemas.microsoft.com/office/powerpoint/2010/main" val="5674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r="38975" b="33201"/>
          <a:stretch/>
        </p:blipFill>
        <p:spPr>
          <a:xfrm>
            <a:off x="899592" y="898083"/>
            <a:ext cx="6983478" cy="4299942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050"/>
            <a:ext cx="8693150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ファイルを開く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C5064C6-BC49-4027-823D-D35E0A4A89CD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1115616" y="1268616"/>
            <a:ext cx="360040" cy="308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1347" y="10097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82263" y="5302028"/>
            <a:ext cx="548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 </a:t>
            </a:r>
            <a:r>
              <a:rPr kumimoji="1" lang="en-US" altLang="ja-JP" dirty="0"/>
              <a:t>Open</a:t>
            </a:r>
            <a:r>
              <a:rPr kumimoji="1" lang="ja-JP" altLang="en-US" dirty="0"/>
              <a:t>ボタンを押して</a:t>
            </a:r>
            <a:r>
              <a:rPr kumimoji="1" lang="en-US" altLang="ja-JP" dirty="0"/>
              <a:t>model1.step</a:t>
            </a:r>
            <a:r>
              <a:rPr kumimoji="1" lang="ja-JP" altLang="en-US" dirty="0"/>
              <a:t>を選択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93950" y="5966997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サンプル</a:t>
            </a:r>
            <a:r>
              <a:rPr lang="en-US" altLang="ja-JP" sz="1600" dirty="0"/>
              <a:t>CAD</a:t>
            </a:r>
            <a:r>
              <a:rPr lang="ja-JP" altLang="en-US" sz="1600" dirty="0"/>
              <a:t>ファイル</a:t>
            </a:r>
            <a:r>
              <a:rPr lang="en-US" altLang="ja-JP" sz="1600" dirty="0"/>
              <a:t>model01.step</a:t>
            </a:r>
            <a:r>
              <a:rPr lang="ja-JP" altLang="en-US" sz="1600" dirty="0"/>
              <a:t>は，（株）竹中工務店の鈴木正樹様よりご提供いただきました</a:t>
            </a:r>
          </a:p>
        </p:txBody>
      </p:sp>
    </p:spTree>
    <p:extLst>
      <p:ext uri="{BB962C8B-B14F-4D97-AF65-F5344CB8AC3E}">
        <p14:creationId xmlns:p14="http://schemas.microsoft.com/office/powerpoint/2010/main" val="238819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38975" b="33201"/>
          <a:stretch/>
        </p:blipFill>
        <p:spPr>
          <a:xfrm>
            <a:off x="1115616" y="1047763"/>
            <a:ext cx="6696744" cy="4123391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7"/>
            <a:ext cx="8981058" cy="838200"/>
          </a:xfrm>
        </p:spPr>
        <p:txBody>
          <a:bodyPr/>
          <a:lstStyle/>
          <a:p>
            <a:pPr eaLnBrk="1" hangingPunct="1"/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セルの</a:t>
            </a:r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を表示する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C5064C6-BC49-4027-823D-D35E0A4A89CD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3880528" y="4051561"/>
            <a:ext cx="64807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2378" y="37424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9115" y="5382905"/>
            <a:ext cx="7454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 １つのセルを左クリックで選択し，右クリック→</a:t>
            </a:r>
            <a:r>
              <a:rPr kumimoji="1" lang="en-US" altLang="ja-JP" dirty="0"/>
              <a:t>Property</a:t>
            </a:r>
          </a:p>
          <a:p>
            <a:r>
              <a:rPr kumimoji="1" lang="ja-JP" altLang="en-US" dirty="0"/>
              <a:t>② </a:t>
            </a:r>
            <a:r>
              <a:rPr kumimoji="1" lang="en-US" altLang="ja-JP" dirty="0"/>
              <a:t>Physics</a:t>
            </a:r>
            <a:r>
              <a:rPr kumimoji="1" lang="ja-JP" altLang="en-US" dirty="0"/>
              <a:t>タブにある</a:t>
            </a:r>
            <a:r>
              <a:rPr kumimoji="1" lang="en-US" altLang="ja-JP" dirty="0"/>
              <a:t>Edit Material Card</a:t>
            </a:r>
            <a:r>
              <a:rPr kumimoji="1" lang="ja-JP" altLang="en-US" dirty="0"/>
              <a:t>ボタンをクリック</a:t>
            </a:r>
          </a:p>
        </p:txBody>
      </p:sp>
      <p:sp>
        <p:nvSpPr>
          <p:cNvPr id="11" name="楕円 10"/>
          <p:cNvSpPr/>
          <p:nvPr/>
        </p:nvSpPr>
        <p:spPr>
          <a:xfrm>
            <a:off x="6040768" y="2899433"/>
            <a:ext cx="158417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94546" y="259234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98807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4012" r="24013" b="33201"/>
          <a:stretch/>
        </p:blipFill>
        <p:spPr>
          <a:xfrm>
            <a:off x="1619672" y="940477"/>
            <a:ext cx="5523752" cy="3993403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514" y="73170"/>
            <a:ext cx="8060455" cy="838200"/>
          </a:xfrm>
        </p:spPr>
        <p:txBody>
          <a:bodyPr/>
          <a:lstStyle/>
          <a:p>
            <a:pPr eaLnBrk="1" hangingPunct="1"/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使用する物質リストを作成する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C5064C6-BC49-4027-823D-D35E0A4A89CD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2018487" y="2288091"/>
            <a:ext cx="129614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66311" y="19074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0180" y="4981505"/>
            <a:ext cx="772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ja-JP" sz="2000" dirty="0"/>
              <a:t>compound.txt</a:t>
            </a:r>
            <a:r>
              <a:rPr lang="ja-JP" altLang="en-US" sz="2000" dirty="0"/>
              <a:t>で定義した物質が</a:t>
            </a:r>
            <a:r>
              <a:rPr lang="en-US" altLang="ja-JP" sz="2000" dirty="0"/>
              <a:t>Material.lib</a:t>
            </a:r>
            <a:r>
              <a:rPr lang="ja-JP" altLang="en-US" sz="2000" dirty="0"/>
              <a:t>に表示されるので，このジオメトリに必要な物質を選択</a:t>
            </a:r>
            <a:endParaRPr lang="en-US" altLang="ja-JP" sz="20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 dirty="0"/>
              <a:t>「 </a:t>
            </a:r>
            <a:r>
              <a:rPr lang="en-US" altLang="ja-JP" sz="2000" dirty="0"/>
              <a:t>&gt;&gt; </a:t>
            </a:r>
            <a:r>
              <a:rPr lang="ja-JP" altLang="en-US" sz="2000" dirty="0"/>
              <a:t>」ボタンを押して物質を</a:t>
            </a:r>
            <a:r>
              <a:rPr lang="en-US" altLang="ja-JP" sz="2000" dirty="0"/>
              <a:t>Material List</a:t>
            </a:r>
            <a:r>
              <a:rPr lang="ja-JP" altLang="en-US" sz="2000" dirty="0"/>
              <a:t>に追加</a:t>
            </a:r>
            <a:endParaRPr lang="en-US" altLang="ja-JP" sz="20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 dirty="0" smtClean="0"/>
              <a:t>このジオメトリで利用する全て</a:t>
            </a:r>
            <a:r>
              <a:rPr lang="ja-JP" altLang="en-US" sz="2000" dirty="0"/>
              <a:t>の物質を追加したら</a:t>
            </a:r>
            <a:r>
              <a:rPr lang="en-US" altLang="ja-JP" sz="2000" dirty="0"/>
              <a:t>OK</a:t>
            </a:r>
            <a:r>
              <a:rPr lang="ja-JP" altLang="en-US" sz="2000" dirty="0"/>
              <a:t>ボタンを押す</a:t>
            </a:r>
            <a:endParaRPr kumimoji="1" lang="ja-JP" altLang="en-US" sz="2000" dirty="0"/>
          </a:p>
        </p:txBody>
      </p:sp>
      <p:sp>
        <p:nvSpPr>
          <p:cNvPr id="11" name="楕円 10"/>
          <p:cNvSpPr/>
          <p:nvPr/>
        </p:nvSpPr>
        <p:spPr>
          <a:xfrm>
            <a:off x="3477501" y="1548450"/>
            <a:ext cx="504056" cy="349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96250" y="115139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楕円 14"/>
          <p:cNvSpPr/>
          <p:nvPr/>
        </p:nvSpPr>
        <p:spPr>
          <a:xfrm>
            <a:off x="6162891" y="1351987"/>
            <a:ext cx="980533" cy="4266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96401" y="10237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00050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33" y="54652"/>
            <a:ext cx="6840760" cy="838200"/>
          </a:xfrm>
        </p:spPr>
        <p:txBody>
          <a:bodyPr/>
          <a:lstStyle/>
          <a:p>
            <a:pPr eaLnBrk="1" hangingPunct="1"/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物質を選択する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C5064C6-BC49-4027-823D-D35E0A4A89CD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6681" y="5043667"/>
            <a:ext cx="88725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ja-JP" sz="1900" dirty="0"/>
              <a:t>Number</a:t>
            </a:r>
            <a:r>
              <a:rPr lang="ja-JP" altLang="en-US" sz="1900" dirty="0"/>
              <a:t>をクリックし，セルに対応する物質を選択する</a:t>
            </a:r>
            <a:endParaRPr lang="en-US" altLang="ja-JP" sz="1900" dirty="0"/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1900" dirty="0"/>
              <a:t>Apply</a:t>
            </a:r>
            <a:r>
              <a:rPr kumimoji="1" lang="ja-JP" altLang="en-US" sz="1900" dirty="0"/>
              <a:t>ボタンを押す。全てのセルに対してこの手順を繰り返して物質を選択</a:t>
            </a:r>
            <a:endParaRPr kumimoji="1" lang="en-US" altLang="ja-JP" sz="1900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1900" dirty="0"/>
              <a:t>物質情報を含むジオメトリデータを</a:t>
            </a:r>
            <a:r>
              <a:rPr kumimoji="1" lang="en-US" altLang="ja-JP" sz="1900" dirty="0"/>
              <a:t>SuperMC</a:t>
            </a:r>
            <a:r>
              <a:rPr kumimoji="1" lang="ja-JP" altLang="en-US" sz="1900" dirty="0"/>
              <a:t>のフォーマット（*</a:t>
            </a:r>
            <a:r>
              <a:rPr kumimoji="1" lang="en-US" altLang="ja-JP" sz="1900" dirty="0"/>
              <a:t>.</a:t>
            </a:r>
            <a:r>
              <a:rPr kumimoji="1" lang="en-US" altLang="ja-JP" sz="1900" dirty="0" err="1"/>
              <a:t>fds</a:t>
            </a:r>
            <a:r>
              <a:rPr kumimoji="1" lang="ja-JP" altLang="en-US" sz="1900" dirty="0"/>
              <a:t>形式）で保存する</a:t>
            </a:r>
            <a:endParaRPr kumimoji="1" lang="en-US" altLang="ja-JP" sz="1900" dirty="0"/>
          </a:p>
          <a:p>
            <a:r>
              <a:rPr kumimoji="1" lang="ja-JP" altLang="en-US" sz="1900" dirty="0"/>
              <a:t>　　（「</a:t>
            </a:r>
            <a:r>
              <a:rPr kumimoji="1" lang="en-US" altLang="ja-JP" sz="1900" dirty="0"/>
              <a:t>File</a:t>
            </a:r>
            <a:r>
              <a:rPr kumimoji="1" lang="ja-JP" altLang="en-US" sz="1900" dirty="0"/>
              <a:t>」→「</a:t>
            </a:r>
            <a:r>
              <a:rPr kumimoji="1" lang="en-US" altLang="ja-JP" sz="1900" dirty="0"/>
              <a:t>Save as</a:t>
            </a:r>
            <a:r>
              <a:rPr kumimoji="1" lang="ja-JP" altLang="en-US" sz="1900" dirty="0"/>
              <a:t>」→ファイル名を入力して保存）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r="38976" b="24801"/>
          <a:stretch/>
        </p:blipFill>
        <p:spPr>
          <a:xfrm>
            <a:off x="1475656" y="916097"/>
            <a:ext cx="5844273" cy="4050999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6110017" y="2100597"/>
            <a:ext cx="1209911" cy="9265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22846" y="1804568"/>
            <a:ext cx="457466" cy="428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1" name="楕円 10"/>
          <p:cNvSpPr/>
          <p:nvPr/>
        </p:nvSpPr>
        <p:spPr>
          <a:xfrm>
            <a:off x="5823730" y="4667941"/>
            <a:ext cx="602041" cy="2535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33869" y="4283062"/>
            <a:ext cx="458955" cy="428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0" name="楕円 19"/>
          <p:cNvSpPr/>
          <p:nvPr/>
        </p:nvSpPr>
        <p:spPr>
          <a:xfrm>
            <a:off x="1516608" y="1115317"/>
            <a:ext cx="395035" cy="2538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50844" y="94047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1234545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55952</TotalTime>
  <Words>834</Words>
  <Application>Microsoft Office PowerPoint</Application>
  <PresentationFormat>画面に合わせる (4:3)</PresentationFormat>
  <Paragraphs>158</Paragraphs>
  <Slides>14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Tahoma</vt:lpstr>
      <vt:lpstr>Times New Roman</vt:lpstr>
      <vt:lpstr>Wingdings</vt:lpstr>
      <vt:lpstr>標準デザイン</vt:lpstr>
      <vt:lpstr>PHITS</vt:lpstr>
      <vt:lpstr>PowerPoint プレゼンテーション</vt:lpstr>
      <vt:lpstr>注意事項</vt:lpstr>
      <vt:lpstr>SuperMCのインストール</vt:lpstr>
      <vt:lpstr>物質ファイルの準備</vt:lpstr>
      <vt:lpstr>CADファイルを開く</vt:lpstr>
      <vt:lpstr>セルのPropertyを表示する</vt:lpstr>
      <vt:lpstr>使用する物質リストを作成する</vt:lpstr>
      <vt:lpstr>物質を選択する</vt:lpstr>
      <vt:lpstr>PHITS入力形式に変換する</vt:lpstr>
      <vt:lpstr>PHITSを実行する</vt:lpstr>
      <vt:lpstr>PHITSの結果</vt:lpstr>
      <vt:lpstr>エラー対処方法</vt:lpstr>
      <vt:lpstr>PowerPoint プレゼンテーション</vt:lpstr>
    </vt:vector>
  </TitlesOfParts>
  <Company>だいきょーど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PHITS</dc:title>
  <dc:creator>のりひろ</dc:creator>
  <cp:lastModifiedBy>佐藤達彦</cp:lastModifiedBy>
  <cp:revision>1390</cp:revision>
  <dcterms:created xsi:type="dcterms:W3CDTF">2010-07-09T05:14:57Z</dcterms:created>
  <dcterms:modified xsi:type="dcterms:W3CDTF">2017-06-09T01:40:15Z</dcterms:modified>
</cp:coreProperties>
</file>