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6" r:id="rId3"/>
    <p:sldId id="257" r:id="rId4"/>
    <p:sldId id="258" r:id="rId5"/>
    <p:sldId id="260" r:id="rId6"/>
    <p:sldId id="259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A5C02D2-4A43-43AB-BD38-71B18228B95A}">
          <p14:sldIdLst>
            <p14:sldId id="266"/>
            <p14:sldId id="257"/>
            <p14:sldId id="258"/>
            <p14:sldId id="260"/>
            <p14:sldId id="259"/>
            <p14:sldId id="262"/>
            <p14:sldId id="261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F39D3-6688-4634-862A-D9E5081A6F08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3672-2792-422E-A58C-0CC615C20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35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8832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0D0B-D6AA-47A9-84DE-9BF82EA5B0A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0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1B703-D8A0-41AA-A21C-FDF9BA75AF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3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7FAB5-4D49-4B70-9831-30C70C8D351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8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AC204-713D-4BE2-A142-8E48B9DF754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7656-3058-400E-88E1-8A3DA0D9A2B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9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3011-A72D-4E6C-8051-63D4D32BBFC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76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E8EA6-BD83-4B80-9348-645B3ECCE3F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88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9CA4D-AC21-4E32-9D49-16B91744F2D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3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7C05D-716E-430B-8F1B-696FE9865A7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4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6C1D-A0E4-4894-B766-752C565B9C6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24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3D808-7D6D-40D6-BC10-FDB0119635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4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</a:pPr>
            <a:fld id="{0A9DE9F4-1B0D-41D4-BB45-F82231040046}" type="slidenum">
              <a:rPr lang="en-US" altLang="ja-JP">
                <a:solidFill>
                  <a:srgbClr val="000000"/>
                </a:solidFill>
              </a:rPr>
              <a:pPr defTabSz="82945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5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15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30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45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61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727200"/>
          </a:xfrm>
        </p:spPr>
        <p:txBody>
          <a:bodyPr/>
          <a:lstStyle/>
          <a:p>
            <a:pPr eaLnBrk="1" hangingPunct="1"/>
            <a:r>
              <a:rPr lang="en-US" altLang="ja-JP" sz="11000" b="1" i="1">
                <a:solidFill>
                  <a:srgbClr val="0000CC"/>
                </a:solidFill>
              </a:rPr>
              <a:t>P</a:t>
            </a:r>
            <a:r>
              <a:rPr lang="en-US" altLang="ja-JP" sz="9000" b="1" i="1">
                <a:solidFill>
                  <a:srgbClr val="0000CC"/>
                </a:solidFill>
              </a:rPr>
              <a:t>HI</a:t>
            </a:r>
            <a:r>
              <a:rPr lang="en-US" altLang="ja-JP" sz="9800" b="1" i="1">
                <a:solidFill>
                  <a:srgbClr val="0000CC"/>
                </a:solidFill>
              </a:rPr>
              <a:t>T</a:t>
            </a:r>
            <a:r>
              <a:rPr lang="en-US" altLang="ja-JP" sz="90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9100" y="3276603"/>
            <a:ext cx="8305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solidFill>
                  <a:srgbClr val="010000"/>
                </a:solidFill>
                <a:latin typeface="+mj-ea"/>
                <a:ea typeface="+mj-ea"/>
              </a:rPr>
              <a:t>応用実習用資料</a:t>
            </a:r>
            <a:endParaRPr lang="en-US" altLang="ja-JP" dirty="0" smtClean="0">
              <a:solidFill>
                <a:srgbClr val="01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ja-JP" smtClean="0">
                <a:solidFill>
                  <a:srgbClr val="010000"/>
                </a:solidFill>
                <a:latin typeface="+mj-ea"/>
                <a:ea typeface="+mj-ea"/>
              </a:rPr>
              <a:t>Environmental radioactivity</a:t>
            </a:r>
            <a:endParaRPr lang="en-US" altLang="ja-JP" dirty="0">
              <a:solidFill>
                <a:srgbClr val="010000"/>
              </a:solidFill>
              <a:latin typeface="+mj-ea"/>
              <a:ea typeface="+mj-ea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" y="6448428"/>
            <a:ext cx="1863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329363"/>
            <a:ext cx="9105900" cy="71437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6" rIns="91410" bIns="4570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829366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5366" name="正方形/長方形 4"/>
          <p:cNvSpPr>
            <a:spLocks noChangeArrowheads="1"/>
          </p:cNvSpPr>
          <p:nvPr/>
        </p:nvSpPr>
        <p:spPr bwMode="auto">
          <a:xfrm>
            <a:off x="214315" y="2495550"/>
            <a:ext cx="86439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200" b="1" i="1">
                <a:solidFill>
                  <a:srgbClr val="000000"/>
                </a:solidFill>
              </a:rPr>
              <a:t>Multi-Purpose </a:t>
            </a:r>
            <a:r>
              <a:rPr lang="en-US" altLang="ja-JP" sz="2200" b="1" i="1">
                <a:solidFill>
                  <a:srgbClr val="0000CC"/>
                </a:solidFill>
              </a:rPr>
              <a:t>P</a:t>
            </a:r>
            <a:r>
              <a:rPr lang="en-US" altLang="ja-JP" sz="2200" b="1" i="1">
                <a:solidFill>
                  <a:srgbClr val="000000"/>
                </a:solidFill>
              </a:rPr>
              <a:t>article and </a:t>
            </a:r>
            <a:r>
              <a:rPr lang="en-US" altLang="ja-JP" sz="2200" b="1" i="1">
                <a:solidFill>
                  <a:srgbClr val="0000CC"/>
                </a:solidFill>
              </a:rPr>
              <a:t>H</a:t>
            </a:r>
            <a:r>
              <a:rPr lang="en-US" altLang="ja-JP" sz="2200" b="1" i="1">
                <a:solidFill>
                  <a:srgbClr val="000000"/>
                </a:solidFill>
              </a:rPr>
              <a:t>eavy </a:t>
            </a:r>
            <a:r>
              <a:rPr lang="en-US" altLang="ja-JP" sz="2200" b="1" i="1">
                <a:solidFill>
                  <a:srgbClr val="0000CC"/>
                </a:solidFill>
              </a:rPr>
              <a:t>I</a:t>
            </a:r>
            <a:r>
              <a:rPr lang="en-US" altLang="ja-JP" sz="2200" b="1" i="1">
                <a:solidFill>
                  <a:srgbClr val="000000"/>
                </a:solidFill>
              </a:rPr>
              <a:t>on </a:t>
            </a:r>
            <a:r>
              <a:rPr lang="en-US" altLang="ja-JP" sz="2200" b="1" i="1">
                <a:solidFill>
                  <a:srgbClr val="0000CC"/>
                </a:solidFill>
              </a:rPr>
              <a:t>T</a:t>
            </a:r>
            <a:r>
              <a:rPr lang="en-US" altLang="ja-JP" sz="2200" b="1" i="1">
                <a:solidFill>
                  <a:srgbClr val="000000"/>
                </a:solidFill>
              </a:rPr>
              <a:t>ransport code </a:t>
            </a:r>
            <a:r>
              <a:rPr lang="en-US" altLang="ja-JP" sz="2200" b="1" i="1">
                <a:solidFill>
                  <a:srgbClr val="0000CC"/>
                </a:solidFill>
              </a:rPr>
              <a:t>S</a:t>
            </a:r>
            <a:r>
              <a:rPr lang="en-US" altLang="ja-JP" sz="22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97100" y="64008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defTabSz="829366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153400" y="64008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defTabSz="829366" fontAlgn="base">
              <a:spcBef>
                <a:spcPct val="50000"/>
              </a:spcBef>
              <a:spcAft>
                <a:spcPct val="0"/>
              </a:spcAft>
              <a:buNone/>
            </a:pPr>
            <a:fld id="{7C192A15-7A00-4CA8-8E06-AD9085343294}" type="slidenum"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pPr algn="ctr" defTabSz="829366" fontAlgn="base">
                <a:spcBef>
                  <a:spcPct val="50000"/>
                </a:spcBef>
                <a:spcAft>
                  <a:spcPct val="0"/>
                </a:spcAft>
                <a:buNone/>
              </a:pPr>
              <a:t>1</a:t>
            </a:fld>
            <a:endParaRPr lang="en-US" altLang="ja-JP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69" name="Text Box 1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154366" y="5194303"/>
            <a:ext cx="280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8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2018</a:t>
            </a:r>
            <a:r>
              <a:rPr lang="ja-JP" altLang="en-US" sz="28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28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28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ja-JP" altLang="en-US" sz="28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改訂</a:t>
            </a:r>
            <a:endParaRPr lang="en-US" altLang="ja-JP" sz="28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7558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806817"/>
            <a:ext cx="8767901" cy="3749285"/>
            <a:chOff x="-4801" y="2420888"/>
            <a:chExt cx="9871243" cy="422109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39" t="26854" r="39181" b="9660"/>
            <a:stretch/>
          </p:blipFill>
          <p:spPr bwMode="auto">
            <a:xfrm>
              <a:off x="-4801" y="2434760"/>
              <a:ext cx="3280657" cy="420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05" t="26818" r="38196" b="7676"/>
            <a:stretch/>
          </p:blipFill>
          <p:spPr bwMode="auto">
            <a:xfrm>
              <a:off x="3275856" y="2420888"/>
              <a:ext cx="3338043" cy="422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54" t="27009" r="39073" b="9132"/>
            <a:stretch/>
          </p:blipFill>
          <p:spPr bwMode="auto">
            <a:xfrm>
              <a:off x="6613899" y="2434760"/>
              <a:ext cx="3252543" cy="420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1356738" y="234788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土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64251" y="2347889"/>
            <a:ext cx="40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30907" y="234788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Pb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44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Arial" pitchFamily="18"/>
              </a:rPr>
              <a:t>ステップ</a:t>
            </a:r>
            <a:r>
              <a:rPr lang="ja-JP" altLang="ja-JP" dirty="0" smtClean="0">
                <a:latin typeface="Arial" pitchFamily="18"/>
              </a:rPr>
              <a:t> </a:t>
            </a:r>
            <a:r>
              <a:rPr lang="ja-JP" altLang="ja-JP" dirty="0">
                <a:latin typeface="Arial" pitchFamily="18"/>
              </a:rPr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Am-241</a:t>
            </a:r>
            <a:r>
              <a:rPr lang="ja-JP" altLang="en-US" dirty="0" smtClean="0"/>
              <a:t>の汚染を想定</a:t>
            </a:r>
            <a:endParaRPr lang="en-US" altLang="ja-JP" dirty="0"/>
          </a:p>
          <a:p>
            <a:pPr lvl="1"/>
            <a:r>
              <a:rPr lang="en-US" altLang="ja-JP" dirty="0" smtClean="0"/>
              <a:t>RI </a:t>
            </a:r>
            <a:r>
              <a:rPr lang="ja-JP" altLang="en-US" dirty="0" smtClean="0"/>
              <a:t>線源機能 </a:t>
            </a:r>
            <a:r>
              <a:rPr lang="en-US" altLang="ja-JP" dirty="0" smtClean="0"/>
              <a:t>(e-type=28)</a:t>
            </a:r>
            <a:r>
              <a:rPr lang="ja-JP" altLang="en-US" dirty="0" smtClean="0"/>
              <a:t>を使う</a:t>
            </a:r>
            <a:endParaRPr lang="en-US" altLang="ja-JP" dirty="0"/>
          </a:p>
          <a:p>
            <a:pPr lvl="1"/>
            <a:r>
              <a:rPr lang="ja-JP" altLang="en-US" dirty="0" smtClean="0"/>
              <a:t>深さ</a:t>
            </a:r>
            <a:r>
              <a:rPr lang="en-US" altLang="ja-JP" dirty="0" smtClean="0"/>
              <a:t> </a:t>
            </a:r>
            <a:r>
              <a:rPr lang="en-US" altLang="ja-JP" dirty="0"/>
              <a:t>3cm, </a:t>
            </a:r>
            <a:r>
              <a:rPr lang="ja-JP" altLang="en-US" dirty="0" smtClean="0"/>
              <a:t>半径</a:t>
            </a:r>
            <a:r>
              <a:rPr lang="en-US" altLang="ja-JP" dirty="0" smtClean="0"/>
              <a:t>: </a:t>
            </a:r>
            <a:r>
              <a:rPr lang="en-US" altLang="ja-JP" dirty="0"/>
              <a:t>1m </a:t>
            </a:r>
            <a:r>
              <a:rPr lang="ja-JP" altLang="en-US" dirty="0" smtClean="0"/>
              <a:t>土の中に分布</a:t>
            </a:r>
            <a:endParaRPr lang="en-US" altLang="ja-JP" dirty="0"/>
          </a:p>
          <a:p>
            <a:r>
              <a:rPr lang="ja-JP" altLang="en-US" dirty="0" smtClean="0"/>
              <a:t>実効線量率を計算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dirty="0" err="1"/>
              <a:t>Sv</a:t>
            </a:r>
            <a:r>
              <a:rPr lang="en-US" altLang="ja-JP" dirty="0"/>
              <a:t>/h)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[T-Track]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“multiplier”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[T-Track]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“multiplier” </a:t>
            </a:r>
            <a:r>
              <a:rPr lang="ja-JP" altLang="en-US" dirty="0" smtClean="0"/>
              <a:t>のサンプルは</a:t>
            </a:r>
            <a:r>
              <a:rPr lang="en-US" altLang="ja-JP" dirty="0" smtClean="0"/>
              <a:t> \</a:t>
            </a:r>
            <a:r>
              <a:rPr lang="en-US" altLang="ja-JP" dirty="0" err="1" smtClean="0"/>
              <a:t>phits</a:t>
            </a:r>
            <a:r>
              <a:rPr lang="en-US" altLang="ja-JP" dirty="0" smtClean="0"/>
              <a:t>\recommendation\H10multiplier</a:t>
            </a:r>
            <a:r>
              <a:rPr lang="ja-JP" altLang="en-US" dirty="0" smtClean="0"/>
              <a:t>　にある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実効線量を計算する場合は、</a:t>
            </a:r>
            <a:r>
              <a:rPr kumimoji="1" lang="en-US" altLang="ja-JP" dirty="0" smtClean="0"/>
              <a:t>multiplier ID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-203</a:t>
            </a:r>
            <a:r>
              <a:rPr kumimoji="1" lang="ja-JP" altLang="en-US" dirty="0" smtClean="0"/>
              <a:t>（等方照射）</a:t>
            </a:r>
            <a:r>
              <a:rPr kumimoji="1" lang="ja-JP" altLang="en-US" dirty="0" err="1" smtClean="0"/>
              <a:t>か</a:t>
            </a:r>
            <a:r>
              <a:rPr kumimoji="1" lang="en-US" altLang="ja-JP" dirty="0" smtClean="0"/>
              <a:t>-202</a:t>
            </a:r>
            <a:r>
              <a:rPr kumimoji="1" lang="ja-JP" altLang="en-US" dirty="0" smtClean="0"/>
              <a:t>（前方照射）を使用する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17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91" y="1258571"/>
            <a:ext cx="6924828" cy="548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実効線量の分布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7785" y="2327402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Ground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627784" y="2696734"/>
            <a:ext cx="576064" cy="516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09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Arial" pitchFamily="18"/>
              </a:rPr>
              <a:t>ステップ</a:t>
            </a:r>
            <a:r>
              <a:rPr lang="ja-JP" altLang="ja-JP" dirty="0" smtClean="0">
                <a:latin typeface="Arial" pitchFamily="18"/>
              </a:rPr>
              <a:t> </a:t>
            </a:r>
            <a:r>
              <a:rPr lang="ja-JP" altLang="ja-JP" dirty="0">
                <a:latin typeface="Arial" pitchFamily="18"/>
              </a:rPr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Cs-137 </a:t>
            </a:r>
            <a:r>
              <a:rPr lang="ja-JP" altLang="en-US" dirty="0" smtClean="0"/>
              <a:t>の土壌汚染を追加</a:t>
            </a:r>
            <a:endParaRPr lang="en-US" altLang="ja-JP" dirty="0"/>
          </a:p>
          <a:p>
            <a:pPr lvl="1"/>
            <a:r>
              <a:rPr lang="ja-JP" altLang="en-US" dirty="0" smtClean="0"/>
              <a:t>プロットにはどのような違いが出るかチェック</a:t>
            </a:r>
            <a:endParaRPr lang="en-US" altLang="ja-JP" dirty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ja-JP" altLang="en-US" dirty="0" smtClean="0"/>
              <a:t>地上１メートルでの実効線量を計算する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lvl="1"/>
            <a:r>
              <a:rPr lang="ja-JP" altLang="en-US" dirty="0" smtClean="0"/>
              <a:t>箱の中</a:t>
            </a:r>
            <a:r>
              <a:rPr lang="en-US" altLang="ja-JP" dirty="0" smtClean="0"/>
              <a:t> (x</a:t>
            </a:r>
            <a:r>
              <a:rPr lang="en-US" altLang="ja-JP" dirty="0"/>
              <a:t>:-10~10, y:-10~10, z: </a:t>
            </a:r>
            <a:r>
              <a:rPr lang="en-US" altLang="ja-JP" dirty="0" smtClean="0"/>
              <a:t>90~100)</a:t>
            </a:r>
            <a:r>
              <a:rPr lang="ja-JP" altLang="en-US" dirty="0"/>
              <a:t>の線量</a:t>
            </a:r>
            <a:endParaRPr lang="en-US" altLang="ja-JP" dirty="0"/>
          </a:p>
          <a:p>
            <a:pPr lvl="1"/>
            <a:r>
              <a:rPr lang="ja-JP" altLang="en-US" dirty="0" smtClean="0"/>
              <a:t>ヒント</a:t>
            </a:r>
            <a:r>
              <a:rPr lang="en-US" altLang="ja-JP" dirty="0" smtClean="0"/>
              <a:t>: t-track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ny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nz</a:t>
            </a:r>
            <a:r>
              <a:rPr lang="en-US" altLang="ja-JP" dirty="0" smtClean="0"/>
              <a:t> = 1</a:t>
            </a:r>
            <a:r>
              <a:rPr lang="ja-JP" altLang="en-US" dirty="0" smtClean="0"/>
              <a:t>　でもう一つ作る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統計誤差に注意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必要なら </a:t>
            </a:r>
            <a:r>
              <a:rPr lang="en-US" altLang="ja-JP" dirty="0" err="1" smtClean="0"/>
              <a:t>ncasc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を増やすこと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3968" y="301146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高難易度</a:t>
            </a:r>
            <a:r>
              <a:rPr lang="en-US" altLang="ja-JP" sz="2000" dirty="0" smtClean="0">
                <a:solidFill>
                  <a:srgbClr val="FF0000"/>
                </a:solidFill>
              </a:rPr>
              <a:t>! 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4716016" y="3411576"/>
            <a:ext cx="144016" cy="294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6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実効線量規格化のヒント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[</a:t>
            </a:r>
            <a:r>
              <a:rPr lang="en-US" altLang="ja-JP" dirty="0"/>
              <a:t>T-Track] </a:t>
            </a:r>
            <a:r>
              <a:rPr lang="ja-JP" altLang="en-US" dirty="0"/>
              <a:t>はマニュアルによる</a:t>
            </a:r>
            <a:r>
              <a:rPr lang="ja-JP" altLang="en-US" dirty="0" smtClean="0"/>
              <a:t>と</a:t>
            </a:r>
            <a:endParaRPr lang="en-US" altLang="ja-JP" dirty="0"/>
          </a:p>
          <a:p>
            <a:pPr lvl="1"/>
            <a:r>
              <a:rPr lang="en-US" altLang="ja-JP" dirty="0" smtClean="0"/>
              <a:t>[</a:t>
            </a:r>
            <a:r>
              <a:rPr lang="en-US" altLang="ja-JP" dirty="0"/>
              <a:t>T-track] </a:t>
            </a:r>
            <a:r>
              <a:rPr lang="ja-JP" altLang="en-US" dirty="0" smtClean="0"/>
              <a:t>の出力が</a:t>
            </a:r>
            <a:r>
              <a:rPr lang="en-US" altLang="ja-JP" dirty="0" smtClean="0"/>
              <a:t>  </a:t>
            </a:r>
            <a:r>
              <a:rPr lang="en-US" altLang="ja-JP" dirty="0"/>
              <a:t>(particle/cm^2/source)</a:t>
            </a:r>
          </a:p>
          <a:p>
            <a:pPr lvl="1"/>
            <a:r>
              <a:rPr lang="en-US" altLang="ja-JP" dirty="0" smtClean="0"/>
              <a:t>RI </a:t>
            </a:r>
            <a:r>
              <a:rPr lang="ja-JP" altLang="en-US" dirty="0" smtClean="0"/>
              <a:t>ソースを使った場合は</a:t>
            </a:r>
            <a:r>
              <a:rPr lang="en-US" altLang="ja-JP" dirty="0" smtClean="0"/>
              <a:t> </a:t>
            </a:r>
            <a:r>
              <a:rPr lang="en-US" altLang="ja-JP" dirty="0"/>
              <a:t>(particle/cm^2/sec)</a:t>
            </a:r>
          </a:p>
          <a:p>
            <a:pPr lvl="1"/>
            <a:r>
              <a:rPr lang="en-US" altLang="ja-JP" dirty="0"/>
              <a:t>Multiplier </a:t>
            </a:r>
            <a:r>
              <a:rPr lang="ja-JP" altLang="en-US" dirty="0"/>
              <a:t>の</a:t>
            </a:r>
            <a:r>
              <a:rPr lang="ja-JP" altLang="en-US" dirty="0" smtClean="0"/>
              <a:t>線量換算係数は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pSv</a:t>
            </a:r>
            <a:r>
              <a:rPr lang="ja-JP" altLang="en-US" dirty="0" smtClean="0"/>
              <a:t>・</a:t>
            </a:r>
            <a:r>
              <a:rPr lang="en-US" altLang="ja-JP" dirty="0" smtClean="0"/>
              <a:t>cm^2)</a:t>
            </a:r>
          </a:p>
          <a:p>
            <a:r>
              <a:rPr lang="ja-JP" altLang="en-US" smtClean="0"/>
              <a:t>これら</a:t>
            </a:r>
            <a:r>
              <a:rPr lang="ja-JP" altLang="en-US" dirty="0" smtClean="0"/>
              <a:t>を組み合わせて</a:t>
            </a:r>
            <a:r>
              <a:rPr lang="en-US" altLang="ja-JP" dirty="0" smtClean="0"/>
              <a:t>(</a:t>
            </a:r>
            <a:r>
              <a:rPr lang="en-US" altLang="ja-JP" dirty="0" err="1"/>
              <a:t>μSv</a:t>
            </a:r>
            <a:r>
              <a:rPr lang="en-US" altLang="ja-JP" dirty="0"/>
              <a:t>/h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の単位をもつ物理量に変換するにはどうすれば良いだろうか？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652" y="1124744"/>
            <a:ext cx="2858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前ページに必要な知識</a:t>
            </a:r>
            <a:r>
              <a:rPr lang="en-US" altLang="ja-JP" sz="2000" dirty="0" smtClean="0">
                <a:solidFill>
                  <a:srgbClr val="FF0000"/>
                </a:solidFill>
              </a:rPr>
              <a:t> ! 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22282" r="19982" b="7533"/>
          <a:stretch/>
        </p:blipFill>
        <p:spPr bwMode="auto">
          <a:xfrm>
            <a:off x="1925244" y="1926704"/>
            <a:ext cx="5167036" cy="495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64574" y="3186342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1m </a:t>
            </a: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の高さ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1.1x10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^-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02 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(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uSv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/h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dirty="0">
              <a:latin typeface="Arial" pitchFamily="18"/>
              <a:ea typeface="ＭＳ Ｐゴシック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  <p:cxnSp>
        <p:nvCxnSpPr>
          <p:cNvPr id="7" name="直線矢印コネクタ 6"/>
          <p:cNvCxnSpPr>
            <a:stCxn id="4" idx="1"/>
          </p:cNvCxnSpPr>
          <p:nvPr/>
        </p:nvCxnSpPr>
        <p:spPr>
          <a:xfrm flipH="1">
            <a:off x="4572000" y="3541842"/>
            <a:ext cx="792574" cy="7616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945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kumimoji="1" lang="en-US" altLang="ja-JP" dirty="0" smtClean="0"/>
              <a:t>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/>
          <a:lstStyle/>
          <a:p>
            <a:r>
              <a:rPr lang="ja-JP" altLang="en-US" dirty="0" smtClean="0"/>
              <a:t>線源の半径を変更</a:t>
            </a:r>
            <a:r>
              <a:rPr lang="en-US" altLang="ja-JP" dirty="0" smtClean="0"/>
              <a:t> </a:t>
            </a:r>
            <a:r>
              <a:rPr lang="en-US" altLang="ja-JP" dirty="0"/>
              <a:t>: 1 m -&gt; 3 m -&gt; </a:t>
            </a:r>
            <a:r>
              <a:rPr lang="en-US" altLang="ja-JP" dirty="0" smtClean="0"/>
              <a:t>9 m</a:t>
            </a:r>
          </a:p>
          <a:p>
            <a:pPr lvl="1"/>
            <a:r>
              <a:rPr lang="ja-JP" altLang="en-US" dirty="0" smtClean="0"/>
              <a:t>汚染の密度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Bq</a:t>
            </a:r>
            <a:r>
              <a:rPr lang="en-US" altLang="ja-JP" dirty="0" smtClean="0"/>
              <a:t>/cm^3) </a:t>
            </a:r>
            <a:r>
              <a:rPr lang="ja-JP" altLang="en-US" dirty="0" smtClean="0"/>
              <a:t>は同じ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中心での線量率が一定の値に近づくか確認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線量分布を</a:t>
            </a:r>
            <a:r>
              <a:rPr lang="en-US" altLang="ja-JP" dirty="0" smtClean="0"/>
              <a:t>3</a:t>
            </a:r>
            <a:r>
              <a:rPr lang="ja-JP" altLang="en-US" dirty="0" smtClean="0"/>
              <a:t>ケースで比較する</a:t>
            </a:r>
            <a:endParaRPr lang="ja-JP" altLang="en-US" dirty="0"/>
          </a:p>
          <a:p>
            <a:endParaRPr lang="en-US" altLang="ja-JP" dirty="0" smtClean="0"/>
          </a:p>
          <a:p>
            <a:r>
              <a:rPr lang="ja-JP" altLang="en-US" dirty="0" smtClean="0"/>
              <a:t>線源の分布を変えてみる</a:t>
            </a:r>
            <a:r>
              <a:rPr lang="en-US" altLang="ja-JP" dirty="0" smtClean="0"/>
              <a:t> (</a:t>
            </a:r>
            <a:r>
              <a:rPr lang="ja-JP" altLang="en-US" dirty="0" smtClean="0"/>
              <a:t>深度分布</a:t>
            </a:r>
            <a:r>
              <a:rPr lang="en-US" altLang="ja-JP" dirty="0" smtClean="0"/>
              <a:t>, </a:t>
            </a:r>
            <a:r>
              <a:rPr lang="ja-JP" altLang="en-US" dirty="0" smtClean="0"/>
              <a:t>線源核種</a:t>
            </a:r>
            <a:r>
              <a:rPr lang="en-US" altLang="ja-JP" dirty="0" smtClean="0"/>
              <a:t>, </a:t>
            </a:r>
            <a:r>
              <a:rPr lang="ja-JP" altLang="en-US" dirty="0" smtClean="0"/>
              <a:t>線源核種の放射能の比</a:t>
            </a:r>
            <a:r>
              <a:rPr lang="en-US" altLang="ja-JP" dirty="0" smtClean="0"/>
              <a:t>…)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48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8" t="21796" r="20858" b="9661"/>
          <a:stretch/>
        </p:blipFill>
        <p:spPr bwMode="auto">
          <a:xfrm>
            <a:off x="4773882" y="2662423"/>
            <a:ext cx="3442549" cy="32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9" t="21796" r="20557" b="9661"/>
          <a:stretch/>
        </p:blipFill>
        <p:spPr bwMode="auto">
          <a:xfrm>
            <a:off x="354969" y="2662423"/>
            <a:ext cx="3456384" cy="32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673213" y="3194547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1m </a:t>
            </a: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の高さ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 smtClean="0">
                <a:latin typeface="Arial" pitchFamily="18"/>
                <a:ea typeface="ＭＳ Ｐゴシック" pitchFamily="2"/>
                <a:cs typeface="Arial" pitchFamily="2"/>
              </a:rPr>
              <a:t>2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.0x10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^-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02 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(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uSv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/h)</a:t>
            </a:r>
          </a:p>
        </p:txBody>
      </p:sp>
      <p:cxnSp>
        <p:nvCxnSpPr>
          <p:cNvPr id="7" name="直線矢印コネクタ 6"/>
          <p:cNvCxnSpPr>
            <a:stCxn id="6" idx="1"/>
          </p:cNvCxnSpPr>
          <p:nvPr/>
        </p:nvCxnSpPr>
        <p:spPr>
          <a:xfrm flipH="1">
            <a:off x="2083161" y="3550047"/>
            <a:ext cx="590052" cy="7385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40047" y="1951423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半径</a:t>
            </a:r>
            <a:r>
              <a:rPr lang="en-US" altLang="ja-JP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: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3 m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37978" y="1951423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半径</a:t>
            </a:r>
            <a:r>
              <a:rPr lang="en-US" altLang="ja-JP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: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9</a:t>
            </a:r>
            <a:r>
              <a:rPr lang="ja-JP" altLang="en-US" dirty="0" smtClean="0">
                <a:latin typeface="Arial" pitchFamily="18"/>
                <a:ea typeface="ＭＳ Ｐゴシック" pitchFamily="2"/>
                <a:cs typeface="Arial" pitchFamily="2"/>
              </a:rPr>
              <a:t>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m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78291" y="3194547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1m </a:t>
            </a: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の高さ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1.2x10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^-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01 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(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uSv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/h)</a:t>
            </a:r>
          </a:p>
        </p:txBody>
      </p:sp>
      <p:cxnSp>
        <p:nvCxnSpPr>
          <p:cNvPr id="11" name="直線矢印コネクタ 10"/>
          <p:cNvCxnSpPr>
            <a:stCxn id="10" idx="1"/>
          </p:cNvCxnSpPr>
          <p:nvPr/>
        </p:nvCxnSpPr>
        <p:spPr>
          <a:xfrm flipH="1">
            <a:off x="6495156" y="3550047"/>
            <a:ext cx="583135" cy="7616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862064" y="6021288"/>
            <a:ext cx="4118598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均一になるには、線源に広がりが必要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5235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ステップ</a:t>
            </a:r>
            <a:r>
              <a:rPr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kumimoji="1" lang="ja-JP" altLang="en-US" dirty="0" smtClean="0"/>
              <a:t>線源半径</a:t>
            </a:r>
            <a:r>
              <a:rPr kumimoji="1" lang="en-US" altLang="ja-JP" dirty="0" smtClean="0"/>
              <a:t> : 3m </a:t>
            </a:r>
          </a:p>
          <a:p>
            <a:r>
              <a:rPr lang="ja-JP" altLang="en-US" dirty="0" smtClean="0"/>
              <a:t>地面が次のもので覆われている場合の線量を比較</a:t>
            </a:r>
            <a:endParaRPr lang="en-US" altLang="ja-JP" dirty="0" smtClean="0"/>
          </a:p>
          <a:p>
            <a:pPr lvl="1"/>
            <a:r>
              <a:rPr lang="en-US" altLang="ja-JP" dirty="0"/>
              <a:t>1cm </a:t>
            </a:r>
            <a:r>
              <a:rPr lang="ja-JP" altLang="en-US" dirty="0" smtClean="0"/>
              <a:t>土</a:t>
            </a:r>
            <a:endParaRPr lang="ja-JP" altLang="en-US" dirty="0"/>
          </a:p>
          <a:p>
            <a:pPr lvl="1"/>
            <a:r>
              <a:rPr kumimoji="1" lang="en-US" altLang="ja-JP" dirty="0" smtClean="0"/>
              <a:t>1 cm Fe</a:t>
            </a:r>
          </a:p>
          <a:p>
            <a:pPr lvl="1"/>
            <a:r>
              <a:rPr lang="en-US" altLang="ja-JP" dirty="0" smtClean="0"/>
              <a:t>1 cm </a:t>
            </a:r>
            <a:r>
              <a:rPr lang="en-US" altLang="ja-JP" dirty="0" err="1" smtClean="0"/>
              <a:t>Pb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128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350</Words>
  <Application>Microsoft Office PowerPoint</Application>
  <PresentationFormat>画面に合わせる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Office テーマ</vt:lpstr>
      <vt:lpstr>標準デザイン</vt:lpstr>
      <vt:lpstr>PHITS</vt:lpstr>
      <vt:lpstr>ステップ 1</vt:lpstr>
      <vt:lpstr>実効線量の分布</vt:lpstr>
      <vt:lpstr>ステップ 2</vt:lpstr>
      <vt:lpstr>実効線量規格化のヒント</vt:lpstr>
      <vt:lpstr>PowerPoint プレゼンテーション</vt:lpstr>
      <vt:lpstr>ステップ 3</vt:lpstr>
      <vt:lpstr>結果</vt:lpstr>
      <vt:lpstr>ステップ 4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T_Ogawa</dc:creator>
  <cp:lastModifiedBy>SHashimoto</cp:lastModifiedBy>
  <cp:revision>28</cp:revision>
  <dcterms:created xsi:type="dcterms:W3CDTF">2017-07-03T00:57:10Z</dcterms:created>
  <dcterms:modified xsi:type="dcterms:W3CDTF">2018-08-01T07:26:13Z</dcterms:modified>
</cp:coreProperties>
</file>