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66" r:id="rId3"/>
    <p:sldId id="257" r:id="rId4"/>
    <p:sldId id="258" r:id="rId5"/>
    <p:sldId id="260" r:id="rId6"/>
    <p:sldId id="259" r:id="rId7"/>
    <p:sldId id="262" r:id="rId8"/>
    <p:sldId id="261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6A5C02D2-4A43-43AB-BD38-71B18228B95A}">
          <p14:sldIdLst>
            <p14:sldId id="266"/>
            <p14:sldId id="257"/>
            <p14:sldId id="258"/>
            <p14:sldId id="260"/>
            <p14:sldId id="259"/>
            <p14:sldId id="262"/>
            <p14:sldId id="261"/>
            <p14:sldId id="263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94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7BAAD8-BB5C-4E48-86EF-D6D831CB8766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285AF-8470-44A5-B7B3-1F2296F5EC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00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>
            <a:extLst>
              <a:ext uri="{FF2B5EF4-FFF2-40B4-BE49-F238E27FC236}">
                <a16:creationId xmlns:a16="http://schemas.microsoft.com/office/drawing/2014/main" xmlns="" id="{66639A8A-D9BC-4802-A29E-89C6D4DEEF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ln/>
        </p:spPr>
      </p:sp>
      <p:sp>
        <p:nvSpPr>
          <p:cNvPr id="22531" name="Rectangle 1027">
            <a:extLst>
              <a:ext uri="{FF2B5EF4-FFF2-40B4-BE49-F238E27FC236}">
                <a16:creationId xmlns:a16="http://schemas.microsoft.com/office/drawing/2014/main" xmlns="" id="{79C093A6-8E36-4B54-86E4-71C926D78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ja-JP">
                <a:ea typeface="ＭＳ Ｐゴシック" panose="020B0600070205080204" pitchFamily="34" charset="-128"/>
              </a:rPr>
              <a:t>PHITS</a:t>
            </a:r>
            <a:r>
              <a:rPr lang="ja-JP" altLang="en-US">
                <a:ea typeface="ＭＳ Ｐゴシック" panose="020B0600070205080204" pitchFamily="34" charset="-128"/>
              </a:rPr>
              <a:t>講習会　入門実習</a:t>
            </a:r>
          </a:p>
        </p:txBody>
      </p:sp>
    </p:spTree>
    <p:extLst>
      <p:ext uri="{BB962C8B-B14F-4D97-AF65-F5344CB8AC3E}">
        <p14:creationId xmlns:p14="http://schemas.microsoft.com/office/powerpoint/2010/main" val="461744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53" indent="0" algn="ctr">
              <a:buNone/>
              <a:defRPr/>
            </a:lvl2pPr>
            <a:lvl3pPr marL="914305" indent="0" algn="ctr">
              <a:buNone/>
              <a:defRPr/>
            </a:lvl3pPr>
            <a:lvl4pPr marL="1371458" indent="0" algn="ctr">
              <a:buNone/>
              <a:defRPr/>
            </a:lvl4pPr>
            <a:lvl5pPr marL="1828610" indent="0" algn="ctr">
              <a:buNone/>
              <a:defRPr/>
            </a:lvl5pPr>
            <a:lvl6pPr marL="2285763" indent="0" algn="ctr">
              <a:buNone/>
              <a:defRPr/>
            </a:lvl6pPr>
            <a:lvl7pPr marL="2742915" indent="0" algn="ctr">
              <a:buNone/>
              <a:defRPr/>
            </a:lvl7pPr>
            <a:lvl8pPr marL="3200068" indent="0" algn="ctr">
              <a:buNone/>
              <a:defRPr/>
            </a:lvl8pPr>
            <a:lvl9pPr marL="365722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EDCF1D3-70DE-4D22-B8BD-7108B11E7C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204EF50-360A-466D-A6BB-2891B3EE75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71C6F3B-A8C0-4D46-AB3F-5E1D02D2BB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393A30-DF45-49DE-B6F9-A0A63115B54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997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157F3F0-57E8-4F29-A182-89A69816DE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8207EEF-7DED-4AA0-803C-5B41690EF7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2501F25-528B-4711-B0D6-F345F8092D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BDB7D6-3093-4F4C-8AD7-893CD75F6F0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401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53" indent="0">
              <a:buNone/>
              <a:defRPr sz="1800"/>
            </a:lvl2pPr>
            <a:lvl3pPr marL="914305" indent="0">
              <a:buNone/>
              <a:defRPr sz="1600"/>
            </a:lvl3pPr>
            <a:lvl4pPr marL="1371458" indent="0">
              <a:buNone/>
              <a:defRPr sz="1400"/>
            </a:lvl4pPr>
            <a:lvl5pPr marL="1828610" indent="0">
              <a:buNone/>
              <a:defRPr sz="1400"/>
            </a:lvl5pPr>
            <a:lvl6pPr marL="2285763" indent="0">
              <a:buNone/>
              <a:defRPr sz="1400"/>
            </a:lvl6pPr>
            <a:lvl7pPr marL="2742915" indent="0">
              <a:buNone/>
              <a:defRPr sz="1400"/>
            </a:lvl7pPr>
            <a:lvl8pPr marL="3200068" indent="0">
              <a:buNone/>
              <a:defRPr sz="1400"/>
            </a:lvl8pPr>
            <a:lvl9pPr marL="365722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F1D3036-0734-4C16-9522-05D6FE2867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0621231-6A0A-47EA-ABD6-48BC4DD6E5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20395F5-9F9F-4E97-A37E-39E2CAAE06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603C9-528E-47D5-A0D3-03B105B4F93B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6776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B2A47C6-3AB6-468B-9B11-509C587A22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2B787D1-24A2-4BED-A8A3-3CC1E1E858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7B81CEE-2735-4227-89B6-28CAFEDA28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8661E7-B044-4C98-BF2C-B275C66C6B1F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231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DB8A8535-F736-4257-B8B2-9297F61B15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52A6B183-7645-4FF5-A588-7C72F915FB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06824770-A588-407B-8A69-627B9B6DE6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26C343-C227-453A-8F21-A286E6A7AA9D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0938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543FEE9F-2BB9-4674-95DA-288F77F306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1F4CBB9E-0E44-4517-8D79-58F85767A4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441FF647-53A8-4CBE-ABD0-C4A9E2BD5B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2EAB4-B360-470F-AA2A-3702A63ABAC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2096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F13DF915-7418-4BAF-ACA6-61CE252CA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2317AED7-1283-4789-9371-D13D9BFE9F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44A3DBF0-6720-4489-B386-0B372BEFD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1347FE-72B9-4836-B639-B861CB3F878F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9266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59E6CC8-3070-4ADB-8193-AD40A22327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E604D69-5C62-48F9-9725-3ACAAC8DB9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4217149-F548-4957-A3EE-F94907BA04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485E50-14D4-487C-BDD3-8FAF17E7884A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446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3" indent="0">
              <a:buNone/>
              <a:defRPr sz="2800"/>
            </a:lvl2pPr>
            <a:lvl3pPr marL="914305" indent="0">
              <a:buNone/>
              <a:defRPr sz="2400"/>
            </a:lvl3pPr>
            <a:lvl4pPr marL="1371458" indent="0">
              <a:buNone/>
              <a:defRPr sz="2000"/>
            </a:lvl4pPr>
            <a:lvl5pPr marL="1828610" indent="0">
              <a:buNone/>
              <a:defRPr sz="2000"/>
            </a:lvl5pPr>
            <a:lvl6pPr marL="2285763" indent="0">
              <a:buNone/>
              <a:defRPr sz="2000"/>
            </a:lvl6pPr>
            <a:lvl7pPr marL="2742915" indent="0">
              <a:buNone/>
              <a:defRPr sz="2000"/>
            </a:lvl7pPr>
            <a:lvl8pPr marL="3200068" indent="0">
              <a:buNone/>
              <a:defRPr sz="2000"/>
            </a:lvl8pPr>
            <a:lvl9pPr marL="365722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079D5EE-4800-45CF-A986-B5B4F6F300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B8BF3AD-C4EF-4F59-93A0-D4BDBA27A3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2BE5E64-132B-40F1-947C-D17CC22DC0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72F081-E96F-4EA5-A395-D027B75BEB4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6568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3D7F976E-7578-45B4-80D7-457C6A8558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A80912A-2CB8-4D1D-AF15-27D7952470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48AE6A11-5970-4FE2-8A89-53E06B6B19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0477D9-4319-44F3-8F4A-D3BB192E290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5613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23A7453-AB81-405F-9FC9-BEDA996E4B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F70BBDB-7C98-46C6-B539-B162F07A0C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668B2223-6A81-4F78-9DE3-13C0D80114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5693E0-98D4-4A3B-8147-1222F6F139A3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118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E50D1EA2-A234-4EF3-969E-82166B40F7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43B7582F-84F2-4482-8160-E14C7E9376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AE0C6505-2730-4477-8AF0-66596B7BA58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ea typeface="ＭＳ Ｐゴシック" pitchFamily="50" charset="-128"/>
              </a:defRPr>
            </a:lvl1pPr>
          </a:lstStyle>
          <a:p>
            <a:pPr defTabSz="829452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5E969004-99A3-422C-BD93-FA676669106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ea typeface="ＭＳ Ｐゴシック" pitchFamily="50" charset="-128"/>
              </a:defRPr>
            </a:lvl1pPr>
          </a:lstStyle>
          <a:p>
            <a:pPr defTabSz="829452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xmlns="" id="{638F6166-ADA8-45E0-816E-8EB55EA860D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defTabSz="829452" fontAlgn="base">
              <a:spcBef>
                <a:spcPct val="0"/>
              </a:spcBef>
              <a:spcAft>
                <a:spcPct val="0"/>
              </a:spcAft>
            </a:pPr>
            <a:fld id="{5249495E-3503-4EED-B9D5-545D115C3B1B}" type="slidenum">
              <a:rPr lang="en-US" altLang="ja-JP">
                <a:solidFill>
                  <a:srgbClr val="000000"/>
                </a:solidFill>
              </a:rPr>
              <a:pPr defTabSz="82945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80641D73-F269-4D89-8F66-23E6DCE2D60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6448426"/>
            <a:ext cx="186372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D80F0C5E-2C69-4B26-BA6C-C581BE14260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29363"/>
            <a:ext cx="9105900" cy="71437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defTabSz="829452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ja-JP" altLang="en-US" sz="2400">
              <a:solidFill>
                <a:srgbClr val="000000"/>
              </a:solidFill>
            </a:endParaRP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xmlns="" id="{C5885BF0-0707-4A6B-BFF6-686DBA33735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153400" y="6400800"/>
            <a:ext cx="719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defTabSz="829452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fld id="{51C56E3A-F653-42DB-8852-B3B4C0358A76}" type="slidenum">
              <a:rPr lang="en-US" altLang="ja-JP" sz="2400">
                <a:solidFill>
                  <a:srgbClr val="000000"/>
                </a:solidFill>
                <a:latin typeface="Tahoma" panose="020B0604030504040204" pitchFamily="34" charset="0"/>
              </a:rPr>
              <a:pPr algn="ctr" defTabSz="829452" fontAlgn="base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altLang="ja-JP" sz="24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123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5pPr>
      <a:lvl6pPr marL="457153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6pPr>
      <a:lvl7pPr marL="914305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7pPr>
      <a:lvl8pPr marL="1371458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8pPr>
      <a:lvl9pPr marL="182861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9pPr>
    </p:titleStyle>
    <p:bodyStyle>
      <a:lvl1pPr marL="342865" indent="-34286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873" indent="-28572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2882" indent="-228577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034" indent="-228577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187" indent="-228577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340" indent="-228577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492" indent="-228577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645" indent="-228577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5797" indent="-228577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0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defTabSz="91430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defTabSz="91430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68602E39-6D59-41E4-A737-1F543A3FEFE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727200"/>
          </a:xfrm>
        </p:spPr>
        <p:txBody>
          <a:bodyPr/>
          <a:lstStyle/>
          <a:p>
            <a:pPr eaLnBrk="1" hangingPunct="1"/>
            <a:r>
              <a:rPr lang="en-US" altLang="ja-JP" sz="11000" b="1" i="1">
                <a:solidFill>
                  <a:srgbClr val="0000CC"/>
                </a:solidFill>
              </a:rPr>
              <a:t>P</a:t>
            </a:r>
            <a:r>
              <a:rPr lang="en-US" altLang="ja-JP" sz="9000" b="1" i="1">
                <a:solidFill>
                  <a:srgbClr val="0000CC"/>
                </a:solidFill>
              </a:rPr>
              <a:t>HI</a:t>
            </a:r>
            <a:r>
              <a:rPr lang="en-US" altLang="ja-JP" sz="9800" b="1" i="1">
                <a:solidFill>
                  <a:srgbClr val="0000CC"/>
                </a:solidFill>
              </a:rPr>
              <a:t>T</a:t>
            </a:r>
            <a:r>
              <a:rPr lang="en-US" altLang="ja-JP" sz="9000" b="1" i="1">
                <a:solidFill>
                  <a:srgbClr val="0000CC"/>
                </a:solidFill>
              </a:rPr>
              <a:t>S</a:t>
            </a:r>
          </a:p>
        </p:txBody>
      </p:sp>
      <p:sp>
        <p:nvSpPr>
          <p:cNvPr id="2054" name="正方形/長方形 4">
            <a:extLst>
              <a:ext uri="{FF2B5EF4-FFF2-40B4-BE49-F238E27FC236}">
                <a16:creationId xmlns:a16="http://schemas.microsoft.com/office/drawing/2014/main" xmlns="" id="{46DF7457-4D21-4911-B722-6EC6D2A25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5" y="2495550"/>
            <a:ext cx="864393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defTabSz="829366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2200" b="1" i="1">
                <a:solidFill>
                  <a:srgbClr val="000000"/>
                </a:solidFill>
              </a:rPr>
              <a:t>Multi-Purpose </a:t>
            </a:r>
            <a:r>
              <a:rPr lang="en-US" altLang="ja-JP" sz="2200" b="1" i="1">
                <a:solidFill>
                  <a:srgbClr val="0000CC"/>
                </a:solidFill>
              </a:rPr>
              <a:t>P</a:t>
            </a:r>
            <a:r>
              <a:rPr lang="en-US" altLang="ja-JP" sz="2200" b="1" i="1">
                <a:solidFill>
                  <a:srgbClr val="000000"/>
                </a:solidFill>
              </a:rPr>
              <a:t>article and </a:t>
            </a:r>
            <a:r>
              <a:rPr lang="en-US" altLang="ja-JP" sz="2200" b="1" i="1">
                <a:solidFill>
                  <a:srgbClr val="0000CC"/>
                </a:solidFill>
              </a:rPr>
              <a:t>H</a:t>
            </a:r>
            <a:r>
              <a:rPr lang="en-US" altLang="ja-JP" sz="2200" b="1" i="1">
                <a:solidFill>
                  <a:srgbClr val="000000"/>
                </a:solidFill>
              </a:rPr>
              <a:t>eavy </a:t>
            </a:r>
            <a:r>
              <a:rPr lang="en-US" altLang="ja-JP" sz="2200" b="1" i="1">
                <a:solidFill>
                  <a:srgbClr val="0000CC"/>
                </a:solidFill>
              </a:rPr>
              <a:t>I</a:t>
            </a:r>
            <a:r>
              <a:rPr lang="en-US" altLang="ja-JP" sz="2200" b="1" i="1">
                <a:solidFill>
                  <a:srgbClr val="000000"/>
                </a:solidFill>
              </a:rPr>
              <a:t>on </a:t>
            </a:r>
            <a:r>
              <a:rPr lang="en-US" altLang="ja-JP" sz="2200" b="1" i="1">
                <a:solidFill>
                  <a:srgbClr val="0000CC"/>
                </a:solidFill>
              </a:rPr>
              <a:t>T</a:t>
            </a:r>
            <a:r>
              <a:rPr lang="en-US" altLang="ja-JP" sz="2200" b="1" i="1">
                <a:solidFill>
                  <a:srgbClr val="000000"/>
                </a:solidFill>
              </a:rPr>
              <a:t>ransport code </a:t>
            </a:r>
            <a:r>
              <a:rPr lang="en-US" altLang="ja-JP" sz="2200" b="1" i="1">
                <a:solidFill>
                  <a:srgbClr val="0000CC"/>
                </a:solidFill>
              </a:rPr>
              <a:t>S</a:t>
            </a:r>
            <a:r>
              <a:rPr lang="en-US" altLang="ja-JP" sz="2200" b="1" i="1">
                <a:solidFill>
                  <a:srgbClr val="000000"/>
                </a:solidFill>
              </a:rPr>
              <a:t>ystem</a:t>
            </a:r>
          </a:p>
        </p:txBody>
      </p:sp>
      <p:sp>
        <p:nvSpPr>
          <p:cNvPr id="2055" name="Text Box 7">
            <a:extLst>
              <a:ext uri="{FF2B5EF4-FFF2-40B4-BE49-F238E27FC236}">
                <a16:creationId xmlns:a16="http://schemas.microsoft.com/office/drawing/2014/main" xmlns="" id="{88203A96-F8B9-46EB-8085-1B3FC68F6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100" y="6400800"/>
            <a:ext cx="472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defTabSz="829366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ja-JP" sz="2400">
                <a:solidFill>
                  <a:srgbClr val="000000"/>
                </a:solidFill>
                <a:latin typeface="Tahoma" panose="020B0604030504040204" pitchFamily="34" charset="0"/>
              </a:rPr>
              <a:t>title</a:t>
            </a:r>
          </a:p>
        </p:txBody>
      </p:sp>
      <p:sp>
        <p:nvSpPr>
          <p:cNvPr id="10" name="Text Box 15">
            <a:extLst>
              <a:ext uri="{FF2B5EF4-FFF2-40B4-BE49-F238E27FC236}">
                <a16:creationId xmlns:a16="http://schemas.microsoft.com/office/drawing/2014/main" xmlns="" id="{BA05443C-2EF6-48D4-A674-DC3741D80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3428" y="5235578"/>
            <a:ext cx="2559050" cy="46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defTabSz="829366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ja-JP" sz="2400" dirty="0" smtClean="0">
                <a:solidFill>
                  <a:srgbClr val="FF0000"/>
                </a:solidFill>
                <a:latin typeface="Times New Roman"/>
              </a:rPr>
              <a:t>Aug. </a:t>
            </a:r>
            <a:r>
              <a:rPr lang="en-US" altLang="ja-JP" sz="2400" dirty="0">
                <a:solidFill>
                  <a:srgbClr val="FF0000"/>
                </a:solidFill>
                <a:latin typeface="Times New Roman"/>
              </a:rPr>
              <a:t>2018 revised</a:t>
            </a:r>
          </a:p>
        </p:txBody>
      </p:sp>
      <p:sp>
        <p:nvSpPr>
          <p:cNvPr id="2" name="サブタイトル 1"/>
          <p:cNvSpPr>
            <a:spLocks noGrp="1"/>
          </p:cNvSpPr>
          <p:nvPr>
            <p:ph type="subTitle" idx="1"/>
          </p:nvPr>
        </p:nvSpPr>
        <p:spPr>
          <a:xfrm>
            <a:off x="1358899" y="3037055"/>
            <a:ext cx="6400800" cy="1752600"/>
          </a:xfrm>
        </p:spPr>
        <p:txBody>
          <a:bodyPr/>
          <a:lstStyle/>
          <a:p>
            <a:r>
              <a:rPr lang="en-US" altLang="ja-JP" dirty="0" smtClean="0">
                <a:solidFill>
                  <a:srgbClr val="010000"/>
                </a:solidFill>
                <a:latin typeface="+mj-ea"/>
              </a:rPr>
              <a:t>Guidance for hands-on exercise</a:t>
            </a:r>
          </a:p>
          <a:p>
            <a:r>
              <a:rPr lang="en-US" altLang="ja-JP" dirty="0" smtClean="0">
                <a:solidFill>
                  <a:srgbClr val="010000"/>
                </a:solidFill>
                <a:latin typeface="+mj-ea"/>
              </a:rPr>
              <a:t>Environmental radioactivity</a:t>
            </a:r>
            <a:endParaRPr lang="en-US" altLang="ja-JP" dirty="0">
              <a:solidFill>
                <a:srgbClr val="010000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9233735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grpSp>
        <p:nvGrpSpPr>
          <p:cNvPr id="4" name="グループ化 3"/>
          <p:cNvGrpSpPr/>
          <p:nvPr/>
        </p:nvGrpSpPr>
        <p:grpSpPr>
          <a:xfrm>
            <a:off x="107504" y="2806817"/>
            <a:ext cx="8767901" cy="3749285"/>
            <a:chOff x="-4801" y="2420888"/>
            <a:chExt cx="9871243" cy="4221090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639" t="26854" r="39181" b="9660"/>
            <a:stretch/>
          </p:blipFill>
          <p:spPr bwMode="auto">
            <a:xfrm>
              <a:off x="-4801" y="2434760"/>
              <a:ext cx="3280657" cy="4207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805" t="26818" r="38196" b="7676"/>
            <a:stretch/>
          </p:blipFill>
          <p:spPr bwMode="auto">
            <a:xfrm>
              <a:off x="3275856" y="2420888"/>
              <a:ext cx="3338043" cy="4221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0" name="Picture 4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854" t="27009" r="39073" b="9132"/>
            <a:stretch/>
          </p:blipFill>
          <p:spPr bwMode="auto">
            <a:xfrm>
              <a:off x="6613899" y="2434760"/>
              <a:ext cx="3252543" cy="420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22448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dirty="0">
                <a:latin typeface="Arial" pitchFamily="18"/>
              </a:rPr>
              <a:t>Step 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altLang="ja-JP" dirty="0"/>
              <a:t>Define contamination source of </a:t>
            </a:r>
            <a:r>
              <a:rPr lang="en-US" altLang="ja-JP" dirty="0" smtClean="0"/>
              <a:t>Am-241</a:t>
            </a:r>
            <a:endParaRPr lang="en-US" altLang="ja-JP" dirty="0"/>
          </a:p>
          <a:p>
            <a:pPr lvl="1"/>
            <a:r>
              <a:rPr lang="en-US" altLang="ja-JP" dirty="0"/>
              <a:t>Use RI source function</a:t>
            </a:r>
          </a:p>
          <a:p>
            <a:pPr lvl="1"/>
            <a:r>
              <a:rPr lang="en-US" altLang="ja-JP" dirty="0"/>
              <a:t>Depth 3cm, Radius: 1m in </a:t>
            </a:r>
            <a:r>
              <a:rPr lang="en-US" altLang="ja-JP" dirty="0" smtClean="0"/>
              <a:t>soil</a:t>
            </a:r>
            <a:endParaRPr lang="en-US" altLang="ja-JP" dirty="0"/>
          </a:p>
          <a:p>
            <a:r>
              <a:rPr lang="en-US" altLang="ja-JP" dirty="0"/>
              <a:t>Calculate effective dose rate (</a:t>
            </a:r>
            <a:r>
              <a:rPr lang="en-US" altLang="ja-JP" dirty="0" err="1"/>
              <a:t>Sv</a:t>
            </a:r>
            <a:r>
              <a:rPr lang="en-US" altLang="ja-JP" dirty="0"/>
              <a:t>/h) 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Use [T-Track] with “multiplier”</a:t>
            </a:r>
          </a:p>
          <a:p>
            <a:pPr lvl="1"/>
            <a:r>
              <a:rPr lang="en-US" altLang="ja-JP" dirty="0" smtClean="0"/>
              <a:t>Sample of [T-Track] with “multiplier” is available in  \</a:t>
            </a:r>
            <a:r>
              <a:rPr lang="en-US" altLang="ja-JP" dirty="0" err="1" smtClean="0"/>
              <a:t>phits</a:t>
            </a:r>
            <a:r>
              <a:rPr lang="en-US" altLang="ja-JP" dirty="0" smtClean="0"/>
              <a:t>\recommendation\H10multiplier</a:t>
            </a:r>
          </a:p>
          <a:p>
            <a:pPr lvl="1"/>
            <a:r>
              <a:rPr kumimoji="1" lang="en-US" altLang="ja-JP" dirty="0" smtClean="0"/>
              <a:t>To calculate effective dose, set multiplier ID=-203 (ISO irradiation) or -202 (AP irradiation).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172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191" y="1258571"/>
            <a:ext cx="6924828" cy="5480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dirty="0">
                <a:latin typeface="Arial" pitchFamily="18"/>
              </a:rPr>
              <a:t>Results of Dose equivalent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37785" y="2327402"/>
            <a:ext cx="894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Ground</a:t>
            </a:r>
            <a:endParaRPr kumimoji="1" lang="ja-JP" altLang="en-US" dirty="0"/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2627784" y="2696734"/>
            <a:ext cx="576064" cy="5162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7094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dirty="0">
                <a:latin typeface="Arial" pitchFamily="18"/>
              </a:rPr>
              <a:t>Step 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Add Cs-137 </a:t>
            </a:r>
            <a:r>
              <a:rPr lang="en-US" altLang="ja-JP" dirty="0"/>
              <a:t>contamination</a:t>
            </a:r>
          </a:p>
          <a:p>
            <a:pPr lvl="1"/>
            <a:r>
              <a:rPr lang="en-US" altLang="ja-JP" dirty="0" smtClean="0"/>
              <a:t>Check the plot. How does it change?</a:t>
            </a:r>
            <a:endParaRPr lang="en-US" altLang="ja-JP" dirty="0"/>
          </a:p>
          <a:p>
            <a:pPr lvl="2"/>
            <a:endParaRPr lang="en-US" altLang="ja-JP" dirty="0" smtClean="0"/>
          </a:p>
          <a:p>
            <a:pPr lvl="2"/>
            <a:endParaRPr lang="en-US" altLang="ja-JP" dirty="0" smtClean="0"/>
          </a:p>
          <a:p>
            <a:r>
              <a:rPr lang="en-US" altLang="ja-JP" dirty="0" smtClean="0"/>
              <a:t>Calculate effective dose rate at </a:t>
            </a:r>
            <a:r>
              <a:rPr lang="en-US" altLang="ja-JP" dirty="0"/>
              <a:t>1 m above the ground </a:t>
            </a:r>
          </a:p>
          <a:p>
            <a:pPr lvl="1"/>
            <a:r>
              <a:rPr lang="en-US" altLang="ja-JP" dirty="0"/>
              <a:t>Dose in a box...  x:-10~10, y:-10~10, z: 90~100</a:t>
            </a:r>
          </a:p>
          <a:p>
            <a:pPr lvl="1"/>
            <a:r>
              <a:rPr lang="en-US" altLang="ja-JP" dirty="0" smtClean="0"/>
              <a:t>Hint: make another t-track with </a:t>
            </a:r>
            <a:r>
              <a:rPr lang="en-US" altLang="ja-JP" dirty="0" err="1" smtClean="0"/>
              <a:t>nx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ny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nz</a:t>
            </a:r>
            <a:r>
              <a:rPr lang="en-US" altLang="ja-JP" dirty="0" smtClean="0"/>
              <a:t> = 1</a:t>
            </a:r>
          </a:p>
          <a:p>
            <a:pPr lvl="1"/>
            <a:r>
              <a:rPr lang="en-US" altLang="ja-JP" dirty="0" smtClean="0"/>
              <a:t>Be careful of statistical error</a:t>
            </a:r>
          </a:p>
          <a:p>
            <a:pPr lvl="2"/>
            <a:r>
              <a:rPr lang="en-US" altLang="ja-JP" dirty="0" smtClean="0"/>
              <a:t>Increase </a:t>
            </a:r>
            <a:r>
              <a:rPr lang="en-US" altLang="ja-JP" dirty="0" err="1" smtClean="0"/>
              <a:t>ncasc</a:t>
            </a:r>
            <a:r>
              <a:rPr lang="en-US" altLang="ja-JP" dirty="0" smtClean="0"/>
              <a:t> if necessary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83968" y="3011466"/>
            <a:ext cx="436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solidFill>
                  <a:srgbClr val="FF0000"/>
                </a:solidFill>
              </a:rPr>
              <a:t>Challenging task </a:t>
            </a:r>
            <a:r>
              <a:rPr lang="en-US" altLang="ja-JP" sz="2000" dirty="0" smtClean="0">
                <a:solidFill>
                  <a:srgbClr val="FF0000"/>
                </a:solidFill>
              </a:rPr>
              <a:t>! (Please try if possible)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H="1">
            <a:off x="4716016" y="3411576"/>
            <a:ext cx="144016" cy="294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4602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>
                <a:latin typeface="Arial" pitchFamily="18"/>
              </a:rPr>
              <a:t>Effective dose </a:t>
            </a:r>
            <a:r>
              <a:rPr lang="en-US" altLang="ja-JP" dirty="0" smtClean="0">
                <a:latin typeface="Arial" pitchFamily="18"/>
              </a:rPr>
              <a:t>normalization </a:t>
            </a:r>
            <a:r>
              <a:rPr lang="en-US" altLang="ja-JP" dirty="0">
                <a:latin typeface="Arial" pitchFamily="18"/>
              </a:rPr>
              <a:t>hints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According to the manual [T-Track] section</a:t>
            </a:r>
          </a:p>
          <a:p>
            <a:pPr lvl="1"/>
            <a:r>
              <a:rPr lang="en-US" altLang="ja-JP" dirty="0"/>
              <a:t>Output of [T-track] is  (particle/cm^2/source)</a:t>
            </a:r>
          </a:p>
          <a:p>
            <a:pPr lvl="1"/>
            <a:r>
              <a:rPr lang="en-US" altLang="ja-JP" dirty="0"/>
              <a:t>When RI source is used it is (particle/cm^2/sec)</a:t>
            </a:r>
          </a:p>
          <a:p>
            <a:pPr lvl="1"/>
            <a:r>
              <a:rPr lang="en-US" altLang="ja-JP" dirty="0"/>
              <a:t>Coefficient of Multiplier is (</a:t>
            </a:r>
            <a:r>
              <a:rPr lang="en-US" altLang="ja-JP" dirty="0" err="1" smtClean="0"/>
              <a:t>pSv</a:t>
            </a:r>
            <a:r>
              <a:rPr lang="en-US" altLang="ja-JP" dirty="0" smtClean="0"/>
              <a:t>*cm^2</a:t>
            </a:r>
            <a:r>
              <a:rPr lang="en-US" altLang="ja-JP" dirty="0"/>
              <a:t>) </a:t>
            </a:r>
            <a:endParaRPr lang="en-US" altLang="ja-JP" dirty="0" smtClean="0"/>
          </a:p>
          <a:p>
            <a:r>
              <a:rPr lang="en-US" altLang="ja-JP" dirty="0" smtClean="0"/>
              <a:t>Convert the unit of </a:t>
            </a:r>
            <a:r>
              <a:rPr lang="en-US" altLang="ja-JP" smtClean="0"/>
              <a:t>the result </a:t>
            </a:r>
            <a:r>
              <a:rPr lang="en-US" altLang="ja-JP" dirty="0" smtClean="0"/>
              <a:t>to (</a:t>
            </a:r>
            <a:r>
              <a:rPr lang="en-US" altLang="ja-JP" dirty="0" err="1" smtClean="0"/>
              <a:t>μSv</a:t>
            </a:r>
            <a:r>
              <a:rPr lang="en-US" altLang="ja-JP" dirty="0" smtClean="0"/>
              <a:t>/h)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3652" y="1124744"/>
            <a:ext cx="35244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FF0000"/>
                </a:solidFill>
              </a:rPr>
              <a:t>Necessary for challenging </a:t>
            </a:r>
            <a:r>
              <a:rPr lang="en-US" altLang="ja-JP" sz="2000" dirty="0">
                <a:solidFill>
                  <a:srgbClr val="FF0000"/>
                </a:solidFill>
              </a:rPr>
              <a:t>task </a:t>
            </a:r>
            <a:r>
              <a:rPr lang="en-US" altLang="ja-JP" sz="2000" dirty="0" smtClean="0">
                <a:solidFill>
                  <a:srgbClr val="FF0000"/>
                </a:solidFill>
              </a:rPr>
              <a:t>! 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10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34" t="22282" r="19982" b="7533"/>
          <a:stretch/>
        </p:blipFill>
        <p:spPr bwMode="auto">
          <a:xfrm>
            <a:off x="1925244" y="1926704"/>
            <a:ext cx="5167036" cy="495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64574" y="3186342"/>
            <a:ext cx="2276279" cy="711000"/>
          </a:xfrm>
          <a:prstGeom prst="rect">
            <a:avLst/>
          </a:prstGeom>
          <a:noFill/>
          <a:ln>
            <a:noFill/>
          </a:ln>
        </p:spPr>
        <p:txBody>
          <a:bodyPr vert="horz" wrap="none" lIns="144000" tIns="99000" rIns="144000" bIns="99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1m of the height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 smtClean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1.1x10</a:t>
            </a: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^-</a:t>
            </a:r>
            <a:r>
              <a:rPr lang="en-US" sz="1800" b="0" i="0" u="none" strike="noStrike" kern="1200" dirty="0" smtClean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02 </a:t>
            </a: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(</a:t>
            </a:r>
            <a:r>
              <a:rPr lang="en-US" sz="1800" b="0" i="0" u="none" strike="noStrike" kern="1200" dirty="0" err="1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uSv</a:t>
            </a: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/h)</a:t>
            </a:r>
          </a:p>
        </p:txBody>
      </p:sp>
      <p:cxnSp>
        <p:nvCxnSpPr>
          <p:cNvPr id="7" name="直線矢印コネクタ 6"/>
          <p:cNvCxnSpPr>
            <a:stCxn id="4" idx="1"/>
          </p:cNvCxnSpPr>
          <p:nvPr/>
        </p:nvCxnSpPr>
        <p:spPr>
          <a:xfrm flipH="1">
            <a:off x="4572000" y="3541842"/>
            <a:ext cx="792574" cy="7616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6945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Step 3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691982"/>
          </a:xfrm>
        </p:spPr>
        <p:txBody>
          <a:bodyPr/>
          <a:lstStyle/>
          <a:p>
            <a:r>
              <a:rPr lang="en-US" altLang="ja-JP" dirty="0" smtClean="0"/>
              <a:t>Change the source </a:t>
            </a:r>
            <a:r>
              <a:rPr lang="en-US" altLang="ja-JP" dirty="0"/>
              <a:t>radius : 1 m -&gt; 3 m -&gt; </a:t>
            </a:r>
            <a:r>
              <a:rPr lang="en-US" altLang="ja-JP" dirty="0" smtClean="0"/>
              <a:t>9 m</a:t>
            </a:r>
          </a:p>
          <a:p>
            <a:pPr lvl="1"/>
            <a:r>
              <a:rPr lang="en-US" altLang="ja-JP" dirty="0" smtClean="0"/>
              <a:t>Keep the contamination density (</a:t>
            </a:r>
            <a:r>
              <a:rPr lang="en-US" altLang="ja-JP" dirty="0" err="1" smtClean="0"/>
              <a:t>Bq</a:t>
            </a:r>
            <a:r>
              <a:rPr lang="en-US" altLang="ja-JP" dirty="0" smtClean="0"/>
              <a:t>/cm^3) constant </a:t>
            </a:r>
          </a:p>
          <a:p>
            <a:pPr lvl="1"/>
            <a:r>
              <a:rPr lang="en-US" altLang="ja-JP" dirty="0" smtClean="0"/>
              <a:t>Check </a:t>
            </a:r>
            <a:r>
              <a:rPr lang="en-US" altLang="ja-JP" dirty="0"/>
              <a:t>if dose rate reaches </a:t>
            </a:r>
            <a:r>
              <a:rPr lang="en-US" altLang="ja-JP" dirty="0" smtClean="0"/>
              <a:t>constant</a:t>
            </a:r>
          </a:p>
          <a:p>
            <a:pPr lvl="2"/>
            <a:r>
              <a:rPr lang="en-US" altLang="ja-JP" dirty="0" smtClean="0"/>
              <a:t>Compare dose distribution in 3 cases</a:t>
            </a:r>
            <a:endParaRPr lang="ja-JP" altLang="en-US" dirty="0"/>
          </a:p>
          <a:p>
            <a:endParaRPr lang="en-US" altLang="ja-JP" dirty="0" smtClean="0"/>
          </a:p>
          <a:p>
            <a:r>
              <a:rPr lang="en-US" altLang="ja-JP" dirty="0" smtClean="0"/>
              <a:t>Change other source definitions </a:t>
            </a:r>
            <a:r>
              <a:rPr lang="en-US" altLang="ja-JP" dirty="0"/>
              <a:t>(depth, </a:t>
            </a:r>
            <a:r>
              <a:rPr lang="en-US" altLang="ja-JP" dirty="0" smtClean="0"/>
              <a:t>isotope, activity ratio…)</a:t>
            </a: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6482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Result</a:t>
            </a:r>
            <a:endParaRPr kumimoji="1" lang="ja-JP" alt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18" t="21796" r="20858" b="9661"/>
          <a:stretch/>
        </p:blipFill>
        <p:spPr bwMode="auto">
          <a:xfrm>
            <a:off x="4773882" y="2662423"/>
            <a:ext cx="3442549" cy="3252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89" t="21796" r="20557" b="9661"/>
          <a:stretch/>
        </p:blipFill>
        <p:spPr bwMode="auto">
          <a:xfrm>
            <a:off x="354969" y="2662423"/>
            <a:ext cx="3456384" cy="3252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2673213" y="3194547"/>
            <a:ext cx="2276279" cy="711000"/>
          </a:xfrm>
          <a:prstGeom prst="rect">
            <a:avLst/>
          </a:prstGeom>
          <a:noFill/>
          <a:ln>
            <a:noFill/>
          </a:ln>
        </p:spPr>
        <p:txBody>
          <a:bodyPr vert="horz" wrap="none" lIns="144000" tIns="99000" rIns="144000" bIns="99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1m of the height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dirty="0" smtClean="0">
                <a:latin typeface="Arial" pitchFamily="18"/>
                <a:ea typeface="ＭＳ Ｐゴシック" pitchFamily="2"/>
                <a:cs typeface="Arial" pitchFamily="2"/>
              </a:rPr>
              <a:t>2</a:t>
            </a:r>
            <a:r>
              <a:rPr lang="en-US" sz="1800" b="0" i="0" u="none" strike="noStrike" kern="1200" dirty="0" smtClean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.0x10</a:t>
            </a: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^-</a:t>
            </a:r>
            <a:r>
              <a:rPr lang="en-US" sz="1800" b="0" i="0" u="none" strike="noStrike" kern="1200" dirty="0" smtClean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02 </a:t>
            </a: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(</a:t>
            </a:r>
            <a:r>
              <a:rPr lang="en-US" sz="1800" b="0" i="0" u="none" strike="noStrike" kern="1200" dirty="0" err="1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uSv</a:t>
            </a: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/h)</a:t>
            </a:r>
          </a:p>
        </p:txBody>
      </p:sp>
      <p:cxnSp>
        <p:nvCxnSpPr>
          <p:cNvPr id="7" name="直線矢印コネクタ 6"/>
          <p:cNvCxnSpPr>
            <a:stCxn id="6" idx="1"/>
          </p:cNvCxnSpPr>
          <p:nvPr/>
        </p:nvCxnSpPr>
        <p:spPr>
          <a:xfrm flipH="1">
            <a:off x="2083161" y="3550047"/>
            <a:ext cx="590052" cy="7385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240047" y="1951423"/>
            <a:ext cx="2276279" cy="711000"/>
          </a:xfrm>
          <a:prstGeom prst="rect">
            <a:avLst/>
          </a:prstGeom>
          <a:noFill/>
          <a:ln>
            <a:noFill/>
          </a:ln>
        </p:spPr>
        <p:txBody>
          <a:bodyPr vert="horz" wrap="none" lIns="144000" tIns="99000" rIns="144000" bIns="99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 smtClean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3 m</a:t>
            </a:r>
            <a:endParaRPr lang="en-US" sz="1800" b="0" i="0" u="none" strike="noStrike" kern="1200" dirty="0">
              <a:ln>
                <a:noFill/>
              </a:ln>
              <a:latin typeface="Arial" pitchFamily="18"/>
              <a:ea typeface="ＭＳ Ｐゴシック" pitchFamily="2"/>
              <a:cs typeface="Arial" pitchFamily="2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637978" y="1951423"/>
            <a:ext cx="2276279" cy="711000"/>
          </a:xfrm>
          <a:prstGeom prst="rect">
            <a:avLst/>
          </a:prstGeom>
          <a:noFill/>
          <a:ln>
            <a:noFill/>
          </a:ln>
        </p:spPr>
        <p:txBody>
          <a:bodyPr vert="horz" wrap="none" lIns="144000" tIns="99000" rIns="144000" bIns="99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 smtClean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9</a:t>
            </a:r>
            <a:r>
              <a:rPr lang="ja-JP" altLang="en-US" dirty="0">
                <a:latin typeface="Arial" pitchFamily="18"/>
                <a:ea typeface="ＭＳ Ｐゴシック" pitchFamily="2"/>
                <a:cs typeface="Arial" pitchFamily="2"/>
              </a:rPr>
              <a:t> </a:t>
            </a:r>
            <a:r>
              <a:rPr lang="en-US" sz="1800" b="0" i="0" u="none" strike="noStrike" kern="1200" dirty="0" smtClean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m</a:t>
            </a:r>
            <a:endParaRPr lang="en-US" sz="1800" b="0" i="0" u="none" strike="noStrike" kern="1200" dirty="0">
              <a:ln>
                <a:noFill/>
              </a:ln>
              <a:latin typeface="Arial" pitchFamily="18"/>
              <a:ea typeface="ＭＳ Ｐゴシック" pitchFamily="2"/>
              <a:cs typeface="Arial" pitchFamily="2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078291" y="3194547"/>
            <a:ext cx="2276279" cy="711000"/>
          </a:xfrm>
          <a:prstGeom prst="rect">
            <a:avLst/>
          </a:prstGeom>
          <a:noFill/>
          <a:ln>
            <a:noFill/>
          </a:ln>
        </p:spPr>
        <p:txBody>
          <a:bodyPr vert="horz" wrap="none" lIns="144000" tIns="99000" rIns="144000" bIns="99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1m of the height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dirty="0" smtClean="0">
                <a:latin typeface="Arial" pitchFamily="18"/>
                <a:ea typeface="ＭＳ Ｐゴシック" pitchFamily="2"/>
                <a:cs typeface="Arial" pitchFamily="2"/>
              </a:rPr>
              <a:t>1</a:t>
            </a:r>
            <a:r>
              <a:rPr lang="en-US" sz="1800" b="0" i="0" u="none" strike="noStrike" kern="1200" dirty="0" smtClean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.2x10</a:t>
            </a: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^-</a:t>
            </a:r>
            <a:r>
              <a:rPr lang="en-US" sz="1800" b="0" i="0" u="none" strike="noStrike" kern="1200" dirty="0" smtClean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01 </a:t>
            </a: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(</a:t>
            </a:r>
            <a:r>
              <a:rPr lang="en-US" sz="1800" b="0" i="0" u="none" strike="noStrike" kern="1200" dirty="0" err="1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uSv</a:t>
            </a: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/h)</a:t>
            </a:r>
          </a:p>
        </p:txBody>
      </p:sp>
      <p:cxnSp>
        <p:nvCxnSpPr>
          <p:cNvPr id="11" name="直線矢印コネクタ 10"/>
          <p:cNvCxnSpPr>
            <a:stCxn id="10" idx="1"/>
          </p:cNvCxnSpPr>
          <p:nvPr/>
        </p:nvCxnSpPr>
        <p:spPr>
          <a:xfrm flipH="1">
            <a:off x="6495156" y="3550047"/>
            <a:ext cx="583135" cy="7616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2862064" y="6021288"/>
            <a:ext cx="4118598" cy="711000"/>
          </a:xfrm>
          <a:prstGeom prst="rect">
            <a:avLst/>
          </a:prstGeom>
          <a:noFill/>
          <a:ln>
            <a:noFill/>
          </a:ln>
        </p:spPr>
        <p:txBody>
          <a:bodyPr vert="horz" wrap="none" lIns="144000" tIns="99000" rIns="144000" bIns="99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 smtClean="0">
                <a:ln>
                  <a:noFill/>
                </a:ln>
                <a:latin typeface="Arial" pitchFamily="18"/>
                <a:ea typeface="ＭＳ Ｐゴシック" pitchFamily="2"/>
                <a:cs typeface="Arial" pitchFamily="2"/>
              </a:rPr>
              <a:t>Large source area is necessary to reach equilibrium </a:t>
            </a:r>
            <a:endParaRPr lang="en-US" sz="1800" b="0" i="0" u="none" strike="noStrike" kern="1200" dirty="0">
              <a:ln>
                <a:noFill/>
              </a:ln>
              <a:latin typeface="Arial" pitchFamily="18"/>
              <a:ea typeface="ＭＳ Ｐゴシック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652351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Step </a:t>
            </a:r>
            <a:r>
              <a:rPr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kumimoji="1" lang="en-US" altLang="ja-JP" dirty="0" smtClean="0"/>
              <a:t>Source radius : 3m </a:t>
            </a:r>
          </a:p>
          <a:p>
            <a:r>
              <a:rPr lang="en-US" altLang="ja-JP" dirty="0" smtClean="0"/>
              <a:t>Calculate dose when ground is covered with </a:t>
            </a:r>
          </a:p>
          <a:p>
            <a:pPr lvl="1"/>
            <a:r>
              <a:rPr lang="en-US" altLang="ja-JP" dirty="0"/>
              <a:t>1cm Soil</a:t>
            </a:r>
            <a:endParaRPr lang="ja-JP" altLang="en-US" dirty="0"/>
          </a:p>
          <a:p>
            <a:pPr lvl="1"/>
            <a:r>
              <a:rPr kumimoji="1" lang="en-US" altLang="ja-JP" dirty="0" smtClean="0"/>
              <a:t>1 cm Fe</a:t>
            </a:r>
          </a:p>
          <a:p>
            <a:pPr lvl="1"/>
            <a:r>
              <a:rPr lang="en-US" altLang="ja-JP" dirty="0" smtClean="0"/>
              <a:t>1 cm </a:t>
            </a:r>
            <a:r>
              <a:rPr lang="en-US" altLang="ja-JP" dirty="0" err="1" smtClean="0"/>
              <a:t>Pb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81283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331</Words>
  <Application>Microsoft Office PowerPoint</Application>
  <PresentationFormat>画面に合わせる (4:3)</PresentationFormat>
  <Paragraphs>58</Paragraphs>
  <Slides>10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10</vt:i4>
      </vt:variant>
    </vt:vector>
  </HeadingPairs>
  <TitlesOfParts>
    <vt:vector size="12" baseType="lpstr">
      <vt:lpstr>Office テーマ</vt:lpstr>
      <vt:lpstr>標準デザイン</vt:lpstr>
      <vt:lpstr>PHITS</vt:lpstr>
      <vt:lpstr>Step 1</vt:lpstr>
      <vt:lpstr>Results of Dose equivalent</vt:lpstr>
      <vt:lpstr>Step 2</vt:lpstr>
      <vt:lpstr>Effective dose normalization hints</vt:lpstr>
      <vt:lpstr>PowerPoint プレゼンテーション</vt:lpstr>
      <vt:lpstr>Step 3</vt:lpstr>
      <vt:lpstr>Result</vt:lpstr>
      <vt:lpstr>Step 4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1</dc:title>
  <dc:creator>T_Ogawa</dc:creator>
  <cp:lastModifiedBy>SHashimoto</cp:lastModifiedBy>
  <cp:revision>21</cp:revision>
  <dcterms:created xsi:type="dcterms:W3CDTF">2017-07-03T00:57:10Z</dcterms:created>
  <dcterms:modified xsi:type="dcterms:W3CDTF">2018-08-01T07:26:00Z</dcterms:modified>
</cp:coreProperties>
</file>