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894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日付プレースホルダー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フッター プレースホルダー 3"/>
          <p:cNvSpPr txBox="1">
            <a:spLocks noGrp="1"/>
          </p:cNvSpPr>
          <p:nvPr>
            <p:ph type="ftr" sz="quarter" idx="2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スライド番号プレースホルダー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570965B-407E-4863-8852-B0C2777B0DEE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62331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 idx="2"/>
          </p:nvPr>
        </p:nvSpPr>
        <p:spPr>
          <a:xfrm>
            <a:off x="1106999" y="812520"/>
            <a:ext cx="5345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19"/>
            <a:ext cx="6047639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 altLang="ja-JP"/>
          </a:p>
        </p:txBody>
      </p:sp>
      <p:sp>
        <p:nvSpPr>
          <p:cNvPr id="4" name="ヘッダー プレースホルダー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日付プレースホルダー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フッター プレースホルダー 5"/>
          <p:cNvSpPr txBox="1">
            <a:spLocks noGrp="1"/>
          </p:cNvSpPr>
          <p:nvPr>
            <p:ph type="ftr" sz="quarter" idx="4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73DFAE67-0C30-417C-A4A6-3F811CD554A9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1039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altLang="ja-JP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>
            <a:extLst>
              <a:ext uri="{FF2B5EF4-FFF2-40B4-BE49-F238E27FC236}">
                <a16:creationId xmlns:a16="http://schemas.microsoft.com/office/drawing/2014/main" xmlns="" id="{66639A8A-D9BC-4802-A29E-89C6D4DEE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</p:spPr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xmlns="" id="{79C093A6-8E36-4B54-86E4-71C926D78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>
                <a:ea typeface="ＭＳ Ｐゴシック" panose="020B0600070205080204" pitchFamily="34" charset="-128"/>
              </a:rPr>
              <a:t>PHITS</a:t>
            </a:r>
            <a:r>
              <a:rPr lang="ja-JP" altLang="en-US">
                <a:ea typeface="ＭＳ Ｐゴシック" panose="020B0600070205080204" pitchFamily="34" charset="-128"/>
              </a:rPr>
              <a:t>講習会　入門実習</a:t>
            </a:r>
          </a:p>
        </p:txBody>
      </p:sp>
    </p:spTree>
    <p:extLst>
      <p:ext uri="{BB962C8B-B14F-4D97-AF65-F5344CB8AC3E}">
        <p14:creationId xmlns:p14="http://schemas.microsoft.com/office/powerpoint/2010/main" val="461744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DCDB00-CF73-473F-92F7-455F5C7CFD8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3229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7BCE27-3F10-4EA5-B68B-EB7BBB049D9E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2746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C68FBF-AAA0-4EDE-B74D-A1977C064E8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5303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EDCF1D3-70DE-4D22-B8BD-7108B11E7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204EF50-360A-466D-A6BB-2891B3EE7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71C6F3B-A8C0-4D46-AB3F-5E1D02D2BB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93A30-DF45-49DE-B6F9-A0A63115B54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18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157F3F0-57E8-4F29-A182-89A69816D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8207EEF-7DED-4AA0-803C-5B41690EF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2501F25-528B-4711-B0D6-F345F8092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DB7D6-3093-4F4C-8AD7-893CD75F6F0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92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72" indent="0">
              <a:buNone/>
              <a:defRPr sz="2000"/>
            </a:lvl2pPr>
            <a:lvl3pPr marL="1007943" indent="0">
              <a:buNone/>
              <a:defRPr sz="1800"/>
            </a:lvl3pPr>
            <a:lvl4pPr marL="1511915" indent="0">
              <a:buNone/>
              <a:defRPr sz="1500"/>
            </a:lvl4pPr>
            <a:lvl5pPr marL="2015886" indent="0">
              <a:buNone/>
              <a:defRPr sz="1500"/>
            </a:lvl5pPr>
            <a:lvl6pPr marL="2519858" indent="0">
              <a:buNone/>
              <a:defRPr sz="1500"/>
            </a:lvl6pPr>
            <a:lvl7pPr marL="3023829" indent="0">
              <a:buNone/>
              <a:defRPr sz="1500"/>
            </a:lvl7pPr>
            <a:lvl8pPr marL="3527801" indent="0">
              <a:buNone/>
              <a:defRPr sz="1500"/>
            </a:lvl8pPr>
            <a:lvl9pPr marL="4031772" indent="0">
              <a:buNone/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F1D3036-0734-4C16-9522-05D6FE2867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0621231-6A0A-47EA-ABD6-48BC4DD6E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20395F5-9F9F-4E97-A37E-39E2CAAE06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603C9-528E-47D5-A0D3-03B105B4F93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11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6047" y="2183906"/>
            <a:ext cx="4200260" cy="45358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2183906"/>
            <a:ext cx="4200260" cy="45358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B2A47C6-3AB6-468B-9B11-509C587A22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2B787D1-24A2-4BED-A8A3-3CC1E1E858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7B81CEE-2735-4227-89B6-28CAFEDA28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661E7-B044-4C98-BF2C-B275C66C6B1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691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B8A8535-F736-4257-B8B2-9297F61B1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52A6B183-7645-4FF5-A588-7C72F915FB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06824770-A588-407B-8A69-627B9B6DE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6C343-C227-453A-8F21-A286E6A7AA9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94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43FEE9F-2BB9-4674-95DA-288F77F30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F4CBB9E-0E44-4517-8D79-58F85767A4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41FF647-53A8-4CBE-ABD0-C4A9E2BD5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2EAB4-B360-470F-AA2A-3702A63ABAC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524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F13DF915-7418-4BAF-ACA6-61CE252CA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317AED7-1283-4789-9371-D13D9BFE9F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4A3DBF0-6720-4489-B386-0B372BEFD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347FE-72B9-4836-B639-B861CB3F878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88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59E6CC8-3070-4ADB-8193-AD40A22327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E604D69-5C62-48F9-9725-3ACAAC8DB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4217149-F548-4957-A3EE-F94907BA0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85E50-14D4-487C-BDD3-8FAF17E7884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3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C476CC-B7EB-4092-9461-84D5C71BBB9A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5788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079D5EE-4800-45CF-A986-B5B4F6F30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B8BF3AD-C4EF-4F59-93A0-D4BDBA27A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2BE5E64-132B-40F1-947C-D17CC22DC0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2F081-E96F-4EA5-A395-D027B75BEB4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32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D7F976E-7578-45B4-80D7-457C6A8558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A80912A-2CB8-4D1D-AF15-27D795247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8AE6A11-5970-4FE2-8A89-53E06B6B1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477D9-4319-44F3-8F4A-D3BB192E290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398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2445" y="671971"/>
            <a:ext cx="2142133" cy="604774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56047" y="671971"/>
            <a:ext cx="6258388" cy="604774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23A7453-AB81-405F-9FC9-BEDA996E4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F70BBDB-7C98-46C6-B539-B162F07A0C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68B2223-6A81-4F78-9DE3-13C0D80114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693E0-98D4-4A3B-8147-1222F6F139A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2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08BA53-0473-4E5C-B4FD-21BBABAD468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7637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44E4C7-6138-4D39-B4D4-DDA355C5061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4461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4B95CF-B050-42EE-B6CC-B7A4085375F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0652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02B85A-B33E-4126-BB88-DE4F7339FCF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04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624B53-0CD7-40F4-8079-6D3A97DD6D3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2811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D7997E-8C40-4E9F-9D60-AF265929CEAC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352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2E667A-ACB3-4D93-A38F-3A0E5B4D661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1517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 altLang="ja-JP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1"/>
          </p:nvPr>
        </p:nvSpPr>
        <p:spPr>
          <a:xfrm>
            <a:off x="503999" y="1769039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x-none" altLang="ja-JP"/>
          </a:p>
        </p:txBody>
      </p:sp>
      <p:sp>
        <p:nvSpPr>
          <p:cNvPr id="4" name="日付プレースホルダー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フッター プレースホルダー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スライド番号プレースホルダー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BB804EA0-2F82-40C6-A309-4EE34AD19AFE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x-none" altLang="ja-JP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altLang="ja-JP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E50D1EA2-A234-4EF3-969E-82166B40F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56047" y="671971"/>
            <a:ext cx="8568531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3B7582F-84F2-4482-8160-E14C7E937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6047" y="2183906"/>
            <a:ext cx="8568531" cy="453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AE0C6505-2730-4477-8AF0-66596B7BA5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Times New Roman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5E969004-99A3-422C-BD93-FA67666910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Times New Roman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638F6166-ADA8-45E0-816E-8EB55EA860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448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49495E-3503-4EED-B9D5-545D115C3B1B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80641D73-F269-4D89-8F66-23E6DCE2D6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6" y="7108195"/>
            <a:ext cx="2054627" cy="39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D80F0C5E-2C69-4B26-BA6C-C581BE1426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76951"/>
            <a:ext cx="10038622" cy="78746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2600">
              <a:solidFill>
                <a:srgbClr val="000000"/>
              </a:solidFill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xmlns="" id="{C5885BF0-0707-4A6B-BFF6-686DBA3373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88557" y="7055697"/>
            <a:ext cx="792800" cy="50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fld id="{51C56E3A-F653-42DB-8852-B3B4C0358A76}" type="slidenum">
              <a:rPr lang="en-US" altLang="ja-JP" sz="2600">
                <a:solidFill>
                  <a:srgbClr val="000000"/>
                </a:solidFill>
                <a:latin typeface="Tahoma" panose="020B0604030504040204" pitchFamily="34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ja-JP" sz="2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78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503972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1007943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511915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2015886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Char char="–"/>
        <a:defRPr kumimoji="1" sz="3100">
          <a:solidFill>
            <a:schemeClr val="tx1"/>
          </a:solidFill>
          <a:latin typeface="+mn-lt"/>
          <a:ea typeface="+mn-ea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71844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275815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779787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283758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68602E39-6D59-41E4-A737-1F543A3FEF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6047" y="1091953"/>
            <a:ext cx="8568531" cy="1903918"/>
          </a:xfrm>
        </p:spPr>
        <p:txBody>
          <a:bodyPr/>
          <a:lstStyle/>
          <a:p>
            <a:pPr eaLnBrk="1" hangingPunct="1"/>
            <a:r>
              <a:rPr lang="en-US" altLang="ja-JP" sz="12100" b="1" i="1">
                <a:solidFill>
                  <a:srgbClr val="0000CC"/>
                </a:solidFill>
              </a:rPr>
              <a:t>P</a:t>
            </a:r>
            <a:r>
              <a:rPr lang="en-US" altLang="ja-JP" sz="9900" b="1" i="1">
                <a:solidFill>
                  <a:srgbClr val="0000CC"/>
                </a:solidFill>
              </a:rPr>
              <a:t>HI</a:t>
            </a:r>
            <a:r>
              <a:rPr lang="en-US" altLang="ja-JP" sz="10800" b="1" i="1">
                <a:solidFill>
                  <a:srgbClr val="0000CC"/>
                </a:solidFill>
              </a:rPr>
              <a:t>T</a:t>
            </a:r>
            <a:r>
              <a:rPr lang="en-US" altLang="ja-JP" sz="9900" b="1" i="1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054" name="正方形/長方形 4">
            <a:extLst>
              <a:ext uri="{FF2B5EF4-FFF2-40B4-BE49-F238E27FC236}">
                <a16:creationId xmlns:a16="http://schemas.microsoft.com/office/drawing/2014/main" xmlns="" id="{46DF7457-4D21-4911-B722-6EC6D2A25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67" y="2750882"/>
            <a:ext cx="9529340" cy="470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b="1" i="1">
                <a:solidFill>
                  <a:srgbClr val="000000"/>
                </a:solidFill>
              </a:rPr>
              <a:t>Multi-Purpose </a:t>
            </a:r>
            <a:r>
              <a:rPr lang="en-US" altLang="ja-JP" sz="2400" b="1" i="1">
                <a:solidFill>
                  <a:srgbClr val="0000CC"/>
                </a:solidFill>
              </a:rPr>
              <a:t>P</a:t>
            </a:r>
            <a:r>
              <a:rPr lang="en-US" altLang="ja-JP" sz="2400" b="1" i="1">
                <a:solidFill>
                  <a:srgbClr val="000000"/>
                </a:solidFill>
              </a:rPr>
              <a:t>article and </a:t>
            </a:r>
            <a:r>
              <a:rPr lang="en-US" altLang="ja-JP" sz="2400" b="1" i="1">
                <a:solidFill>
                  <a:srgbClr val="0000CC"/>
                </a:solidFill>
              </a:rPr>
              <a:t>H</a:t>
            </a:r>
            <a:r>
              <a:rPr lang="en-US" altLang="ja-JP" sz="2400" b="1" i="1">
                <a:solidFill>
                  <a:srgbClr val="000000"/>
                </a:solidFill>
              </a:rPr>
              <a:t>eavy </a:t>
            </a:r>
            <a:r>
              <a:rPr lang="en-US" altLang="ja-JP" sz="2400" b="1" i="1">
                <a:solidFill>
                  <a:srgbClr val="0000CC"/>
                </a:solidFill>
              </a:rPr>
              <a:t>I</a:t>
            </a:r>
            <a:r>
              <a:rPr lang="en-US" altLang="ja-JP" sz="2400" b="1" i="1">
                <a:solidFill>
                  <a:srgbClr val="000000"/>
                </a:solidFill>
              </a:rPr>
              <a:t>on </a:t>
            </a:r>
            <a:r>
              <a:rPr lang="en-US" altLang="ja-JP" sz="2400" b="1" i="1">
                <a:solidFill>
                  <a:srgbClr val="0000CC"/>
                </a:solidFill>
              </a:rPr>
              <a:t>T</a:t>
            </a:r>
            <a:r>
              <a:rPr lang="en-US" altLang="ja-JP" sz="2400" b="1" i="1">
                <a:solidFill>
                  <a:srgbClr val="000000"/>
                </a:solidFill>
              </a:rPr>
              <a:t>ransport code </a:t>
            </a:r>
            <a:r>
              <a:rPr lang="en-US" altLang="ja-JP" sz="2400" b="1" i="1">
                <a:solidFill>
                  <a:srgbClr val="0000CC"/>
                </a:solidFill>
              </a:rPr>
              <a:t>S</a:t>
            </a:r>
            <a:r>
              <a:rPr lang="en-US" altLang="ja-JP" sz="2400" b="1" i="1">
                <a:solidFill>
                  <a:srgbClr val="000000"/>
                </a:solidFill>
              </a:rPr>
              <a:t>ystem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xmlns="" id="{88203A96-F8B9-46EB-8085-1B3FC68F6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150" y="7055697"/>
            <a:ext cx="5208323" cy="50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ja-JP" sz="2600">
                <a:solidFill>
                  <a:srgbClr val="000000"/>
                </a:solidFill>
                <a:latin typeface="Tahoma" panose="020B0604030504040204" pitchFamily="34" charset="0"/>
              </a:rPr>
              <a:t>title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xmlns="" id="{BA05443C-2EF6-48D4-A674-DC3741D80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725" y="5771253"/>
            <a:ext cx="2821175" cy="50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ja-JP" sz="2600" smtClean="0">
                <a:solidFill>
                  <a:srgbClr val="FF0000"/>
                </a:solidFill>
                <a:latin typeface="Times New Roman"/>
              </a:rPr>
              <a:t>Aug</a:t>
            </a:r>
            <a:r>
              <a:rPr lang="en-US" altLang="ja-JP" sz="2600" smtClean="0">
                <a:solidFill>
                  <a:srgbClr val="FF0000"/>
                </a:solidFill>
                <a:latin typeface="Times New Roman"/>
              </a:rPr>
              <a:t>. </a:t>
            </a:r>
            <a:r>
              <a:rPr lang="en-US" altLang="ja-JP" sz="2600" dirty="0" smtClean="0">
                <a:solidFill>
                  <a:srgbClr val="FF0000"/>
                </a:solidFill>
                <a:latin typeface="Times New Roman"/>
              </a:rPr>
              <a:t>2018 </a:t>
            </a:r>
            <a:r>
              <a:rPr lang="en-US" altLang="ja-JP" sz="2600" dirty="0">
                <a:solidFill>
                  <a:srgbClr val="FF0000"/>
                </a:solidFill>
                <a:latin typeface="Times New Roman"/>
              </a:rPr>
              <a:t>revised</a:t>
            </a:r>
          </a:p>
        </p:txBody>
      </p:sp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498092" y="3347789"/>
            <a:ext cx="7056438" cy="1931917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10000"/>
                </a:solidFill>
                <a:latin typeface="+mj-ea"/>
              </a:rPr>
              <a:t>Guidance for hands-on exercise</a:t>
            </a:r>
          </a:p>
          <a:p>
            <a:r>
              <a:rPr lang="en-US" altLang="ja-JP" smtClean="0">
                <a:solidFill>
                  <a:srgbClr val="010000"/>
                </a:solidFill>
                <a:latin typeface="+mj-ea"/>
              </a:rPr>
              <a:t>Detector</a:t>
            </a:r>
            <a:endParaRPr lang="en-US" altLang="ja-JP" dirty="0">
              <a:solidFill>
                <a:srgbClr val="01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235764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Step 0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503999" y="1547589"/>
            <a:ext cx="9071640" cy="4989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x-none" altLang="ja-JP" dirty="0"/>
              <a:t>start.inp is taken from \phits\recommendation\DetectorResponse\DetectorResponse.inp</a:t>
            </a:r>
          </a:p>
          <a:p>
            <a:pPr lvl="0"/>
            <a:r>
              <a:rPr lang="x-none" altLang="ja-JP" dirty="0"/>
              <a:t>Show the tally result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lum/>
            <a:alphaModFix/>
          </a:blip>
          <a:srcRect l="21302" t="20033" r="36921" b="4573"/>
          <a:stretch/>
        </p:blipFill>
        <p:spPr>
          <a:xfrm>
            <a:off x="5328344" y="2855891"/>
            <a:ext cx="4717669" cy="4537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Step 1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x-none" altLang="ja-JP"/>
              <a:t>Show the geometry</a:t>
            </a:r>
          </a:p>
          <a:p>
            <a:pPr lvl="0"/>
            <a:r>
              <a:rPr lang="x-none" altLang="ja-JP"/>
              <a:t>Take tally sample from  \phits\tallysample\t-track\t-track.inp</a:t>
            </a:r>
          </a:p>
          <a:p>
            <a:pPr lvl="0"/>
            <a:r>
              <a:rPr lang="x-none" altLang="ja-JP"/>
              <a:t>Adjust the view range (in particular Z direction)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lum/>
            <a:alphaModFix/>
          </a:blip>
          <a:srcRect l="20631" t="38276" r="39684" b="17057"/>
          <a:stretch/>
        </p:blipFill>
        <p:spPr>
          <a:xfrm>
            <a:off x="18363" y="4859957"/>
            <a:ext cx="4520525" cy="2711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>
            <a:lum/>
            <a:alphaModFix/>
          </a:blip>
          <a:srcRect l="25126" t="20041" r="43093" b="4946"/>
          <a:stretch/>
        </p:blipFill>
        <p:spPr>
          <a:xfrm>
            <a:off x="5832400" y="4208490"/>
            <a:ext cx="2664296" cy="3351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Step 2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x-none" altLang="ja-JP"/>
              <a:t>Change following parameters and see results</a:t>
            </a:r>
          </a:p>
          <a:p>
            <a:pPr lvl="1" rtl="0" hangingPunct="0"/>
            <a:r>
              <a:rPr lang="x-none" altLang="ja-JP" sz="3200"/>
              <a:t>Source neutron energy</a:t>
            </a:r>
          </a:p>
          <a:p>
            <a:pPr lvl="1" rtl="0" hangingPunct="0"/>
            <a:r>
              <a:rPr lang="x-none" altLang="ja-JP" sz="3200"/>
              <a:t>emin(2)  (e.g. emin(2) = 10 )</a:t>
            </a:r>
          </a:p>
          <a:p>
            <a:pPr lvl="1" rtl="0" hangingPunct="0"/>
            <a:r>
              <a:rPr lang="x-none" altLang="ja-JP" sz="3200"/>
              <a:t>Change detector material</a:t>
            </a:r>
          </a:p>
          <a:p>
            <a:pPr lvl="2" rtl="0" hangingPunct="0"/>
            <a:r>
              <a:rPr lang="x-none" altLang="ja-JP" sz="3200"/>
              <a:t>Neutron detector... He-3, U-235 (fission chamber), Li-6, Gd-155</a:t>
            </a:r>
          </a:p>
          <a:p>
            <a:pPr lvl="2" rtl="0" hangingPunct="0"/>
            <a:r>
              <a:rPr lang="x-none" altLang="ja-JP" sz="3200"/>
              <a:t>Are they sensitive to 35 MeV neutrons?</a:t>
            </a:r>
          </a:p>
          <a:p>
            <a:pPr lvl="1" rtl="0" hangingPunct="0"/>
            <a:r>
              <a:rPr lang="x-none" altLang="ja-JP" sz="3200"/>
              <a:t>Detector size (Attention: source is 10cm radius sphere)</a:t>
            </a:r>
          </a:p>
          <a:p>
            <a:pPr lvl="1" rtl="0" hangingPunct="0"/>
            <a:endParaRPr lang="x-none" altLang="ja-JP" sz="3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 altLang="ja-JP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x-none" altLang="ja-JP"/>
              <a:t>Left : emin(2) = 10</a:t>
            </a:r>
          </a:p>
          <a:p>
            <a:pPr lvl="0"/>
            <a:r>
              <a:rPr lang="x-none" altLang="ja-JP"/>
              <a:t>Right : emin(2) = 1.e-10</a:t>
            </a:r>
          </a:p>
          <a:p>
            <a:pPr lvl="0"/>
            <a:r>
              <a:rPr lang="x-none" altLang="ja-JP"/>
              <a:t>Why peak disappeared (hint: thermal neutron)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911" y="4149710"/>
            <a:ext cx="4743369" cy="3441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161369" y="4149709"/>
            <a:ext cx="4739735" cy="3439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Step 3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x-none" altLang="ja-JP"/>
              <a:t>Change neutron source -&gt; photon source</a:t>
            </a:r>
          </a:p>
          <a:p>
            <a:pPr lvl="0"/>
            <a:r>
              <a:rPr lang="x-none" altLang="ja-JP"/>
              <a:t>Change detector type (NaI)</a:t>
            </a:r>
          </a:p>
          <a:p>
            <a:pPr lvl="0"/>
            <a:r>
              <a:rPr lang="x-none" altLang="ja-JP"/>
              <a:t>See the result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3671279"/>
            <a:ext cx="5259959" cy="3816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Step 4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215775" y="1547589"/>
            <a:ext cx="9864849" cy="590465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x-none" altLang="ja-JP" dirty="0"/>
              <a:t>Change following parameters and see results</a:t>
            </a:r>
          </a:p>
          <a:p>
            <a:pPr lvl="1" rtl="0" hangingPunct="0"/>
            <a:r>
              <a:rPr lang="x-none" altLang="ja-JP" sz="3200" dirty="0"/>
              <a:t>Source gamma energy</a:t>
            </a:r>
          </a:p>
          <a:p>
            <a:pPr lvl="2" rtl="0" hangingPunct="0"/>
            <a:r>
              <a:rPr lang="x-none" altLang="ja-JP" sz="3200" dirty="0"/>
              <a:t>If possible, generate efficiency calibration curve (absorption peak efficiency)</a:t>
            </a:r>
          </a:p>
          <a:p>
            <a:pPr lvl="1" rtl="0" hangingPunct="0"/>
            <a:r>
              <a:rPr lang="x-none" altLang="ja-JP" sz="3200" dirty="0"/>
              <a:t>emin(12,13,14)  (e.g. emin(12,13,14) = 10 )</a:t>
            </a:r>
          </a:p>
          <a:p>
            <a:pPr lvl="2" rtl="0" hangingPunct="0"/>
            <a:r>
              <a:rPr lang="x-none" altLang="ja-JP" sz="3200" dirty="0"/>
              <a:t>Remember what the change was like when 	proj = neutron. Why so different?</a:t>
            </a:r>
          </a:p>
          <a:p>
            <a:pPr lvl="1" rtl="0" hangingPunct="0"/>
            <a:r>
              <a:rPr lang="x-none" altLang="ja-JP" sz="3200" dirty="0"/>
              <a:t>Change detector material</a:t>
            </a:r>
          </a:p>
          <a:p>
            <a:pPr lvl="2" rtl="0" hangingPunct="0"/>
            <a:r>
              <a:rPr lang="x-none" altLang="ja-JP" sz="3200" dirty="0"/>
              <a:t>Photon detector... Ge, BGO(BiGeO), etc</a:t>
            </a:r>
          </a:p>
          <a:p>
            <a:pPr lvl="2" rtl="0" hangingPunct="0"/>
            <a:r>
              <a:rPr lang="x-none" altLang="ja-JP" sz="3200" dirty="0"/>
              <a:t>Are they sensitive to 35 MeV gammas</a:t>
            </a:r>
            <a:r>
              <a:rPr lang="x-none" altLang="ja-JP" sz="3200" dirty="0" smtClean="0"/>
              <a:t>?</a:t>
            </a:r>
            <a:endParaRPr lang="x-none" altLang="ja-JP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Step 5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503999" y="1409039"/>
            <a:ext cx="9071640" cy="591191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x-none" altLang="ja-JP"/>
              <a:t>Let's make a Compton camera</a:t>
            </a:r>
          </a:p>
          <a:p>
            <a:pPr lvl="1" rtl="0" hangingPunct="0"/>
            <a:r>
              <a:rPr lang="x-none" altLang="ja-JP" sz="3200"/>
              <a:t>Source is pencil beam</a:t>
            </a:r>
          </a:p>
          <a:p>
            <a:pPr lvl="2" rtl="0" hangingPunct="0"/>
            <a:r>
              <a:rPr lang="x-none" altLang="ja-JP" sz="3200"/>
              <a:t>1 MeV gamma ray</a:t>
            </a:r>
          </a:p>
          <a:p>
            <a:pPr lvl="1" rtl="0" hangingPunct="0"/>
            <a:r>
              <a:rPr lang="x-none" altLang="ja-JP" sz="3200"/>
              <a:t>Two Si detectors</a:t>
            </a:r>
          </a:p>
          <a:p>
            <a:pPr lvl="2" rtl="0" hangingPunct="0"/>
            <a:r>
              <a:rPr lang="x-none" altLang="ja-JP" sz="3200"/>
              <a:t>Distance 140 cm (Y=100cm, Z =100cm)</a:t>
            </a:r>
          </a:p>
          <a:p>
            <a:pPr lvl="2" rtl="0" hangingPunct="0"/>
            <a:r>
              <a:rPr lang="x-none" altLang="ja-JP" sz="3200"/>
              <a:t>One is downstream detector (Hint: RCC is useful)</a:t>
            </a:r>
          </a:p>
          <a:p>
            <a:pPr lvl="1" rtl="0" hangingPunct="0"/>
            <a:r>
              <a:rPr lang="x-none" altLang="ja-JP" sz="3200"/>
              <a:t>Take [T-deposit2] tally sample from \phits\tallysample\t-deposit2\t-deposit2_reg.inp</a:t>
            </a:r>
          </a:p>
          <a:p>
            <a:pPr lvl="2" rtl="0" hangingPunct="0"/>
            <a:endParaRPr lang="x-none" altLang="ja-JP" sz="3200"/>
          </a:p>
          <a:p>
            <a:pPr lvl="1" rtl="0" hangingPunct="0"/>
            <a:r>
              <a:rPr lang="x-none" altLang="ja-JP" sz="3200"/>
              <a:t>Think how you can improve efficiency</a:t>
            </a:r>
          </a:p>
          <a:p>
            <a:pPr lvl="1" rtl="0" hangingPunct="0"/>
            <a:r>
              <a:rPr lang="x-none" altLang="ja-JP" sz="3200"/>
              <a:t>What happens if you change energy</a:t>
            </a:r>
          </a:p>
          <a:p>
            <a:pPr lvl="1" rtl="0" hangingPunct="0"/>
            <a:r>
              <a:rPr lang="x-none" altLang="ja-JP" sz="3200"/>
              <a:t>Attention! Do not use bias (improtance, weight)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 altLang="ja-JP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endParaRPr lang="x-none" altLang="ja-JP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360" y="141480"/>
            <a:ext cx="6254640" cy="4538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140000" y="3188520"/>
            <a:ext cx="5978520" cy="433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259</Words>
  <Application>Microsoft Office PowerPoint</Application>
  <PresentationFormat>ユーザー設定</PresentationFormat>
  <Paragraphs>50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Default</vt:lpstr>
      <vt:lpstr>標準デザイン</vt:lpstr>
      <vt:lpstr>PHITS</vt:lpstr>
      <vt:lpstr>Step 0</vt:lpstr>
      <vt:lpstr>Step 1</vt:lpstr>
      <vt:lpstr>Step 2</vt:lpstr>
      <vt:lpstr>PowerPoint プレゼンテーション</vt:lpstr>
      <vt:lpstr>Step 3</vt:lpstr>
      <vt:lpstr>Step 4</vt:lpstr>
      <vt:lpstr>Step 5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0</dc:title>
  <dc:creator>T_Ogawa</dc:creator>
  <cp:lastModifiedBy>SHashimoto</cp:lastModifiedBy>
  <cp:revision>7</cp:revision>
  <dcterms:created xsi:type="dcterms:W3CDTF">2009-04-16T11:32:32Z</dcterms:created>
  <dcterms:modified xsi:type="dcterms:W3CDTF">2018-08-01T07:27:09Z</dcterms:modified>
</cp:coreProperties>
</file>