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64" r:id="rId3"/>
    <p:sldId id="257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9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FD1B0-BBEB-4454-93BD-07FE963503F5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1996F-BF91-4420-9958-CC53FF376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51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18832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3" indent="0" algn="ctr">
              <a:buNone/>
              <a:defRPr/>
            </a:lvl2pPr>
            <a:lvl3pPr marL="914305" indent="0" algn="ctr">
              <a:buNone/>
              <a:defRPr/>
            </a:lvl3pPr>
            <a:lvl4pPr marL="1371458" indent="0" algn="ctr">
              <a:buNone/>
              <a:defRPr/>
            </a:lvl4pPr>
            <a:lvl5pPr marL="1828610" indent="0" algn="ctr">
              <a:buNone/>
              <a:defRPr/>
            </a:lvl5pPr>
            <a:lvl6pPr marL="2285763" indent="0" algn="ctr">
              <a:buNone/>
              <a:defRPr/>
            </a:lvl6pPr>
            <a:lvl7pPr marL="2742915" indent="0" algn="ctr">
              <a:buNone/>
              <a:defRPr/>
            </a:lvl7pPr>
            <a:lvl8pPr marL="3200068" indent="0" algn="ctr">
              <a:buNone/>
              <a:defRPr/>
            </a:lvl8pPr>
            <a:lvl9pPr marL="365722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60D0B-D6AA-47A9-84DE-9BF82EA5B0A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665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1B703-D8A0-41AA-A21C-FDF9BA75AF9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333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7FAB5-4D49-4B70-9831-30C70C8D351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44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FAC204-713D-4BE2-A142-8E48B9DF754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0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47656-3058-400E-88E1-8A3DA0D9A2B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73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43011-A72D-4E6C-8051-63D4D32BBFC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17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E8EA6-BD83-4B80-9348-645B3ECCE3F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4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9CA4D-AC21-4E32-9D49-16B91744F2D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46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7C05D-716E-430B-8F1B-696FE9865A7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83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6C1D-A0E4-4894-B766-752C565B9C6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35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3D808-7D6D-40D6-BC10-FDB01196358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69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pitchFamily="50" charset="-128"/>
              </a:defRPr>
            </a:lvl1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pitchFamily="50" charset="-128"/>
              </a:defRPr>
            </a:lvl1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</a:pPr>
            <a:fld id="{0A9DE9F4-1B0D-41D4-BB45-F82231040046}" type="slidenum">
              <a:rPr lang="en-US" altLang="ja-JP">
                <a:solidFill>
                  <a:srgbClr val="000000"/>
                </a:solidFill>
              </a:rPr>
              <a:pPr defTabSz="82945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3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5715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1430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371458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82861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42865" indent="-34286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882" indent="-228577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034" indent="-228577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187" indent="-228577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340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492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645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797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727200"/>
          </a:xfrm>
        </p:spPr>
        <p:txBody>
          <a:bodyPr/>
          <a:lstStyle/>
          <a:p>
            <a:pPr eaLnBrk="1" hangingPunct="1"/>
            <a:r>
              <a:rPr lang="en-US" altLang="ja-JP" sz="11000" b="1" i="1">
                <a:solidFill>
                  <a:srgbClr val="0000CC"/>
                </a:solidFill>
              </a:rPr>
              <a:t>P</a:t>
            </a:r>
            <a:r>
              <a:rPr lang="en-US" altLang="ja-JP" sz="9000" b="1" i="1">
                <a:solidFill>
                  <a:srgbClr val="0000CC"/>
                </a:solidFill>
              </a:rPr>
              <a:t>HI</a:t>
            </a:r>
            <a:r>
              <a:rPr lang="en-US" altLang="ja-JP" sz="9800" b="1" i="1">
                <a:solidFill>
                  <a:srgbClr val="0000CC"/>
                </a:solidFill>
              </a:rPr>
              <a:t>T</a:t>
            </a:r>
            <a:r>
              <a:rPr lang="en-US" altLang="ja-JP" sz="9000" b="1" i="1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1536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19100" y="3276603"/>
            <a:ext cx="8305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solidFill>
                  <a:srgbClr val="010000"/>
                </a:solidFill>
                <a:latin typeface="+mj-ea"/>
                <a:ea typeface="+mj-ea"/>
              </a:rPr>
              <a:t>応用実習用資料</a:t>
            </a:r>
            <a:endParaRPr lang="en-US" altLang="ja-JP" dirty="0" smtClean="0">
              <a:solidFill>
                <a:srgbClr val="01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ja-JP" smtClean="0">
                <a:solidFill>
                  <a:srgbClr val="010000"/>
                </a:solidFill>
                <a:latin typeface="+mj-ea"/>
                <a:ea typeface="+mj-ea"/>
              </a:rPr>
              <a:t>Neutron target</a:t>
            </a:r>
            <a:endParaRPr lang="en-US" altLang="ja-JP" dirty="0">
              <a:solidFill>
                <a:srgbClr val="010000"/>
              </a:solidFill>
              <a:latin typeface="+mj-ea"/>
              <a:ea typeface="+mj-ea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" y="6448428"/>
            <a:ext cx="18637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6329363"/>
            <a:ext cx="9105900" cy="71437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0" tIns="45706" rIns="91410" bIns="45706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829366" fontAlgn="base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15366" name="正方形/長方形 4"/>
          <p:cNvSpPr>
            <a:spLocks noChangeArrowheads="1"/>
          </p:cNvSpPr>
          <p:nvPr/>
        </p:nvSpPr>
        <p:spPr bwMode="auto">
          <a:xfrm>
            <a:off x="214315" y="2495550"/>
            <a:ext cx="86439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defTabSz="829366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2200" b="1" i="1">
                <a:solidFill>
                  <a:srgbClr val="000000"/>
                </a:solidFill>
              </a:rPr>
              <a:t>Multi-Purpose </a:t>
            </a:r>
            <a:r>
              <a:rPr lang="en-US" altLang="ja-JP" sz="2200" b="1" i="1">
                <a:solidFill>
                  <a:srgbClr val="0000CC"/>
                </a:solidFill>
              </a:rPr>
              <a:t>P</a:t>
            </a:r>
            <a:r>
              <a:rPr lang="en-US" altLang="ja-JP" sz="2200" b="1" i="1">
                <a:solidFill>
                  <a:srgbClr val="000000"/>
                </a:solidFill>
              </a:rPr>
              <a:t>article and </a:t>
            </a:r>
            <a:r>
              <a:rPr lang="en-US" altLang="ja-JP" sz="2200" b="1" i="1">
                <a:solidFill>
                  <a:srgbClr val="0000CC"/>
                </a:solidFill>
              </a:rPr>
              <a:t>H</a:t>
            </a:r>
            <a:r>
              <a:rPr lang="en-US" altLang="ja-JP" sz="2200" b="1" i="1">
                <a:solidFill>
                  <a:srgbClr val="000000"/>
                </a:solidFill>
              </a:rPr>
              <a:t>eavy </a:t>
            </a:r>
            <a:r>
              <a:rPr lang="en-US" altLang="ja-JP" sz="2200" b="1" i="1">
                <a:solidFill>
                  <a:srgbClr val="0000CC"/>
                </a:solidFill>
              </a:rPr>
              <a:t>I</a:t>
            </a:r>
            <a:r>
              <a:rPr lang="en-US" altLang="ja-JP" sz="2200" b="1" i="1">
                <a:solidFill>
                  <a:srgbClr val="000000"/>
                </a:solidFill>
              </a:rPr>
              <a:t>on </a:t>
            </a:r>
            <a:r>
              <a:rPr lang="en-US" altLang="ja-JP" sz="2200" b="1" i="1">
                <a:solidFill>
                  <a:srgbClr val="0000CC"/>
                </a:solidFill>
              </a:rPr>
              <a:t>T</a:t>
            </a:r>
            <a:r>
              <a:rPr lang="en-US" altLang="ja-JP" sz="2200" b="1" i="1">
                <a:solidFill>
                  <a:srgbClr val="000000"/>
                </a:solidFill>
              </a:rPr>
              <a:t>ransport code </a:t>
            </a:r>
            <a:r>
              <a:rPr lang="en-US" altLang="ja-JP" sz="2200" b="1" i="1">
                <a:solidFill>
                  <a:srgbClr val="0000CC"/>
                </a:solidFill>
              </a:rPr>
              <a:t>S</a:t>
            </a:r>
            <a:r>
              <a:rPr lang="en-US" altLang="ja-JP" sz="2200" b="1" i="1">
                <a:solidFill>
                  <a:srgbClr val="000000"/>
                </a:solidFill>
              </a:rPr>
              <a:t>ystem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197100" y="64008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defTabSz="829366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ja-JP" sz="2400">
                <a:solidFill>
                  <a:srgbClr val="000000"/>
                </a:solidFill>
                <a:latin typeface="Tahoma" panose="020B0604030504040204" pitchFamily="34" charset="0"/>
              </a:rPr>
              <a:t>title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8153400" y="6400800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defTabSz="829366" fontAlgn="base">
              <a:spcBef>
                <a:spcPct val="50000"/>
              </a:spcBef>
              <a:spcAft>
                <a:spcPct val="0"/>
              </a:spcAft>
              <a:buNone/>
            </a:pPr>
            <a:fld id="{7C192A15-7A00-4CA8-8E06-AD9085343294}" type="slidenum">
              <a:rPr lang="en-US" altLang="ja-JP" sz="2400">
                <a:solidFill>
                  <a:srgbClr val="000000"/>
                </a:solidFill>
                <a:latin typeface="Tahoma" panose="020B0604030504040204" pitchFamily="34" charset="0"/>
              </a:rPr>
              <a:pPr algn="ctr" defTabSz="829366" fontAlgn="base">
                <a:spcBef>
                  <a:spcPct val="50000"/>
                </a:spcBef>
                <a:spcAft>
                  <a:spcPct val="0"/>
                </a:spcAft>
                <a:buNone/>
              </a:pPr>
              <a:t>1</a:t>
            </a:fld>
            <a:endParaRPr lang="en-US" altLang="ja-JP" sz="2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5369" name="Text Box 15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154366" y="5194303"/>
            <a:ext cx="2809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defTabSz="829366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28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2018</a:t>
            </a:r>
            <a:r>
              <a:rPr lang="ja-JP" altLang="en-US" sz="28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年</a:t>
            </a:r>
            <a:r>
              <a:rPr lang="en-US" altLang="ja-JP" sz="280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8</a:t>
            </a:r>
            <a:r>
              <a:rPr lang="ja-JP" altLang="en-US" sz="280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月</a:t>
            </a:r>
            <a:r>
              <a:rPr lang="ja-JP" altLang="en-US" sz="28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改訂</a:t>
            </a:r>
            <a:endParaRPr lang="en-US" altLang="ja-JP" sz="2800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36114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ステップ</a:t>
            </a:r>
            <a:r>
              <a:rPr kumimoji="1" lang="en-US" altLang="ja-JP" dirty="0" smtClean="0"/>
              <a:t>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5cm</a:t>
            </a:r>
            <a:r>
              <a:rPr lang="ja-JP" altLang="en-US" dirty="0" smtClean="0"/>
              <a:t>のアルミでできたビームパイプを定義</a:t>
            </a:r>
            <a:endParaRPr lang="en-US" altLang="ja-JP" dirty="0" smtClean="0"/>
          </a:p>
          <a:p>
            <a:r>
              <a:rPr lang="en-US" altLang="ja-JP" dirty="0" smtClean="0"/>
              <a:t>10MeV </a:t>
            </a:r>
            <a:r>
              <a:rPr lang="ja-JP" altLang="en-US" dirty="0" smtClean="0"/>
              <a:t>の陽子ビーム線源を定義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ビームはパイプ中を貫通</a:t>
            </a:r>
            <a:endParaRPr kumimoji="1" lang="ja-JP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352" y="3435311"/>
            <a:ext cx="4371603" cy="3459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3447679"/>
            <a:ext cx="4355976" cy="344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300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2" y="3425423"/>
            <a:ext cx="4348382" cy="344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845" y="3394449"/>
            <a:ext cx="4376155" cy="3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ステップ</a:t>
            </a:r>
            <a:r>
              <a:rPr kumimoji="1" lang="en-US" altLang="ja-JP" dirty="0" smtClean="0"/>
              <a:t>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ターゲットを設置し中性子を出す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陽子をフルストップする厚みの</a:t>
            </a:r>
            <a:r>
              <a:rPr kumimoji="1" lang="en-US" altLang="ja-JP" dirty="0" smtClean="0"/>
              <a:t>Li </a:t>
            </a:r>
          </a:p>
          <a:p>
            <a:pPr lvl="1"/>
            <a:r>
              <a:rPr lang="ja-JP" altLang="en-US" dirty="0" smtClean="0"/>
              <a:t>中性子断面積と輸送スレッショルドに注意！</a:t>
            </a:r>
            <a:r>
              <a:rPr lang="en-US" altLang="ja-JP" dirty="0" smtClean="0"/>
              <a:t> 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59832" y="3975447"/>
            <a:ext cx="1034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proton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15884" y="3975447"/>
            <a:ext cx="1191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neutron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7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ステップ</a:t>
            </a:r>
            <a:r>
              <a:rPr kumimoji="1" lang="en-US" altLang="ja-JP" dirty="0" smtClean="0"/>
              <a:t> 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モデレータ・遮蔽・反射体を設置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モデレータ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中性子のエネルギーを下げる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中性子は</a:t>
            </a:r>
            <a:r>
              <a:rPr lang="en-US" altLang="ja-JP" dirty="0" smtClean="0"/>
              <a:t>H</a:t>
            </a:r>
            <a:r>
              <a:rPr lang="ja-JP" altLang="en-US" dirty="0" smtClean="0"/>
              <a:t>によって減速</a:t>
            </a:r>
            <a:r>
              <a:rPr lang="en-US" altLang="ja-JP" dirty="0" smtClean="0"/>
              <a:t>(</a:t>
            </a:r>
            <a:r>
              <a:rPr lang="ja-JP" altLang="en-US" dirty="0" smtClean="0"/>
              <a:t>下方散乱</a:t>
            </a:r>
            <a:r>
              <a:rPr lang="en-US" altLang="ja-JP" dirty="0" smtClean="0"/>
              <a:t>)</a:t>
            </a:r>
            <a:r>
              <a:rPr lang="ja-JP" altLang="en-US" dirty="0" smtClean="0"/>
              <a:t>される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遮蔽</a:t>
            </a:r>
            <a:r>
              <a:rPr lang="en-US" altLang="ja-JP" dirty="0" smtClean="0"/>
              <a:t> : </a:t>
            </a:r>
            <a:r>
              <a:rPr lang="ja-JP" altLang="en-US" dirty="0" smtClean="0"/>
              <a:t>ターゲットから出ていく中性子を遮る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中性子吸収材</a:t>
            </a:r>
            <a:r>
              <a:rPr lang="en-US" altLang="ja-JP" dirty="0" smtClean="0"/>
              <a:t>… </a:t>
            </a:r>
            <a:r>
              <a:rPr lang="en-US" altLang="ja-JP" dirty="0" err="1" smtClean="0"/>
              <a:t>Gd</a:t>
            </a:r>
            <a:r>
              <a:rPr lang="en-US" altLang="ja-JP" dirty="0" smtClean="0"/>
              <a:t> </a:t>
            </a:r>
            <a:r>
              <a:rPr lang="ja-JP" altLang="en-US" dirty="0" smtClean="0"/>
              <a:t>や</a:t>
            </a:r>
            <a:r>
              <a:rPr lang="en-US" altLang="ja-JP" dirty="0" smtClean="0"/>
              <a:t> B</a:t>
            </a:r>
          </a:p>
          <a:p>
            <a:pPr lvl="1"/>
            <a:r>
              <a:rPr kumimoji="1" lang="ja-JP" altLang="en-US" dirty="0" smtClean="0"/>
              <a:t>反射体</a:t>
            </a:r>
            <a:r>
              <a:rPr kumimoji="1" lang="en-US" altLang="ja-JP" dirty="0" smtClean="0"/>
              <a:t> : </a:t>
            </a:r>
            <a:r>
              <a:rPr kumimoji="1" lang="ja-JP" altLang="en-US" dirty="0" smtClean="0"/>
              <a:t>中性子を反射</a:t>
            </a:r>
            <a:r>
              <a:rPr kumimoji="1" lang="en-US" altLang="ja-JP" dirty="0" smtClean="0"/>
              <a:t> </a:t>
            </a:r>
          </a:p>
          <a:p>
            <a:pPr lvl="2"/>
            <a:r>
              <a:rPr kumimoji="1" lang="en-US" altLang="ja-JP" dirty="0" err="1" smtClean="0"/>
              <a:t>Pb</a:t>
            </a:r>
            <a:r>
              <a:rPr kumimoji="1" lang="en-US" altLang="ja-JP" dirty="0" smtClean="0"/>
              <a:t>, Be, </a:t>
            </a:r>
            <a:r>
              <a:rPr kumimoji="1" lang="ja-JP" altLang="en-US" dirty="0" smtClean="0"/>
              <a:t>等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880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" t="37273" r="21211" b="20694"/>
          <a:stretch/>
        </p:blipFill>
        <p:spPr bwMode="auto">
          <a:xfrm>
            <a:off x="-17414" y="26031"/>
            <a:ext cx="7132368" cy="340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6" t="37034" r="27098" b="20521"/>
          <a:stretch/>
        </p:blipFill>
        <p:spPr bwMode="auto">
          <a:xfrm>
            <a:off x="2651293" y="3429000"/>
            <a:ext cx="6492707" cy="341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644260" y="675421"/>
            <a:ext cx="1281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 reflector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>
            <a:stCxn id="4" idx="1"/>
          </p:cNvCxnSpPr>
          <p:nvPr/>
        </p:nvCxnSpPr>
        <p:spPr>
          <a:xfrm flipH="1">
            <a:off x="1656662" y="860087"/>
            <a:ext cx="987598" cy="18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916375" y="3585240"/>
            <a:ext cx="180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Moderator (H2O)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>
            <a:stCxn id="11" idx="0"/>
          </p:cNvCxnSpPr>
          <p:nvPr/>
        </p:nvCxnSpPr>
        <p:spPr>
          <a:xfrm flipH="1" flipV="1">
            <a:off x="1492439" y="1758348"/>
            <a:ext cx="328447" cy="1826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259660" y="149930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Beam pipe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>
            <a:stCxn id="16" idx="1"/>
          </p:cNvCxnSpPr>
          <p:nvPr/>
        </p:nvCxnSpPr>
        <p:spPr>
          <a:xfrm flipH="1" flipV="1">
            <a:off x="2804568" y="1340769"/>
            <a:ext cx="455092" cy="3432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16" idx="1"/>
          </p:cNvCxnSpPr>
          <p:nvPr/>
        </p:nvCxnSpPr>
        <p:spPr>
          <a:xfrm flipH="1">
            <a:off x="2804568" y="1683973"/>
            <a:ext cx="455092" cy="3048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974058" y="213285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B4C shielding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22" idx="1"/>
          </p:cNvCxnSpPr>
          <p:nvPr/>
        </p:nvCxnSpPr>
        <p:spPr>
          <a:xfrm flipH="1">
            <a:off x="1986460" y="2317522"/>
            <a:ext cx="987598" cy="18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12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ステップ</a:t>
            </a:r>
            <a:r>
              <a:rPr kumimoji="1" lang="en-US" altLang="ja-JP" dirty="0" smtClean="0"/>
              <a:t> 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中性子スペクトルを調整する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中性子ス</a:t>
            </a:r>
            <a:r>
              <a:rPr lang="ja-JP" altLang="en-US" dirty="0" err="1" smtClean="0"/>
              <a:t>ぺ</a:t>
            </a:r>
            <a:r>
              <a:rPr lang="ja-JP" altLang="en-US" dirty="0" smtClean="0"/>
              <a:t>クトルを確認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[T-Cross] </a:t>
            </a:r>
            <a:r>
              <a:rPr lang="ja-JP" altLang="en-US" dirty="0" smtClean="0"/>
              <a:t>のサンプルを </a:t>
            </a:r>
            <a:r>
              <a:rPr lang="en-US" altLang="ja-JP" dirty="0" smtClean="0"/>
              <a:t>\</a:t>
            </a:r>
            <a:r>
              <a:rPr lang="en-US" altLang="ja-JP" dirty="0" err="1" smtClean="0"/>
              <a:t>phits</a:t>
            </a:r>
            <a:r>
              <a:rPr lang="en-US" altLang="ja-JP" dirty="0" smtClean="0"/>
              <a:t>\</a:t>
            </a:r>
            <a:r>
              <a:rPr lang="en-US" altLang="ja-JP" dirty="0" err="1" smtClean="0"/>
              <a:t>tallysample</a:t>
            </a:r>
            <a:r>
              <a:rPr lang="en-US" altLang="ja-JP" dirty="0" smtClean="0"/>
              <a:t>\t-cross\t-</a:t>
            </a:r>
            <a:r>
              <a:rPr lang="en-US" altLang="ja-JP" dirty="0" err="1" smtClean="0"/>
              <a:t>cross_reg.inp</a:t>
            </a:r>
            <a:r>
              <a:rPr lang="en-US" altLang="ja-JP" dirty="0" smtClean="0"/>
              <a:t> </a:t>
            </a:r>
            <a:r>
              <a:rPr lang="ja-JP" altLang="en-US" dirty="0" smtClean="0"/>
              <a:t>から持ってくる</a:t>
            </a:r>
            <a:endParaRPr lang="en-US" altLang="ja-JP" dirty="0" smtClean="0"/>
          </a:p>
          <a:p>
            <a:pPr lvl="1"/>
            <a:r>
              <a:rPr lang="ja-JP" altLang="en-US" dirty="0"/>
              <a:t>モデレータ</a:t>
            </a:r>
            <a:r>
              <a:rPr lang="ja-JP" altLang="en-US" dirty="0" smtClean="0"/>
              <a:t>の材質や厚みなどを変えてみる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必要であれば</a:t>
            </a:r>
            <a:r>
              <a:rPr kumimoji="1" lang="en-US" altLang="ja-JP" dirty="0" err="1" smtClean="0"/>
              <a:t>maxcas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を増やす</a:t>
            </a:r>
            <a:endParaRPr kumimoji="1" lang="en-US" altLang="ja-JP" dirty="0" smtClean="0"/>
          </a:p>
          <a:p>
            <a:pPr lvl="2"/>
            <a:endParaRPr kumimoji="1" lang="ja-JP" alt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1" t="27296" r="31692" b="7504"/>
          <a:stretch/>
        </p:blipFill>
        <p:spPr bwMode="auto">
          <a:xfrm>
            <a:off x="899592" y="4010300"/>
            <a:ext cx="3240360" cy="289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1" t="27532" r="32813" b="9661"/>
          <a:stretch/>
        </p:blipFill>
        <p:spPr bwMode="auto">
          <a:xfrm>
            <a:off x="4932040" y="4010301"/>
            <a:ext cx="3275856" cy="286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88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ステップ </a:t>
            </a:r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66018"/>
            <a:ext cx="8964488" cy="4525963"/>
          </a:xfrm>
        </p:spPr>
        <p:txBody>
          <a:bodyPr/>
          <a:lstStyle/>
          <a:p>
            <a:r>
              <a:rPr kumimoji="1" lang="ja-JP" altLang="en-US" dirty="0" smtClean="0"/>
              <a:t>統計精度を上げる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スペクトル形状を正確に見られるように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モデレータを分割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スライス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して </a:t>
            </a:r>
            <a:r>
              <a:rPr kumimoji="1" lang="en-US" altLang="ja-JP" dirty="0" smtClean="0"/>
              <a:t>[importance]</a:t>
            </a:r>
            <a:r>
              <a:rPr kumimoji="1" lang="ja-JP" altLang="en-US" dirty="0" smtClean="0"/>
              <a:t>を使用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反射体を分割するのも有効</a:t>
            </a:r>
            <a:endParaRPr kumimoji="1" lang="ja-JP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8" t="27532" r="32662" b="9661"/>
          <a:stretch/>
        </p:blipFill>
        <p:spPr bwMode="auto">
          <a:xfrm>
            <a:off x="3062221" y="3373444"/>
            <a:ext cx="4032448" cy="350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矢印コネクタ 4"/>
          <p:cNvCxnSpPr>
            <a:stCxn id="7" idx="3"/>
          </p:cNvCxnSpPr>
          <p:nvPr/>
        </p:nvCxnSpPr>
        <p:spPr>
          <a:xfrm>
            <a:off x="2080093" y="3973706"/>
            <a:ext cx="2491907" cy="607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66162" y="3789040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熱中性子ピーク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23928" y="1293950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= </a:t>
            </a:r>
            <a:r>
              <a:rPr kumimoji="1" lang="ja-JP" altLang="en-US" sz="2000" dirty="0" smtClean="0"/>
              <a:t>計算を早くする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5433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ステップ</a:t>
            </a:r>
            <a:r>
              <a:rPr kumimoji="1" lang="en-US" altLang="ja-JP" dirty="0" smtClean="0"/>
              <a:t> 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時間ごとのエネルギースペクトルを見る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“t-type”, “</a:t>
            </a:r>
            <a:r>
              <a:rPr lang="en-US" altLang="ja-JP" dirty="0" err="1" smtClean="0"/>
              <a:t>tmin</a:t>
            </a:r>
            <a:r>
              <a:rPr lang="en-US" altLang="ja-JP" dirty="0" smtClean="0"/>
              <a:t>”, “</a:t>
            </a:r>
            <a:r>
              <a:rPr lang="en-US" altLang="ja-JP" dirty="0" err="1" smtClean="0"/>
              <a:t>tmax</a:t>
            </a:r>
            <a:r>
              <a:rPr lang="en-US" altLang="ja-JP" dirty="0" smtClean="0"/>
              <a:t>”, “</a:t>
            </a:r>
            <a:r>
              <a:rPr lang="en-US" altLang="ja-JP" dirty="0" err="1" smtClean="0"/>
              <a:t>nt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を</a:t>
            </a:r>
            <a:r>
              <a:rPr lang="en-US" altLang="ja-JP" dirty="0" smtClean="0"/>
              <a:t> [T-cross]</a:t>
            </a:r>
            <a:r>
              <a:rPr lang="ja-JP" altLang="en-US" dirty="0" smtClean="0"/>
              <a:t>に入れる</a:t>
            </a:r>
            <a:r>
              <a:rPr lang="en-US" altLang="ja-JP" dirty="0" smtClean="0"/>
              <a:t> </a:t>
            </a:r>
          </a:p>
          <a:p>
            <a:pPr lvl="1"/>
            <a:r>
              <a:rPr kumimoji="1" lang="en-US" altLang="ja-JP" dirty="0" err="1" smtClean="0"/>
              <a:t>tmin</a:t>
            </a:r>
            <a:r>
              <a:rPr kumimoji="1" lang="en-US" altLang="ja-JP" dirty="0" smtClean="0"/>
              <a:t> ~ 10 ns</a:t>
            </a:r>
          </a:p>
          <a:p>
            <a:pPr lvl="1"/>
            <a:r>
              <a:rPr lang="en-US" altLang="ja-JP" dirty="0" err="1" smtClean="0"/>
              <a:t>tmax</a:t>
            </a:r>
            <a:r>
              <a:rPr lang="en-US" altLang="ja-JP" dirty="0" smtClean="0"/>
              <a:t> ~ 10^7 ns (10ms)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注意！</a:t>
            </a:r>
            <a:r>
              <a:rPr lang="en-US" altLang="ja-JP" dirty="0" smtClean="0"/>
              <a:t>: PHITS</a:t>
            </a:r>
            <a:r>
              <a:rPr lang="ja-JP" altLang="en-US" dirty="0" smtClean="0"/>
              <a:t>の時間の単位は</a:t>
            </a:r>
            <a:r>
              <a:rPr lang="en-US" altLang="ja-JP" dirty="0" smtClean="0"/>
              <a:t> “ns”</a:t>
            </a:r>
            <a:endParaRPr kumimoji="1"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1" t="27723" r="32510" b="9662"/>
          <a:stretch/>
        </p:blipFill>
        <p:spPr bwMode="auto">
          <a:xfrm>
            <a:off x="4860032" y="4255156"/>
            <a:ext cx="3059832" cy="260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4" t="27965" r="32447" b="8749"/>
          <a:stretch/>
        </p:blipFill>
        <p:spPr bwMode="auto">
          <a:xfrm>
            <a:off x="899592" y="4255156"/>
            <a:ext cx="2974646" cy="2604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475656" y="4509120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1.6ns – 2.1 ns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54023" y="4509120"/>
            <a:ext cx="15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1.9ms – 2.5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ms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9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4336</TotalTime>
  <Words>268</Words>
  <Application>Microsoft Office PowerPoint</Application>
  <PresentationFormat>画面に合わせる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Office テーマ</vt:lpstr>
      <vt:lpstr>標準デザイン</vt:lpstr>
      <vt:lpstr>PHITS</vt:lpstr>
      <vt:lpstr>ステップ 1</vt:lpstr>
      <vt:lpstr>ステップ 2</vt:lpstr>
      <vt:lpstr>ステップ 3</vt:lpstr>
      <vt:lpstr>PowerPoint プレゼンテーション</vt:lpstr>
      <vt:lpstr>ステップ 4</vt:lpstr>
      <vt:lpstr>ステップ 5</vt:lpstr>
      <vt:lpstr>ステップ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</dc:title>
  <dc:creator>T_Ogawa</dc:creator>
  <cp:lastModifiedBy>SHashimoto</cp:lastModifiedBy>
  <cp:revision>28</cp:revision>
  <dcterms:created xsi:type="dcterms:W3CDTF">2017-06-26T06:47:04Z</dcterms:created>
  <dcterms:modified xsi:type="dcterms:W3CDTF">2018-08-01T07:27:27Z</dcterms:modified>
</cp:coreProperties>
</file>