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64" r:id="rId3"/>
    <p:sldId id="257" r:id="rId4"/>
    <p:sldId id="258" r:id="rId5"/>
    <p:sldId id="259" r:id="rId6"/>
    <p:sldId id="260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9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9745F-B473-45A7-8573-4DC160E4A676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010E2-158D-4125-A9A5-606BEB647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31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>
            <a:extLst>
              <a:ext uri="{FF2B5EF4-FFF2-40B4-BE49-F238E27FC236}">
                <a16:creationId xmlns:a16="http://schemas.microsoft.com/office/drawing/2014/main" xmlns="" id="{66639A8A-D9BC-4802-A29E-89C6D4DEEF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ln/>
        </p:spPr>
      </p:sp>
      <p:sp>
        <p:nvSpPr>
          <p:cNvPr id="22531" name="Rectangle 1027">
            <a:extLst>
              <a:ext uri="{FF2B5EF4-FFF2-40B4-BE49-F238E27FC236}">
                <a16:creationId xmlns:a16="http://schemas.microsoft.com/office/drawing/2014/main" xmlns="" id="{79C093A6-8E36-4B54-86E4-71C926D78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ja-JP">
                <a:ea typeface="ＭＳ Ｐゴシック" panose="020B0600070205080204" pitchFamily="34" charset="-128"/>
              </a:rPr>
              <a:t>PHITS</a:t>
            </a:r>
            <a:r>
              <a:rPr lang="ja-JP" altLang="en-US">
                <a:ea typeface="ＭＳ Ｐゴシック" panose="020B0600070205080204" pitchFamily="34" charset="-128"/>
              </a:rPr>
              <a:t>講習会　入門実習</a:t>
            </a:r>
          </a:p>
        </p:txBody>
      </p:sp>
    </p:spTree>
    <p:extLst>
      <p:ext uri="{BB962C8B-B14F-4D97-AF65-F5344CB8AC3E}">
        <p14:creationId xmlns:p14="http://schemas.microsoft.com/office/powerpoint/2010/main" val="46174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53" indent="0" algn="ctr">
              <a:buNone/>
              <a:defRPr/>
            </a:lvl2pPr>
            <a:lvl3pPr marL="914305" indent="0" algn="ctr">
              <a:buNone/>
              <a:defRPr/>
            </a:lvl3pPr>
            <a:lvl4pPr marL="1371458" indent="0" algn="ctr">
              <a:buNone/>
              <a:defRPr/>
            </a:lvl4pPr>
            <a:lvl5pPr marL="1828610" indent="0" algn="ctr">
              <a:buNone/>
              <a:defRPr/>
            </a:lvl5pPr>
            <a:lvl6pPr marL="2285763" indent="0" algn="ctr">
              <a:buNone/>
              <a:defRPr/>
            </a:lvl6pPr>
            <a:lvl7pPr marL="2742915" indent="0" algn="ctr">
              <a:buNone/>
              <a:defRPr/>
            </a:lvl7pPr>
            <a:lvl8pPr marL="3200068" indent="0" algn="ctr">
              <a:buNone/>
              <a:defRPr/>
            </a:lvl8pPr>
            <a:lvl9pPr marL="365722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EDCF1D3-70DE-4D22-B8BD-7108B11E7C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204EF50-360A-466D-A6BB-2891B3EE75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71C6F3B-A8C0-4D46-AB3F-5E1D02D2BB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93A30-DF45-49DE-B6F9-A0A63115B54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91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157F3F0-57E8-4F29-A182-89A69816DE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8207EEF-7DED-4AA0-803C-5B41690EF7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2501F25-528B-4711-B0D6-F345F8092D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DB7D6-3093-4F4C-8AD7-893CD75F6F0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515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3" indent="0">
              <a:buNone/>
              <a:defRPr sz="1800"/>
            </a:lvl2pPr>
            <a:lvl3pPr marL="914305" indent="0">
              <a:buNone/>
              <a:defRPr sz="1600"/>
            </a:lvl3pPr>
            <a:lvl4pPr marL="1371458" indent="0">
              <a:buNone/>
              <a:defRPr sz="1400"/>
            </a:lvl4pPr>
            <a:lvl5pPr marL="1828610" indent="0">
              <a:buNone/>
              <a:defRPr sz="1400"/>
            </a:lvl5pPr>
            <a:lvl6pPr marL="2285763" indent="0">
              <a:buNone/>
              <a:defRPr sz="1400"/>
            </a:lvl6pPr>
            <a:lvl7pPr marL="2742915" indent="0">
              <a:buNone/>
              <a:defRPr sz="1400"/>
            </a:lvl7pPr>
            <a:lvl8pPr marL="3200068" indent="0">
              <a:buNone/>
              <a:defRPr sz="1400"/>
            </a:lvl8pPr>
            <a:lvl9pPr marL="365722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F1D3036-0734-4C16-9522-05D6FE2867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0621231-6A0A-47EA-ABD6-48BC4DD6E5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20395F5-9F9F-4E97-A37E-39E2CAAE06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603C9-528E-47D5-A0D3-03B105B4F93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873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B2A47C6-3AB6-468B-9B11-509C587A22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2B787D1-24A2-4BED-A8A3-3CC1E1E858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7B81CEE-2735-4227-89B6-28CAFEDA28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661E7-B044-4C98-BF2C-B275C66C6B1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97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DB8A8535-F736-4257-B8B2-9297F61B15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52A6B183-7645-4FF5-A588-7C72F915FB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06824770-A588-407B-8A69-627B9B6DE6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6C343-C227-453A-8F21-A286E6A7AA9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757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43FEE9F-2BB9-4674-95DA-288F77F306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F4CBB9E-0E44-4517-8D79-58F85767A4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441FF647-53A8-4CBE-ABD0-C4A9E2BD5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2EAB4-B360-470F-AA2A-3702A63ABAC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551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F13DF915-7418-4BAF-ACA6-61CE252CA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317AED7-1283-4789-9371-D13D9BFE9F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4A3DBF0-6720-4489-B386-0B372BEFD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347FE-72B9-4836-B639-B861CB3F878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730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59E6CC8-3070-4ADB-8193-AD40A22327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E604D69-5C62-48F9-9725-3ACAAC8DB9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4217149-F548-4957-A3EE-F94907BA04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85E50-14D4-487C-BDD3-8FAF17E7884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26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079D5EE-4800-45CF-A986-B5B4F6F300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B8BF3AD-C4EF-4F59-93A0-D4BDBA27A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2BE5E64-132B-40F1-947C-D17CC22DC0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2F081-E96F-4EA5-A395-D027B75BEB4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720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D7F976E-7578-45B4-80D7-457C6A8558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A80912A-2CB8-4D1D-AF15-27D7952470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8AE6A11-5970-4FE2-8A89-53E06B6B19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477D9-4319-44F3-8F4A-D3BB192E290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66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23A7453-AB81-405F-9FC9-BEDA996E4B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F70BBDB-7C98-46C6-B539-B162F07A0C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68B2223-6A81-4F78-9DE3-13C0D80114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693E0-98D4-4A3B-8147-1222F6F139A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41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E50D1EA2-A234-4EF3-969E-82166B40F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43B7582F-84F2-4482-8160-E14C7E937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AE0C6505-2730-4477-8AF0-66596B7BA5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ＭＳ Ｐゴシック" pitchFamily="50" charset="-128"/>
              </a:defRPr>
            </a:lvl1pPr>
          </a:lstStyle>
          <a:p>
            <a:pPr defTabSz="82945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5E969004-99A3-422C-BD93-FA67666910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ＭＳ Ｐゴシック" pitchFamily="50" charset="-128"/>
              </a:defRPr>
            </a:lvl1pPr>
          </a:lstStyle>
          <a:p>
            <a:pPr defTabSz="82945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638F6166-ADA8-45E0-816E-8EB55EA860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defTabSz="829452" fontAlgn="base">
              <a:spcBef>
                <a:spcPct val="0"/>
              </a:spcBef>
              <a:spcAft>
                <a:spcPct val="0"/>
              </a:spcAft>
            </a:pPr>
            <a:fld id="{5249495E-3503-4EED-B9D5-545D115C3B1B}" type="slidenum">
              <a:rPr lang="en-US" altLang="ja-JP">
                <a:solidFill>
                  <a:srgbClr val="000000"/>
                </a:solidFill>
              </a:rPr>
              <a:pPr defTabSz="82945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80641D73-F269-4D89-8F66-23E6DCE2D6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6448426"/>
            <a:ext cx="18637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D80F0C5E-2C69-4B26-BA6C-C581BE1426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29363"/>
            <a:ext cx="9105900" cy="71437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defTabSz="829452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xmlns="" id="{C5885BF0-0707-4A6B-BFF6-686DBA33735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153400" y="6400800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defTabSz="829452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fld id="{51C56E3A-F653-42DB-8852-B3B4C0358A76}" type="slidenum">
              <a:rPr lang="en-US" altLang="ja-JP" sz="2400">
                <a:solidFill>
                  <a:srgbClr val="000000"/>
                </a:solidFill>
                <a:latin typeface="Tahoma" panose="020B0604030504040204" pitchFamily="34" charset="0"/>
              </a:rPr>
              <a:pPr algn="ctr" defTabSz="829452" fontAlgn="base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t>‹#›</a:t>
            </a:fld>
            <a:endParaRPr lang="en-US" altLang="ja-JP" sz="24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94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5pPr>
      <a:lvl6pPr marL="457153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6pPr>
      <a:lvl7pPr marL="914305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7pPr>
      <a:lvl8pPr marL="1371458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8pPr>
      <a:lvl9pPr marL="182861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9pPr>
    </p:titleStyle>
    <p:bodyStyle>
      <a:lvl1pPr marL="342865" indent="-342865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882" indent="-228577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034" indent="-228577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187" indent="-228577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340" indent="-22857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492" indent="-22857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645" indent="-22857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797" indent="-228577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68602E39-6D59-41E4-A737-1F543A3FEF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727200"/>
          </a:xfrm>
        </p:spPr>
        <p:txBody>
          <a:bodyPr/>
          <a:lstStyle/>
          <a:p>
            <a:pPr eaLnBrk="1" hangingPunct="1"/>
            <a:r>
              <a:rPr lang="en-US" altLang="ja-JP" sz="11000" b="1" i="1">
                <a:solidFill>
                  <a:srgbClr val="0000CC"/>
                </a:solidFill>
              </a:rPr>
              <a:t>P</a:t>
            </a:r>
            <a:r>
              <a:rPr lang="en-US" altLang="ja-JP" sz="9000" b="1" i="1">
                <a:solidFill>
                  <a:srgbClr val="0000CC"/>
                </a:solidFill>
              </a:rPr>
              <a:t>HI</a:t>
            </a:r>
            <a:r>
              <a:rPr lang="en-US" altLang="ja-JP" sz="9800" b="1" i="1">
                <a:solidFill>
                  <a:srgbClr val="0000CC"/>
                </a:solidFill>
              </a:rPr>
              <a:t>T</a:t>
            </a:r>
            <a:r>
              <a:rPr lang="en-US" altLang="ja-JP" sz="9000" b="1" i="1">
                <a:solidFill>
                  <a:srgbClr val="0000CC"/>
                </a:solidFill>
              </a:rPr>
              <a:t>S</a:t>
            </a:r>
          </a:p>
        </p:txBody>
      </p:sp>
      <p:sp>
        <p:nvSpPr>
          <p:cNvPr id="2054" name="正方形/長方形 4">
            <a:extLst>
              <a:ext uri="{FF2B5EF4-FFF2-40B4-BE49-F238E27FC236}">
                <a16:creationId xmlns:a16="http://schemas.microsoft.com/office/drawing/2014/main" xmlns="" id="{46DF7457-4D21-4911-B722-6EC6D2A25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5" y="2495550"/>
            <a:ext cx="86439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defTabSz="829366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2200" b="1" i="1">
                <a:solidFill>
                  <a:srgbClr val="000000"/>
                </a:solidFill>
              </a:rPr>
              <a:t>Multi-Purpose </a:t>
            </a:r>
            <a:r>
              <a:rPr lang="en-US" altLang="ja-JP" sz="2200" b="1" i="1">
                <a:solidFill>
                  <a:srgbClr val="0000CC"/>
                </a:solidFill>
              </a:rPr>
              <a:t>P</a:t>
            </a:r>
            <a:r>
              <a:rPr lang="en-US" altLang="ja-JP" sz="2200" b="1" i="1">
                <a:solidFill>
                  <a:srgbClr val="000000"/>
                </a:solidFill>
              </a:rPr>
              <a:t>article and </a:t>
            </a:r>
            <a:r>
              <a:rPr lang="en-US" altLang="ja-JP" sz="2200" b="1" i="1">
                <a:solidFill>
                  <a:srgbClr val="0000CC"/>
                </a:solidFill>
              </a:rPr>
              <a:t>H</a:t>
            </a:r>
            <a:r>
              <a:rPr lang="en-US" altLang="ja-JP" sz="2200" b="1" i="1">
                <a:solidFill>
                  <a:srgbClr val="000000"/>
                </a:solidFill>
              </a:rPr>
              <a:t>eavy </a:t>
            </a:r>
            <a:r>
              <a:rPr lang="en-US" altLang="ja-JP" sz="2200" b="1" i="1">
                <a:solidFill>
                  <a:srgbClr val="0000CC"/>
                </a:solidFill>
              </a:rPr>
              <a:t>I</a:t>
            </a:r>
            <a:r>
              <a:rPr lang="en-US" altLang="ja-JP" sz="2200" b="1" i="1">
                <a:solidFill>
                  <a:srgbClr val="000000"/>
                </a:solidFill>
              </a:rPr>
              <a:t>on </a:t>
            </a:r>
            <a:r>
              <a:rPr lang="en-US" altLang="ja-JP" sz="2200" b="1" i="1">
                <a:solidFill>
                  <a:srgbClr val="0000CC"/>
                </a:solidFill>
              </a:rPr>
              <a:t>T</a:t>
            </a:r>
            <a:r>
              <a:rPr lang="en-US" altLang="ja-JP" sz="2200" b="1" i="1">
                <a:solidFill>
                  <a:srgbClr val="000000"/>
                </a:solidFill>
              </a:rPr>
              <a:t>ransport code </a:t>
            </a:r>
            <a:r>
              <a:rPr lang="en-US" altLang="ja-JP" sz="2200" b="1" i="1">
                <a:solidFill>
                  <a:srgbClr val="0000CC"/>
                </a:solidFill>
              </a:rPr>
              <a:t>S</a:t>
            </a:r>
            <a:r>
              <a:rPr lang="en-US" altLang="ja-JP" sz="2200" b="1" i="1">
                <a:solidFill>
                  <a:srgbClr val="000000"/>
                </a:solidFill>
              </a:rPr>
              <a:t>ystem</a:t>
            </a: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xmlns="" id="{88203A96-F8B9-46EB-8085-1B3FC68F6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64008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defTabSz="829366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ja-JP" sz="2400">
                <a:solidFill>
                  <a:srgbClr val="000000"/>
                </a:solidFill>
                <a:latin typeface="Tahoma" panose="020B0604030504040204" pitchFamily="34" charset="0"/>
              </a:rPr>
              <a:t>title</a:t>
            </a: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xmlns="" id="{BA05443C-2EF6-48D4-A674-DC3741D80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8" y="5235578"/>
            <a:ext cx="2559050" cy="46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0" tIns="45706" rIns="91410" bIns="45706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defTabSz="829366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2400" smtClean="0">
                <a:solidFill>
                  <a:srgbClr val="FF0000"/>
                </a:solidFill>
                <a:latin typeface="Times New Roman"/>
              </a:rPr>
              <a:t>Aug</a:t>
            </a:r>
            <a:r>
              <a:rPr lang="en-US" altLang="ja-JP" sz="2400" smtClean="0">
                <a:solidFill>
                  <a:srgbClr val="FF0000"/>
                </a:solidFill>
                <a:latin typeface="Times New Roman"/>
              </a:rPr>
              <a:t>. </a:t>
            </a:r>
            <a:r>
              <a:rPr lang="en-US" altLang="ja-JP" sz="2400" dirty="0">
                <a:solidFill>
                  <a:srgbClr val="FF0000"/>
                </a:solidFill>
                <a:latin typeface="Times New Roman"/>
              </a:rPr>
              <a:t>2018 revised</a:t>
            </a:r>
          </a:p>
        </p:txBody>
      </p:sp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1358899" y="3037055"/>
            <a:ext cx="6400800" cy="1752600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10000"/>
                </a:solidFill>
                <a:latin typeface="+mj-ea"/>
              </a:rPr>
              <a:t>Guidance for hands-on exercise</a:t>
            </a:r>
          </a:p>
          <a:p>
            <a:r>
              <a:rPr lang="en-US" altLang="ja-JP" smtClean="0">
                <a:solidFill>
                  <a:srgbClr val="010000"/>
                </a:solidFill>
                <a:latin typeface="+mj-ea"/>
              </a:rPr>
              <a:t>Neutron target</a:t>
            </a:r>
            <a:endParaRPr lang="en-US" altLang="ja-JP" dirty="0">
              <a:solidFill>
                <a:srgbClr val="01000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883011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Define a beam pipe made of 5 cm-thick Al</a:t>
            </a:r>
          </a:p>
          <a:p>
            <a:r>
              <a:rPr lang="en-US" altLang="ja-JP" dirty="0"/>
              <a:t>Define 10MeV proton beam</a:t>
            </a:r>
          </a:p>
          <a:p>
            <a:pPr lvl="1"/>
            <a:r>
              <a:rPr kumimoji="1" lang="en-US" altLang="ja-JP" dirty="0" smtClean="0"/>
              <a:t>Beam goes through the beam pipe</a:t>
            </a:r>
            <a:endParaRPr kumimoji="1" lang="ja-JP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352" y="3435311"/>
            <a:ext cx="4371603" cy="3459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" y="3447679"/>
            <a:ext cx="4355976" cy="344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3003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2" y="3425423"/>
            <a:ext cx="4348382" cy="344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845" y="3394449"/>
            <a:ext cx="4376155" cy="3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Install a target station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 generate neutrons</a:t>
            </a:r>
          </a:p>
          <a:p>
            <a:pPr lvl="1"/>
            <a:r>
              <a:rPr kumimoji="1" lang="en-US" altLang="ja-JP" dirty="0" smtClean="0"/>
              <a:t>Full-stop length Li </a:t>
            </a:r>
          </a:p>
          <a:p>
            <a:pPr lvl="1"/>
            <a:r>
              <a:rPr lang="en-US" altLang="ja-JP" dirty="0" smtClean="0"/>
              <a:t>Attention! : neutron cross section data and transport threshold 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59832" y="3975447"/>
            <a:ext cx="1034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proton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15884" y="3975447"/>
            <a:ext cx="1191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neutron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77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 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Install moderator, shield and reflector</a:t>
            </a:r>
          </a:p>
          <a:p>
            <a:pPr lvl="1"/>
            <a:r>
              <a:rPr kumimoji="1" lang="en-US" altLang="ja-JP" dirty="0" smtClean="0"/>
              <a:t>Moderator : Outgoing neutron is thermalized</a:t>
            </a:r>
          </a:p>
          <a:p>
            <a:pPr lvl="2"/>
            <a:r>
              <a:rPr lang="en-US" altLang="ja-JP" dirty="0" smtClean="0"/>
              <a:t>Neutrons are down scattered by H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O</a:t>
            </a:r>
          </a:p>
          <a:p>
            <a:pPr lvl="1"/>
            <a:r>
              <a:rPr lang="en-US" altLang="ja-JP" dirty="0" smtClean="0"/>
              <a:t>Shield : Stop neutrons exiting from target station</a:t>
            </a:r>
          </a:p>
          <a:p>
            <a:pPr lvl="2"/>
            <a:r>
              <a:rPr lang="en-US" altLang="ja-JP" dirty="0" smtClean="0"/>
              <a:t>Neutron absorbing elements… </a:t>
            </a:r>
            <a:r>
              <a:rPr lang="en-US" altLang="ja-JP" dirty="0" err="1" smtClean="0"/>
              <a:t>Gd</a:t>
            </a:r>
            <a:r>
              <a:rPr lang="en-US" altLang="ja-JP" dirty="0" smtClean="0"/>
              <a:t> or B</a:t>
            </a:r>
          </a:p>
          <a:p>
            <a:pPr lvl="1"/>
            <a:r>
              <a:rPr kumimoji="1" lang="en-US" altLang="ja-JP" dirty="0" smtClean="0"/>
              <a:t>Reflector : Reflect neutrons </a:t>
            </a:r>
          </a:p>
          <a:p>
            <a:pPr lvl="2"/>
            <a:r>
              <a:rPr kumimoji="1" lang="en-US" altLang="ja-JP" dirty="0" err="1" smtClean="0"/>
              <a:t>Pb</a:t>
            </a:r>
            <a:r>
              <a:rPr kumimoji="1" lang="en-US" altLang="ja-JP" dirty="0" smtClean="0"/>
              <a:t>, Be, </a:t>
            </a:r>
            <a:r>
              <a:rPr kumimoji="1" lang="en-US" altLang="ja-JP" dirty="0" err="1" smtClean="0"/>
              <a:t>etc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8805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3" t="37273" r="21211" b="20694"/>
          <a:stretch/>
        </p:blipFill>
        <p:spPr bwMode="auto">
          <a:xfrm>
            <a:off x="-17414" y="26031"/>
            <a:ext cx="7132368" cy="3402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6" t="37034" r="27098" b="20521"/>
          <a:stretch/>
        </p:blipFill>
        <p:spPr bwMode="auto">
          <a:xfrm>
            <a:off x="2651293" y="3429000"/>
            <a:ext cx="6492707" cy="341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644260" y="675421"/>
            <a:ext cx="1281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 reflector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>
            <a:stCxn id="4" idx="1"/>
          </p:cNvCxnSpPr>
          <p:nvPr/>
        </p:nvCxnSpPr>
        <p:spPr>
          <a:xfrm flipH="1">
            <a:off x="1656662" y="860087"/>
            <a:ext cx="987598" cy="184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916375" y="3585240"/>
            <a:ext cx="180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Moderator (H2O)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>
            <a:stCxn id="11" idx="0"/>
          </p:cNvCxnSpPr>
          <p:nvPr/>
        </p:nvCxnSpPr>
        <p:spPr>
          <a:xfrm flipH="1" flipV="1">
            <a:off x="1492439" y="1758348"/>
            <a:ext cx="328447" cy="18268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259660" y="149930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Beam pipe</a:t>
            </a:r>
            <a:endParaRPr kumimoji="1" lang="ja-JP" altLang="en-US" dirty="0"/>
          </a:p>
        </p:txBody>
      </p:sp>
      <p:cxnSp>
        <p:nvCxnSpPr>
          <p:cNvPr id="17" name="直線矢印コネクタ 16"/>
          <p:cNvCxnSpPr>
            <a:stCxn id="16" idx="1"/>
          </p:cNvCxnSpPr>
          <p:nvPr/>
        </p:nvCxnSpPr>
        <p:spPr>
          <a:xfrm flipH="1" flipV="1">
            <a:off x="2804568" y="1340769"/>
            <a:ext cx="455092" cy="3432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16" idx="1"/>
          </p:cNvCxnSpPr>
          <p:nvPr/>
        </p:nvCxnSpPr>
        <p:spPr>
          <a:xfrm flipH="1">
            <a:off x="2804568" y="1683973"/>
            <a:ext cx="455092" cy="3048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974058" y="2132856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B4C shielding</a:t>
            </a:r>
            <a:endParaRPr kumimoji="1" lang="ja-JP" altLang="en-US" dirty="0"/>
          </a:p>
        </p:txBody>
      </p:sp>
      <p:cxnSp>
        <p:nvCxnSpPr>
          <p:cNvPr id="23" name="直線矢印コネクタ 22"/>
          <p:cNvCxnSpPr>
            <a:stCxn id="22" idx="1"/>
          </p:cNvCxnSpPr>
          <p:nvPr/>
        </p:nvCxnSpPr>
        <p:spPr>
          <a:xfrm flipH="1">
            <a:off x="1986460" y="2317522"/>
            <a:ext cx="987598" cy="184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124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 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Adjust neutron spectrum</a:t>
            </a:r>
          </a:p>
          <a:p>
            <a:pPr lvl="1"/>
            <a:r>
              <a:rPr lang="en-US" altLang="ja-JP" dirty="0" smtClean="0"/>
              <a:t>Observe neutron spectrum</a:t>
            </a:r>
          </a:p>
          <a:p>
            <a:pPr lvl="2"/>
            <a:r>
              <a:rPr lang="en-US" altLang="ja-JP" dirty="0" smtClean="0"/>
              <a:t>Take [T-Cross] </a:t>
            </a:r>
            <a:r>
              <a:rPr lang="en-US" altLang="ja-JP" dirty="0"/>
              <a:t>sample from \</a:t>
            </a:r>
            <a:r>
              <a:rPr lang="en-US" altLang="ja-JP" dirty="0" err="1" smtClean="0"/>
              <a:t>phits</a:t>
            </a:r>
            <a:r>
              <a:rPr lang="en-US" altLang="ja-JP" dirty="0" smtClean="0"/>
              <a:t>\</a:t>
            </a:r>
            <a:r>
              <a:rPr lang="en-US" altLang="ja-JP" dirty="0" err="1" smtClean="0"/>
              <a:t>tallysample</a:t>
            </a:r>
            <a:r>
              <a:rPr lang="en-US" altLang="ja-JP" dirty="0" smtClean="0"/>
              <a:t>\t-cross\t-</a:t>
            </a:r>
            <a:r>
              <a:rPr lang="en-US" altLang="ja-JP" dirty="0" err="1" smtClean="0"/>
              <a:t>cross_reg.inp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Change moderator material, thickness, etc.</a:t>
            </a:r>
          </a:p>
          <a:p>
            <a:pPr lvl="2"/>
            <a:r>
              <a:rPr kumimoji="1" lang="en-US" altLang="ja-JP" dirty="0" smtClean="0"/>
              <a:t>Increase </a:t>
            </a:r>
            <a:r>
              <a:rPr kumimoji="1" lang="en-US" altLang="ja-JP" dirty="0" err="1" smtClean="0"/>
              <a:t>maxcas</a:t>
            </a:r>
            <a:r>
              <a:rPr kumimoji="1" lang="en-US" altLang="ja-JP" dirty="0" smtClean="0"/>
              <a:t> if necessary</a:t>
            </a:r>
          </a:p>
          <a:p>
            <a:pPr lvl="2"/>
            <a:endParaRPr kumimoji="1" lang="ja-JP" alt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61" t="27296" r="31692" b="7504"/>
          <a:stretch/>
        </p:blipFill>
        <p:spPr bwMode="auto">
          <a:xfrm>
            <a:off x="899592" y="4010300"/>
            <a:ext cx="3240360" cy="289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1" t="27532" r="32813" b="9661"/>
          <a:stretch/>
        </p:blipFill>
        <p:spPr bwMode="auto">
          <a:xfrm>
            <a:off x="4932040" y="4010301"/>
            <a:ext cx="3275856" cy="2869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988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 5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66018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Improve the statistical uncertainty</a:t>
            </a:r>
          </a:p>
          <a:p>
            <a:pPr lvl="1"/>
            <a:r>
              <a:rPr lang="en-US" altLang="ja-JP" dirty="0" smtClean="0"/>
              <a:t>To see the energy spectrum shape</a:t>
            </a:r>
          </a:p>
          <a:p>
            <a:pPr lvl="1"/>
            <a:r>
              <a:rPr kumimoji="1" lang="en-US" altLang="ja-JP" dirty="0" smtClean="0"/>
              <a:t>Split (slice) moderator and use [importance]</a:t>
            </a:r>
          </a:p>
          <a:p>
            <a:pPr lvl="2"/>
            <a:r>
              <a:rPr kumimoji="1" lang="en-US" altLang="ja-JP" dirty="0" smtClean="0"/>
              <a:t>Splitting of reflector is also useful </a:t>
            </a:r>
            <a:endParaRPr kumimoji="1" lang="ja-JP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8" t="27532" r="32662" b="9661"/>
          <a:stretch/>
        </p:blipFill>
        <p:spPr bwMode="auto">
          <a:xfrm>
            <a:off x="3062221" y="3373444"/>
            <a:ext cx="4032448" cy="3504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矢印コネクタ 4"/>
          <p:cNvCxnSpPr>
            <a:stCxn id="7" idx="3"/>
          </p:cNvCxnSpPr>
          <p:nvPr/>
        </p:nvCxnSpPr>
        <p:spPr>
          <a:xfrm>
            <a:off x="3062221" y="3973706"/>
            <a:ext cx="1509779" cy="607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66162" y="3789040"/>
            <a:ext cx="2696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Find thermal neutron peak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34879" y="1300118"/>
            <a:ext cx="2791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= Make calculation faster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54330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Step 6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Time and energy spectrum</a:t>
            </a:r>
          </a:p>
          <a:p>
            <a:pPr lvl="1"/>
            <a:r>
              <a:rPr lang="en-US" altLang="ja-JP" dirty="0" smtClean="0"/>
              <a:t>Introduce “t-type”, “</a:t>
            </a:r>
            <a:r>
              <a:rPr lang="en-US" altLang="ja-JP" dirty="0" err="1" smtClean="0"/>
              <a:t>tmin</a:t>
            </a:r>
            <a:r>
              <a:rPr lang="en-US" altLang="ja-JP" dirty="0" smtClean="0"/>
              <a:t>”, “</a:t>
            </a:r>
            <a:r>
              <a:rPr lang="en-US" altLang="ja-JP" dirty="0" err="1" smtClean="0"/>
              <a:t>tmax</a:t>
            </a:r>
            <a:r>
              <a:rPr lang="en-US" altLang="ja-JP" dirty="0" smtClean="0"/>
              <a:t>”, and “</a:t>
            </a:r>
            <a:r>
              <a:rPr lang="en-US" altLang="ja-JP" dirty="0" err="1" smtClean="0"/>
              <a:t>nt</a:t>
            </a:r>
            <a:r>
              <a:rPr lang="en-US" altLang="ja-JP" dirty="0" smtClean="0"/>
              <a:t>” in [T-cross] </a:t>
            </a:r>
          </a:p>
          <a:p>
            <a:pPr lvl="1"/>
            <a:r>
              <a:rPr kumimoji="1" lang="en-US" altLang="ja-JP" dirty="0" err="1" smtClean="0"/>
              <a:t>tmin</a:t>
            </a:r>
            <a:r>
              <a:rPr kumimoji="1" lang="en-US" altLang="ja-JP" dirty="0" smtClean="0"/>
              <a:t> ~ 10 ns</a:t>
            </a:r>
          </a:p>
          <a:p>
            <a:pPr lvl="1"/>
            <a:r>
              <a:rPr lang="en-US" altLang="ja-JP" dirty="0" err="1" smtClean="0"/>
              <a:t>tmax</a:t>
            </a:r>
            <a:r>
              <a:rPr lang="en-US" altLang="ja-JP" dirty="0" smtClean="0"/>
              <a:t> ~ 10^7 ns (10ms)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Attention: unit of time is “ns” in PHITS </a:t>
            </a:r>
            <a:endParaRPr kumimoji="1" lang="ja-JP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1" t="27723" r="32510" b="9662"/>
          <a:stretch/>
        </p:blipFill>
        <p:spPr bwMode="auto">
          <a:xfrm>
            <a:off x="4860032" y="4255156"/>
            <a:ext cx="3059832" cy="2602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4" t="27965" r="32447" b="8749"/>
          <a:stretch/>
        </p:blipFill>
        <p:spPr bwMode="auto">
          <a:xfrm>
            <a:off x="899592" y="4255156"/>
            <a:ext cx="2974646" cy="2604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475656" y="4509120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1.6ns – 2.1 ns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54023" y="4509120"/>
            <a:ext cx="159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1.9ms – 2.5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ms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9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4314</TotalTime>
  <Words>240</Words>
  <Application>Microsoft Office PowerPoint</Application>
  <PresentationFormat>画面に合わせる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Office テーマ</vt:lpstr>
      <vt:lpstr>標準デザイン</vt:lpstr>
      <vt:lpstr>PHITS</vt:lpstr>
      <vt:lpstr>Step 1</vt:lpstr>
      <vt:lpstr>Step 2</vt:lpstr>
      <vt:lpstr>Step 3</vt:lpstr>
      <vt:lpstr>PowerPoint プレゼンテーション</vt:lpstr>
      <vt:lpstr>Step 4</vt:lpstr>
      <vt:lpstr>Step 5</vt:lpstr>
      <vt:lpstr>Step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1</dc:title>
  <dc:creator>T_Ogawa</dc:creator>
  <cp:lastModifiedBy>SHashimoto</cp:lastModifiedBy>
  <cp:revision>25</cp:revision>
  <dcterms:created xsi:type="dcterms:W3CDTF">2017-06-26T06:47:04Z</dcterms:created>
  <dcterms:modified xsi:type="dcterms:W3CDTF">2018-08-01T07:28:22Z</dcterms:modified>
</cp:coreProperties>
</file>