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72" r:id="rId3"/>
    <p:sldId id="256" r:id="rId4"/>
    <p:sldId id="257" r:id="rId5"/>
    <p:sldId id="258" r:id="rId6"/>
    <p:sldId id="259" r:id="rId7"/>
    <p:sldId id="264" r:id="rId8"/>
    <p:sldId id="265" r:id="rId9"/>
    <p:sldId id="273" r:id="rId10"/>
    <p:sldId id="268" r:id="rId11"/>
    <p:sldId id="270" r:id="rId12"/>
  </p:sldIdLst>
  <p:sldSz cx="10080625" cy="7559675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894" y="-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日付プレースホルダー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フッター プレースホルダー 3"/>
          <p:cNvSpPr txBox="1">
            <a:spLocks noGrp="1"/>
          </p:cNvSpPr>
          <p:nvPr>
            <p:ph type="ftr" sz="quarter" idx="2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スライド番号プレースホルダー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9ED169D-BEF8-4CE6-A6B6-5A034628F716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09611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 idx="2"/>
          </p:nvPr>
        </p:nvSpPr>
        <p:spPr>
          <a:xfrm>
            <a:off x="1106999" y="812520"/>
            <a:ext cx="5345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19"/>
            <a:ext cx="6047639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 altLang="ja-JP"/>
          </a:p>
        </p:txBody>
      </p:sp>
      <p:sp>
        <p:nvSpPr>
          <p:cNvPr id="4" name="ヘッダー プレースホルダー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日付プレースホルダー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フッター プレースホルダー 5"/>
          <p:cNvSpPr txBox="1">
            <a:spLocks noGrp="1"/>
          </p:cNvSpPr>
          <p:nvPr>
            <p:ph type="ftr" sz="quarter" idx="4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F2A25022-72BD-4303-9A8F-B3671FF1EC7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9987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altLang="ja-JP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</p:spPr>
      </p:sp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188324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AFC7ED-7E7C-429E-B9C4-124F0F19B13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764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9F0EFD-70DB-4209-A47A-D6920A92B50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0333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605D0F-192B-424E-87D9-5C84E609240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481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60D0B-D6AA-47A9-84DE-9BF82EA5B0A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11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1B703-D8A0-41AA-A21C-FDF9BA75AF9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219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72" indent="0">
              <a:buNone/>
              <a:defRPr sz="2000"/>
            </a:lvl2pPr>
            <a:lvl3pPr marL="1007943" indent="0">
              <a:buNone/>
              <a:defRPr sz="1800"/>
            </a:lvl3pPr>
            <a:lvl4pPr marL="1511915" indent="0">
              <a:buNone/>
              <a:defRPr sz="1500"/>
            </a:lvl4pPr>
            <a:lvl5pPr marL="2015886" indent="0">
              <a:buNone/>
              <a:defRPr sz="1500"/>
            </a:lvl5pPr>
            <a:lvl6pPr marL="2519858" indent="0">
              <a:buNone/>
              <a:defRPr sz="1500"/>
            </a:lvl6pPr>
            <a:lvl7pPr marL="3023829" indent="0">
              <a:buNone/>
              <a:defRPr sz="1500"/>
            </a:lvl7pPr>
            <a:lvl8pPr marL="3527801" indent="0">
              <a:buNone/>
              <a:defRPr sz="1500"/>
            </a:lvl8pPr>
            <a:lvl9pPr marL="4031772" indent="0">
              <a:buNone/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7FAB5-4D49-4B70-9831-30C70C8D351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60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6047" y="2183906"/>
            <a:ext cx="4200260" cy="45358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2183906"/>
            <a:ext cx="4200260" cy="45358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FAC204-713D-4BE2-A142-8E48B9DF754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6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47656-3058-400E-88E1-8A3DA0D9A2B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64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43011-A72D-4E6C-8051-63D4D32BBFC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94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E8EA6-BD83-4B80-9348-645B3ECCE3F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72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9CA4D-AC21-4E32-9D49-16B91744F2D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7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C4E5F8-C071-47EF-9E82-30CFB70686BA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1513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7C05D-716E-430B-8F1B-696FE9865A7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25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6C1D-A0E4-4894-B766-752C565B9C6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838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2445" y="671971"/>
            <a:ext cx="2142133" cy="604774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56047" y="671971"/>
            <a:ext cx="6258388" cy="604774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3D808-7D6D-40D6-BC10-FDB01196358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15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3C3C14-3FAD-4999-85A4-6F50794623B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230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BB4C7C-F144-42EB-AD3E-3BDD81A0ECB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342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ADCB55-799D-40F1-9E32-89C6B30AF3FE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962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E559C7-313D-48F5-9F41-7F44A06A77A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1331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0DA1BA-15AD-4563-8F38-52F7A5590E4E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9385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B06F0F-6DEC-4142-9188-45561CAF5EA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081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C4141E-0982-44BF-83DA-C5B0BC1F168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4472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 altLang="ja-JP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1"/>
          </p:nvPr>
        </p:nvSpPr>
        <p:spPr>
          <a:xfrm>
            <a:off x="503999" y="1769039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x-none" altLang="ja-JP"/>
          </a:p>
        </p:txBody>
      </p:sp>
      <p:sp>
        <p:nvSpPr>
          <p:cNvPr id="4" name="日付プレースホルダー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フッター プレースホルダー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スライド番号プレースホルダー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0DC9A31C-2487-4200-99F4-7475058B3987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x-none" altLang="ja-JP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altLang="ja-JP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6047" y="671971"/>
            <a:ext cx="8568531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6047" y="2183906"/>
            <a:ext cx="8568531" cy="453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Times New Roman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Times New Roman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448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9DE9F4-1B0D-41D4-BB45-F82231040046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19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503972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1007943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511915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2015886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77979" indent="-377979" algn="l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0" fontAlgn="base" hangingPunct="0">
        <a:spcBef>
          <a:spcPct val="20000"/>
        </a:spcBef>
        <a:spcAft>
          <a:spcPct val="0"/>
        </a:spcAft>
        <a:buChar char="–"/>
        <a:defRPr kumimoji="1" sz="3100">
          <a:solidFill>
            <a:schemeClr val="tx1"/>
          </a:solidFill>
          <a:latin typeface="+mn-lt"/>
          <a:ea typeface="+mn-ea"/>
        </a:defRPr>
      </a:lvl2pPr>
      <a:lvl3pPr marL="1259929" indent="-25198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63900" indent="-251986" algn="l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67872" indent="-251986" algn="l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71844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275815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779787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283758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047" y="1091953"/>
            <a:ext cx="8568531" cy="1903918"/>
          </a:xfrm>
        </p:spPr>
        <p:txBody>
          <a:bodyPr/>
          <a:lstStyle/>
          <a:p>
            <a:pPr eaLnBrk="1" hangingPunct="1"/>
            <a:r>
              <a:rPr lang="en-US" altLang="ja-JP" sz="12100" b="1" i="1">
                <a:solidFill>
                  <a:srgbClr val="0000CC"/>
                </a:solidFill>
              </a:rPr>
              <a:t>P</a:t>
            </a:r>
            <a:r>
              <a:rPr lang="en-US" altLang="ja-JP" sz="9900" b="1" i="1">
                <a:solidFill>
                  <a:srgbClr val="0000CC"/>
                </a:solidFill>
              </a:rPr>
              <a:t>HI</a:t>
            </a:r>
            <a:r>
              <a:rPr lang="en-US" altLang="ja-JP" sz="10800" b="1" i="1">
                <a:solidFill>
                  <a:srgbClr val="0000CC"/>
                </a:solidFill>
              </a:rPr>
              <a:t>T</a:t>
            </a:r>
            <a:r>
              <a:rPr lang="en-US" altLang="ja-JP" sz="9900" b="1" i="1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1536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2029" y="3611846"/>
            <a:ext cx="9156568" cy="1931917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solidFill>
                  <a:srgbClr val="010000"/>
                </a:solidFill>
                <a:latin typeface="+mj-ea"/>
                <a:ea typeface="+mj-ea"/>
              </a:rPr>
              <a:t>応用実習用資料</a:t>
            </a:r>
            <a:endParaRPr lang="en-US" altLang="ja-JP" smtClean="0">
              <a:solidFill>
                <a:srgbClr val="01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ja-JP" smtClean="0">
                <a:solidFill>
                  <a:srgbClr val="010000"/>
                </a:solidFill>
                <a:latin typeface="+mj-ea"/>
                <a:ea typeface="+mj-ea"/>
              </a:rPr>
              <a:t>Medical </a:t>
            </a:r>
            <a:r>
              <a:rPr lang="en-US" altLang="ja-JP" dirty="0" err="1" smtClean="0">
                <a:solidFill>
                  <a:srgbClr val="010000"/>
                </a:solidFill>
                <a:latin typeface="+mj-ea"/>
                <a:ea typeface="+mj-ea"/>
              </a:rPr>
              <a:t>linac</a:t>
            </a:r>
            <a:endParaRPr lang="en-US" altLang="ja-JP" dirty="0">
              <a:solidFill>
                <a:srgbClr val="010000"/>
              </a:solidFill>
              <a:latin typeface="+mj-ea"/>
              <a:ea typeface="+mj-ea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7" y="7108196"/>
            <a:ext cx="2054627" cy="39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6976951"/>
            <a:ext cx="10038622" cy="78746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83" tIns="50392" rIns="100783" bIns="50392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2600">
              <a:solidFill>
                <a:srgbClr val="000000"/>
              </a:solidFill>
            </a:endParaRPr>
          </a:p>
        </p:txBody>
      </p:sp>
      <p:sp>
        <p:nvSpPr>
          <p:cNvPr id="15366" name="正方形/長方形 4"/>
          <p:cNvSpPr>
            <a:spLocks noChangeArrowheads="1"/>
          </p:cNvSpPr>
          <p:nvPr/>
        </p:nvSpPr>
        <p:spPr bwMode="auto">
          <a:xfrm>
            <a:off x="236267" y="2750882"/>
            <a:ext cx="9529340" cy="470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b="1" i="1">
                <a:solidFill>
                  <a:srgbClr val="000000"/>
                </a:solidFill>
              </a:rPr>
              <a:t>Multi-Purpose </a:t>
            </a:r>
            <a:r>
              <a:rPr lang="en-US" altLang="ja-JP" sz="2400" b="1" i="1">
                <a:solidFill>
                  <a:srgbClr val="0000CC"/>
                </a:solidFill>
              </a:rPr>
              <a:t>P</a:t>
            </a:r>
            <a:r>
              <a:rPr lang="en-US" altLang="ja-JP" sz="2400" b="1" i="1">
                <a:solidFill>
                  <a:srgbClr val="000000"/>
                </a:solidFill>
              </a:rPr>
              <a:t>article and </a:t>
            </a:r>
            <a:r>
              <a:rPr lang="en-US" altLang="ja-JP" sz="2400" b="1" i="1">
                <a:solidFill>
                  <a:srgbClr val="0000CC"/>
                </a:solidFill>
              </a:rPr>
              <a:t>H</a:t>
            </a:r>
            <a:r>
              <a:rPr lang="en-US" altLang="ja-JP" sz="2400" b="1" i="1">
                <a:solidFill>
                  <a:srgbClr val="000000"/>
                </a:solidFill>
              </a:rPr>
              <a:t>eavy </a:t>
            </a:r>
            <a:r>
              <a:rPr lang="en-US" altLang="ja-JP" sz="2400" b="1" i="1">
                <a:solidFill>
                  <a:srgbClr val="0000CC"/>
                </a:solidFill>
              </a:rPr>
              <a:t>I</a:t>
            </a:r>
            <a:r>
              <a:rPr lang="en-US" altLang="ja-JP" sz="2400" b="1" i="1">
                <a:solidFill>
                  <a:srgbClr val="000000"/>
                </a:solidFill>
              </a:rPr>
              <a:t>on </a:t>
            </a:r>
            <a:r>
              <a:rPr lang="en-US" altLang="ja-JP" sz="2400" b="1" i="1">
                <a:solidFill>
                  <a:srgbClr val="0000CC"/>
                </a:solidFill>
              </a:rPr>
              <a:t>T</a:t>
            </a:r>
            <a:r>
              <a:rPr lang="en-US" altLang="ja-JP" sz="2400" b="1" i="1">
                <a:solidFill>
                  <a:srgbClr val="000000"/>
                </a:solidFill>
              </a:rPr>
              <a:t>ransport code </a:t>
            </a:r>
            <a:r>
              <a:rPr lang="en-US" altLang="ja-JP" sz="2400" b="1" i="1">
                <a:solidFill>
                  <a:srgbClr val="0000CC"/>
                </a:solidFill>
              </a:rPr>
              <a:t>S</a:t>
            </a:r>
            <a:r>
              <a:rPr lang="en-US" altLang="ja-JP" sz="2400" b="1" i="1">
                <a:solidFill>
                  <a:srgbClr val="000000"/>
                </a:solidFill>
              </a:rPr>
              <a:t>ystem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422150" y="7055697"/>
            <a:ext cx="5208323" cy="50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ja-JP" sz="2600">
                <a:solidFill>
                  <a:srgbClr val="000000"/>
                </a:solidFill>
                <a:latin typeface="Tahoma" panose="020B0604030504040204" pitchFamily="34" charset="0"/>
              </a:rPr>
              <a:t>title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8988557" y="7055697"/>
            <a:ext cx="792800" cy="50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fld id="{7C192A15-7A00-4CA8-8E06-AD9085343294}" type="slidenum">
              <a:rPr lang="en-US" altLang="ja-JP" sz="2600">
                <a:solidFill>
                  <a:srgbClr val="000000"/>
                </a:solidFill>
                <a:latin typeface="Tahoma" panose="020B0604030504040204" pitchFamily="34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ja-JP" sz="2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5369" name="Text Box 15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477468" y="5725756"/>
            <a:ext cx="3097692" cy="57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ja-JP" sz="31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2018</a:t>
            </a:r>
            <a:r>
              <a:rPr lang="ja-JP" altLang="en-US" sz="31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年</a:t>
            </a:r>
            <a:r>
              <a:rPr lang="en-US" altLang="ja-JP" sz="31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8</a:t>
            </a:r>
            <a:r>
              <a:rPr lang="ja-JP" altLang="en-US" sz="31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月</a:t>
            </a:r>
            <a:r>
              <a:rPr lang="ja-JP" altLang="en-US" sz="3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改訂</a:t>
            </a:r>
            <a:endParaRPr lang="en-US" altLang="ja-JP" sz="3100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7021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ja-JP" altLang="en-US" dirty="0" smtClean="0"/>
              <a:t>ステップ</a:t>
            </a:r>
            <a:r>
              <a:rPr lang="en-US" altLang="ja-JP" dirty="0" smtClean="0"/>
              <a:t> 6</a:t>
            </a:r>
            <a:endParaRPr lang="x-none" altLang="ja-JP" dirty="0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503998" y="1769039"/>
            <a:ext cx="9432857" cy="579063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r>
              <a:rPr lang="ja-JP" altLang="en-US" dirty="0" smtClean="0"/>
              <a:t>中性子線量を計算する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光核反応をオンにする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光核反応にバイアスをかける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pnimul</a:t>
            </a:r>
            <a:r>
              <a:rPr lang="en-US" altLang="ja-JP" dirty="0" smtClean="0"/>
              <a:t>, importance, </a:t>
            </a:r>
            <a:r>
              <a:rPr lang="en-US" altLang="ja-JP" dirty="0" err="1" smtClean="0"/>
              <a:t>istdev</a:t>
            </a:r>
            <a:r>
              <a:rPr lang="en-US" altLang="ja-JP" dirty="0" smtClean="0"/>
              <a:t> = -2</a:t>
            </a:r>
            <a:r>
              <a:rPr lang="ja-JP" altLang="en-US" dirty="0" smtClean="0"/>
              <a:t>　などが有効　</a:t>
            </a:r>
            <a:endParaRPr lang="en-US" altLang="ja-JP" dirty="0" smtClean="0"/>
          </a:p>
          <a:p>
            <a:pPr lvl="1"/>
            <a:endParaRPr lang="en-US" altLang="ja-JP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" t="1870" r="1737" b="1476"/>
          <a:stretch/>
        </p:blipFill>
        <p:spPr bwMode="auto">
          <a:xfrm>
            <a:off x="300890" y="4106151"/>
            <a:ext cx="4662418" cy="330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" t="2408" r="2399" b="1724"/>
          <a:stretch/>
        </p:blipFill>
        <p:spPr bwMode="auto">
          <a:xfrm>
            <a:off x="5323119" y="4106151"/>
            <a:ext cx="4608512" cy="3250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42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dirty="0"/>
              <a:t>ステップ</a:t>
            </a:r>
            <a:r>
              <a:rPr lang="x-none" dirty="0" smtClean="0"/>
              <a:t> </a:t>
            </a:r>
            <a:r>
              <a:rPr lang="x-none" dirty="0"/>
              <a:t>1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ja-JP" altLang="en-US" dirty="0" smtClean="0"/>
              <a:t>タングステンの</a:t>
            </a:r>
            <a:r>
              <a:rPr lang="x-none" altLang="ja-JP" dirty="0" smtClean="0"/>
              <a:t>X</a:t>
            </a:r>
            <a:r>
              <a:rPr lang="ja-JP" altLang="en-US" dirty="0" smtClean="0"/>
              <a:t>線</a:t>
            </a:r>
            <a:r>
              <a:rPr lang="x-none" altLang="ja-JP" dirty="0" smtClean="0"/>
              <a:t> </a:t>
            </a:r>
            <a:r>
              <a:rPr lang="ja-JP" altLang="en-US" dirty="0" smtClean="0"/>
              <a:t>発生源を定義する</a:t>
            </a:r>
            <a:endParaRPr lang="x-none" altLang="ja-JP" dirty="0"/>
          </a:p>
          <a:p>
            <a:pPr lvl="0"/>
            <a:r>
              <a:rPr lang="ja-JP" altLang="en-US" dirty="0" smtClean="0"/>
              <a:t>鉛の</a:t>
            </a:r>
            <a:r>
              <a:rPr lang="x-none" altLang="ja-JP" dirty="0" smtClean="0"/>
              <a:t>X</a:t>
            </a:r>
            <a:r>
              <a:rPr lang="ja-JP" altLang="en-US" dirty="0" smtClean="0"/>
              <a:t>線コリメータを定義する</a:t>
            </a:r>
            <a:endParaRPr lang="x-none" altLang="ja-JP" dirty="0"/>
          </a:p>
          <a:p>
            <a:pPr lvl="0"/>
            <a:r>
              <a:rPr lang="ja-JP" altLang="en-US" dirty="0" smtClean="0"/>
              <a:t>ジオメトリを </a:t>
            </a:r>
            <a:r>
              <a:rPr lang="x-none" altLang="ja-JP" dirty="0"/>
              <a:t>axis = xz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[</a:t>
            </a:r>
            <a:r>
              <a:rPr lang="x-none" altLang="ja-JP" dirty="0" smtClean="0"/>
              <a:t>T-track</a:t>
            </a:r>
            <a:r>
              <a:rPr lang="en-US" altLang="ja-JP" dirty="0" smtClean="0"/>
              <a:t>] </a:t>
            </a:r>
            <a:r>
              <a:rPr lang="ja-JP" altLang="en-US" dirty="0" smtClean="0"/>
              <a:t>を使ってチェックする</a:t>
            </a:r>
            <a:endParaRPr lang="x-none" altLang="ja-JP" dirty="0"/>
          </a:p>
          <a:p>
            <a:pPr lvl="0"/>
            <a:endParaRPr lang="x-none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 altLang="ja-JP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endParaRPr lang="x-none" altLang="ja-JP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7320" y="360000"/>
            <a:ext cx="6702120" cy="35715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6120000" y="2160000"/>
            <a:ext cx="2542276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altLang="en-US" sz="18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ターゲット・コリメータなし</a:t>
            </a:r>
            <a:endParaRPr lang="de-D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7320" y="3960000"/>
            <a:ext cx="6755399" cy="36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6120000" y="5940000"/>
            <a:ext cx="2546829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altLang="en-US" sz="18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ターゲット・コリメータあり</a:t>
            </a:r>
            <a:endParaRPr lang="de-D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dirty="0" smtClean="0"/>
              <a:t>ステップ</a:t>
            </a:r>
            <a:r>
              <a:rPr lang="x-none" dirty="0" smtClean="0"/>
              <a:t> </a:t>
            </a:r>
            <a:r>
              <a:rPr lang="x-none" dirty="0"/>
              <a:t>2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ja-JP" altLang="en-US" dirty="0" smtClean="0"/>
              <a:t>線量の二次元分布を計算する</a:t>
            </a:r>
            <a:endParaRPr lang="x-none" altLang="ja-JP" dirty="0"/>
          </a:p>
          <a:p>
            <a:pPr lvl="1"/>
            <a:r>
              <a:rPr lang="en-US" altLang="ja-JP" dirty="0"/>
              <a:t>“off ” </a:t>
            </a:r>
            <a:r>
              <a:rPr lang="ja-JP" altLang="en-US" dirty="0" err="1" smtClean="0"/>
              <a:t>を削</a:t>
            </a:r>
            <a:r>
              <a:rPr lang="ja-JP" altLang="en-US" dirty="0" smtClean="0"/>
              <a:t>除して</a:t>
            </a:r>
            <a:r>
              <a:rPr lang="en-US" altLang="ja-JP" dirty="0" smtClean="0"/>
              <a:t> [T-deposit] </a:t>
            </a:r>
            <a:r>
              <a:rPr lang="ja-JP" altLang="en-US" dirty="0" smtClean="0"/>
              <a:t>をオンにする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mesh, x-type …..unit </a:t>
            </a:r>
            <a:r>
              <a:rPr lang="ja-JP" altLang="en-US" dirty="0" smtClean="0"/>
              <a:t>を定義する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ターゲット・コリメータ・ファントムをカバーするように</a:t>
            </a:r>
            <a:r>
              <a:rPr lang="en-US" altLang="ja-JP" dirty="0" smtClean="0"/>
              <a:t>XYZ </a:t>
            </a:r>
            <a:r>
              <a:rPr lang="ja-JP" altLang="en-US" dirty="0"/>
              <a:t>の範囲</a:t>
            </a:r>
            <a:r>
              <a:rPr lang="ja-JP" altLang="en-US" dirty="0" smtClean="0"/>
              <a:t>を決める</a:t>
            </a:r>
            <a:endParaRPr lang="x-none" altLang="ja-JP" dirty="0"/>
          </a:p>
          <a:p>
            <a:pPr lvl="0"/>
            <a:r>
              <a:rPr lang="ja-JP" altLang="en-US" dirty="0" smtClean="0"/>
              <a:t>線量分布の形の特徴は？</a:t>
            </a:r>
            <a:endParaRPr lang="en-US" altLang="ja-JP" dirty="0" smtClean="0"/>
          </a:p>
          <a:p>
            <a:r>
              <a:rPr lang="ja-JP" altLang="en-US" dirty="0" smtClean="0"/>
              <a:t>真空部分が白になっている理由は何か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逆に、物質があるところだけ色がつくのはなぜか</a:t>
            </a:r>
            <a:endParaRPr lang="x-none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dirty="0" smtClean="0"/>
              <a:t>線量分布の例</a:t>
            </a:r>
            <a:endParaRPr lang="x-none" dirty="0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endParaRPr lang="x-none" altLang="ja-JP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7320" y="1800000"/>
            <a:ext cx="10079639" cy="5371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ja-JP" altLang="en-US" dirty="0" smtClean="0"/>
              <a:t>ステップ</a:t>
            </a:r>
            <a:r>
              <a:rPr lang="en-US" altLang="ja-JP" dirty="0" smtClean="0"/>
              <a:t> 3</a:t>
            </a:r>
            <a:endParaRPr lang="x-none" altLang="ja-JP" dirty="0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215776" y="1331565"/>
            <a:ext cx="9864849" cy="622811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r>
              <a:rPr lang="en-US" altLang="ja-JP" dirty="0" smtClean="0"/>
              <a:t>g-show </a:t>
            </a:r>
            <a:r>
              <a:rPr lang="ja-JP" altLang="en-US" dirty="0" smtClean="0"/>
              <a:t>モードに切り替える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icntl</a:t>
            </a:r>
            <a:r>
              <a:rPr lang="en-US" altLang="ja-JP" dirty="0" smtClean="0"/>
              <a:t> = 8</a:t>
            </a:r>
            <a:r>
              <a:rPr lang="ja-JP" altLang="en-US" dirty="0" smtClean="0"/>
              <a:t>　が </a:t>
            </a:r>
            <a:r>
              <a:rPr lang="en-US" altLang="ja-JP" dirty="0" smtClean="0"/>
              <a:t>g-show </a:t>
            </a:r>
            <a:r>
              <a:rPr lang="ja-JP" altLang="en-US" dirty="0" smtClean="0"/>
              <a:t>モード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track.eps</a:t>
            </a:r>
            <a:r>
              <a:rPr lang="ja-JP" altLang="en-US" dirty="0" smtClean="0"/>
              <a:t>　をチェック</a:t>
            </a:r>
            <a:endParaRPr lang="en-US" altLang="ja-JP" dirty="0" smtClean="0"/>
          </a:p>
          <a:p>
            <a:r>
              <a:rPr lang="en-US" altLang="ja-JP" dirty="0" smtClean="0"/>
              <a:t>g-show </a:t>
            </a:r>
            <a:r>
              <a:rPr lang="ja-JP" altLang="en-US" dirty="0" smtClean="0"/>
              <a:t>の幅を広げる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8 </a:t>
            </a:r>
            <a:r>
              <a:rPr lang="ja-JP" altLang="en-US" dirty="0" smtClean="0"/>
              <a:t>倍</a:t>
            </a:r>
            <a:endParaRPr lang="en-US" altLang="ja-JP" dirty="0" smtClean="0"/>
          </a:p>
          <a:p>
            <a:r>
              <a:rPr lang="ja-JP" altLang="en-US" dirty="0" smtClean="0"/>
              <a:t>遮蔽を置く</a:t>
            </a:r>
            <a:endParaRPr lang="en-US" altLang="ja-JP" dirty="0"/>
          </a:p>
          <a:p>
            <a:pPr lvl="1"/>
            <a:r>
              <a:rPr lang="ja-JP" altLang="en-US" dirty="0" smtClean="0"/>
              <a:t>厚み：</a:t>
            </a:r>
            <a:r>
              <a:rPr lang="en-US" altLang="ja-JP" dirty="0" smtClean="0"/>
              <a:t>10cm</a:t>
            </a:r>
            <a:endParaRPr lang="en-US" altLang="ja-JP" dirty="0"/>
          </a:p>
          <a:p>
            <a:pPr lvl="1"/>
            <a:r>
              <a:rPr lang="ja-JP" altLang="en-US" dirty="0" smtClean="0"/>
              <a:t>コンクリート</a:t>
            </a:r>
            <a:r>
              <a:rPr lang="en-US" altLang="ja-JP" dirty="0" smtClean="0"/>
              <a:t>(</a:t>
            </a:r>
            <a:r>
              <a:rPr lang="ja-JP" altLang="en-US" dirty="0" smtClean="0"/>
              <a:t>組成は以下から</a:t>
            </a:r>
            <a:r>
              <a:rPr lang="en-US" altLang="ja-JP" dirty="0" smtClean="0"/>
              <a:t>	 C</a:t>
            </a:r>
            <a:r>
              <a:rPr lang="en-US" altLang="ja-JP" dirty="0"/>
              <a:t>:\phits\data\ </a:t>
            </a:r>
            <a:r>
              <a:rPr lang="en-US" altLang="ja-JP" dirty="0" err="1"/>
              <a:t>material.inp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 dirty="0" smtClean="0"/>
              <a:t>遮蔽内側</a:t>
            </a:r>
            <a:r>
              <a:rPr lang="en-US" altLang="ja-JP" dirty="0" smtClean="0"/>
              <a:t>(</a:t>
            </a:r>
            <a:r>
              <a:rPr lang="ja-JP" altLang="en-US" dirty="0" smtClean="0"/>
              <a:t>部屋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のサイズ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X: -20 ~ +20, Y</a:t>
            </a:r>
            <a:r>
              <a:rPr lang="en-US" altLang="ja-JP" dirty="0"/>
              <a:t>: -</a:t>
            </a:r>
            <a:r>
              <a:rPr lang="en-US" altLang="ja-JP" dirty="0" smtClean="0"/>
              <a:t>20 </a:t>
            </a:r>
            <a:r>
              <a:rPr lang="en-US" altLang="ja-JP" dirty="0"/>
              <a:t>~ +</a:t>
            </a:r>
            <a:r>
              <a:rPr lang="en-US" altLang="ja-JP" dirty="0" smtClean="0"/>
              <a:t>20, Z</a:t>
            </a:r>
            <a:r>
              <a:rPr lang="en-US" altLang="ja-JP" dirty="0"/>
              <a:t>: -</a:t>
            </a:r>
            <a:r>
              <a:rPr lang="en-US" altLang="ja-JP" dirty="0" smtClean="0"/>
              <a:t>20 </a:t>
            </a:r>
            <a:r>
              <a:rPr lang="en-US" altLang="ja-JP" dirty="0"/>
              <a:t>~ </a:t>
            </a:r>
            <a:r>
              <a:rPr lang="en-US" altLang="ja-JP" dirty="0" smtClean="0"/>
              <a:t>+60</a:t>
            </a:r>
            <a:endParaRPr lang="x-none" altLang="ja-JP" dirty="0"/>
          </a:p>
          <a:p>
            <a:endParaRPr lang="x-none" altLang="ja-JP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06" y="0"/>
            <a:ext cx="3168352" cy="250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06" y="2526026"/>
            <a:ext cx="3168352" cy="250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06" y="5052051"/>
            <a:ext cx="3168352" cy="250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15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ja-JP" altLang="en-US" dirty="0" smtClean="0"/>
              <a:t>ステップ</a:t>
            </a:r>
            <a:r>
              <a:rPr lang="en-US" altLang="ja-JP" dirty="0" smtClean="0"/>
              <a:t> 4</a:t>
            </a:r>
            <a:endParaRPr lang="x-none" altLang="ja-JP" dirty="0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503998" y="1769039"/>
            <a:ext cx="9432857" cy="579063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r>
              <a:rPr lang="ja-JP" altLang="en-US" dirty="0" smtClean="0"/>
              <a:t>線量を計算する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maxcas</a:t>
            </a:r>
            <a:r>
              <a:rPr lang="en-US" altLang="ja-JP" dirty="0" smtClean="0"/>
              <a:t> = 300  (</a:t>
            </a:r>
            <a:r>
              <a:rPr lang="ja-JP" altLang="en-US" dirty="0" smtClean="0"/>
              <a:t>計算時間節約のため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コンクリート遮蔽中での線量を計算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[T-Track] + </a:t>
            </a:r>
            <a:r>
              <a:rPr lang="ja-JP" altLang="en-US" dirty="0" smtClean="0"/>
              <a:t>実効線量の換算計数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ターゲットの奥側のコンクリートに</a:t>
            </a:r>
            <a:r>
              <a:rPr lang="en-US" altLang="ja-JP" dirty="0" smtClean="0"/>
              <a:t> [T-track] </a:t>
            </a:r>
            <a:r>
              <a:rPr lang="ja-JP" altLang="en-US" dirty="0" smtClean="0"/>
              <a:t>を設定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実効線量の</a:t>
            </a:r>
            <a:r>
              <a:rPr lang="en-US" altLang="ja-JP" dirty="0" smtClean="0"/>
              <a:t>[multiplier]</a:t>
            </a:r>
            <a:r>
              <a:rPr lang="ja-JP" altLang="en-US" dirty="0" smtClean="0"/>
              <a:t>を</a:t>
            </a:r>
            <a:r>
              <a:rPr lang="ja-JP" altLang="en-US" dirty="0"/>
              <a:t>適用</a:t>
            </a:r>
            <a:r>
              <a:rPr lang="ja-JP" altLang="en-US" dirty="0" smtClean="0"/>
              <a:t>する（</a:t>
            </a:r>
            <a:r>
              <a:rPr lang="en-US" altLang="ja-JP" dirty="0" smtClean="0"/>
              <a:t>multiplier ID=-202</a:t>
            </a:r>
            <a:r>
              <a:rPr lang="en-US" altLang="ja-JP" dirty="0" smtClean="0"/>
              <a:t>[</a:t>
            </a:r>
            <a:r>
              <a:rPr lang="ja-JP" altLang="en-US" dirty="0" smtClean="0"/>
              <a:t>前方照射</a:t>
            </a:r>
            <a:r>
              <a:rPr lang="en-US" altLang="ja-JP" dirty="0" smtClean="0"/>
              <a:t>]</a:t>
            </a:r>
            <a:r>
              <a:rPr lang="ja-JP" altLang="en-US" dirty="0" smtClean="0"/>
              <a:t>を使う）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ヒントは</a:t>
            </a:r>
            <a:r>
              <a:rPr lang="en-US" altLang="ja-JP" dirty="0" smtClean="0"/>
              <a:t> \phits\recommendation\H10multiplier\H10multiplier.inp</a:t>
            </a:r>
          </a:p>
          <a:p>
            <a:pPr lvl="2"/>
            <a:r>
              <a:rPr lang="ja-JP" altLang="en-US" dirty="0"/>
              <a:t>体系全体の</a:t>
            </a:r>
            <a:r>
              <a:rPr lang="ja-JP" altLang="en-US" dirty="0" smtClean="0"/>
              <a:t>線量・線量深度分布を計算する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0643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6" t="12764" r="4492" b="5303"/>
          <a:stretch/>
        </p:blipFill>
        <p:spPr bwMode="auto">
          <a:xfrm>
            <a:off x="294198" y="683811"/>
            <a:ext cx="6170212" cy="4389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" t="2625" r="2185" b="2084"/>
          <a:stretch/>
        </p:blipFill>
        <p:spPr bwMode="auto">
          <a:xfrm>
            <a:off x="4797997" y="3707829"/>
            <a:ext cx="5318098" cy="374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4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ja-JP" altLang="en-US" dirty="0" smtClean="0"/>
              <a:t>ステップ</a:t>
            </a:r>
            <a:r>
              <a:rPr lang="en-US" altLang="ja-JP" dirty="0" smtClean="0"/>
              <a:t> 5</a:t>
            </a:r>
            <a:endParaRPr lang="x-none" altLang="ja-JP" dirty="0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503998" y="1769039"/>
            <a:ext cx="9432857" cy="579063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r>
              <a:rPr lang="en-US" altLang="ja-JP" dirty="0" smtClean="0"/>
              <a:t>100cm</a:t>
            </a:r>
            <a:r>
              <a:rPr lang="ja-JP" altLang="en-US" dirty="0" smtClean="0"/>
              <a:t>のコンクリートの向こう側での線量を計算する</a:t>
            </a:r>
            <a:r>
              <a:rPr lang="en-US" altLang="ja-JP" dirty="0" smtClean="0"/>
              <a:t> </a:t>
            </a:r>
          </a:p>
          <a:p>
            <a:pPr lvl="1"/>
            <a:r>
              <a:rPr lang="ja-JP" altLang="en-US" dirty="0" smtClean="0"/>
              <a:t>コンクリートの厚みを増やす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外部ボイド </a:t>
            </a:r>
            <a:r>
              <a:rPr lang="en-US" altLang="ja-JP" dirty="0" smtClean="0"/>
              <a:t>“</a:t>
            </a:r>
            <a:r>
              <a:rPr lang="en-US" altLang="ja-JP" dirty="0"/>
              <a:t>999          so   100.0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のサイズに注意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[importance] </a:t>
            </a:r>
            <a:r>
              <a:rPr lang="ja-JP" altLang="en-US" dirty="0" smtClean="0"/>
              <a:t>か</a:t>
            </a:r>
            <a:r>
              <a:rPr lang="en-US" altLang="ja-JP" dirty="0" smtClean="0"/>
              <a:t> </a:t>
            </a:r>
            <a:r>
              <a:rPr lang="en-US" altLang="ja-JP" smtClean="0"/>
              <a:t>[weight window</a:t>
            </a:r>
            <a:r>
              <a:rPr lang="en-US" altLang="ja-JP" dirty="0" smtClean="0"/>
              <a:t>]</a:t>
            </a:r>
            <a:r>
              <a:rPr lang="ja-JP" altLang="en-US" dirty="0" smtClean="0"/>
              <a:t>を導入する</a:t>
            </a:r>
            <a:endParaRPr lang="en-US" altLang="ja-JP" dirty="0" smtClean="0"/>
          </a:p>
          <a:p>
            <a:pPr lvl="1"/>
            <a:endParaRPr lang="en-US" altLang="ja-JP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1426" r="2151" b="1772"/>
          <a:stretch/>
        </p:blipFill>
        <p:spPr bwMode="auto">
          <a:xfrm>
            <a:off x="326317" y="4153915"/>
            <a:ext cx="4457648" cy="317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4" t="2046" r="2759" b="1801"/>
          <a:stretch/>
        </p:blipFill>
        <p:spPr bwMode="auto">
          <a:xfrm>
            <a:off x="5241555" y="4153915"/>
            <a:ext cx="4444017" cy="317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63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299</Words>
  <Application>Microsoft Office PowerPoint</Application>
  <PresentationFormat>ユーザー設定</PresentationFormat>
  <Paragraphs>52</Paragraphs>
  <Slides>10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Default</vt:lpstr>
      <vt:lpstr>標準デザイン</vt:lpstr>
      <vt:lpstr>PHITS</vt:lpstr>
      <vt:lpstr>ステップ 1</vt:lpstr>
      <vt:lpstr>PowerPoint プレゼンテーション</vt:lpstr>
      <vt:lpstr>ステップ 2</vt:lpstr>
      <vt:lpstr>線量分布の例</vt:lpstr>
      <vt:lpstr>ステップ 3</vt:lpstr>
      <vt:lpstr>ステップ 4</vt:lpstr>
      <vt:lpstr>PowerPoint プレゼンテーション</vt:lpstr>
      <vt:lpstr>ステップ 5</vt:lpstr>
      <vt:lpstr>ステップ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</dc:title>
  <dc:creator>T_Ogawa</dc:creator>
  <cp:lastModifiedBy>SHashimoto</cp:lastModifiedBy>
  <cp:revision>40</cp:revision>
  <dcterms:created xsi:type="dcterms:W3CDTF">2009-04-16T11:32:32Z</dcterms:created>
  <dcterms:modified xsi:type="dcterms:W3CDTF">2018-08-01T07:55:16Z</dcterms:modified>
</cp:coreProperties>
</file>