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71" r:id="rId3"/>
    <p:sldId id="256" r:id="rId4"/>
    <p:sldId id="257" r:id="rId5"/>
    <p:sldId id="258" r:id="rId6"/>
    <p:sldId id="259" r:id="rId7"/>
    <p:sldId id="264" r:id="rId8"/>
    <p:sldId id="265" r:id="rId9"/>
    <p:sldId id="266" r:id="rId10"/>
    <p:sldId id="268" r:id="rId11"/>
    <p:sldId id="270" r:id="rId12"/>
  </p:sldIdLst>
  <p:sldSz cx="10080625" cy="7559675"/>
  <p:notesSz cx="7559675" cy="1069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0" d="100"/>
          <a:sy n="110" d="100"/>
        </p:scale>
        <p:origin x="-894" y="-7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日付プレースホルダー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フッター プレースホルダー 3"/>
          <p:cNvSpPr txBox="1">
            <a:spLocks noGrp="1"/>
          </p:cNvSpPr>
          <p:nvPr>
            <p:ph type="ftr" sz="quarter" idx="2"/>
          </p:nvPr>
        </p:nvSpPr>
        <p:spPr>
          <a:xfrm>
            <a:off x="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スライド番号プレースホルダー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9ED169D-BEF8-4CE6-A6B6-5A034628F716}" type="slidenum">
              <a:t>‹#›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09611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 idx="2"/>
          </p:nvPr>
        </p:nvSpPr>
        <p:spPr>
          <a:xfrm>
            <a:off x="1106999" y="812520"/>
            <a:ext cx="5345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19"/>
            <a:ext cx="6047639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 altLang="ja-JP"/>
          </a:p>
        </p:txBody>
      </p:sp>
      <p:sp>
        <p:nvSpPr>
          <p:cNvPr id="4" name="ヘッダー プレースホルダー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日付プレースホルダー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フッター プレースホルダー 5"/>
          <p:cNvSpPr txBox="1">
            <a:spLocks noGrp="1"/>
          </p:cNvSpPr>
          <p:nvPr>
            <p:ph type="ftr" sz="quarter" idx="4"/>
          </p:nvPr>
        </p:nvSpPr>
        <p:spPr>
          <a:xfrm>
            <a:off x="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スライド番号プレースホルダー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F2A25022-72BD-4303-9A8F-B3671FF1EC71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9987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altLang="ja-JP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>
            <a:extLst>
              <a:ext uri="{FF2B5EF4-FFF2-40B4-BE49-F238E27FC236}">
                <a16:creationId xmlns:a16="http://schemas.microsoft.com/office/drawing/2014/main" xmlns="" id="{66639A8A-D9BC-4802-A29E-89C6D4DEEF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</p:spPr>
      </p:sp>
      <p:sp>
        <p:nvSpPr>
          <p:cNvPr id="22531" name="Rectangle 1027">
            <a:extLst>
              <a:ext uri="{FF2B5EF4-FFF2-40B4-BE49-F238E27FC236}">
                <a16:creationId xmlns:a16="http://schemas.microsoft.com/office/drawing/2014/main" xmlns="" id="{79C093A6-8E36-4B54-86E4-71C926D78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ja-JP">
                <a:ea typeface="ＭＳ Ｐゴシック" panose="020B0600070205080204" pitchFamily="34" charset="-128"/>
              </a:rPr>
              <a:t>PHITS</a:t>
            </a:r>
            <a:r>
              <a:rPr lang="ja-JP" altLang="en-US">
                <a:ea typeface="ＭＳ Ｐゴシック" panose="020B0600070205080204" pitchFamily="34" charset="-128"/>
              </a:rPr>
              <a:t>講習会　入門実習</a:t>
            </a:r>
          </a:p>
        </p:txBody>
      </p:sp>
    </p:spTree>
    <p:extLst>
      <p:ext uri="{BB962C8B-B14F-4D97-AF65-F5344CB8AC3E}">
        <p14:creationId xmlns:p14="http://schemas.microsoft.com/office/powerpoint/2010/main" val="461744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AFC7ED-7E7C-429E-B9C4-124F0F19B136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764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9F0EFD-70DB-4209-A47A-D6920A92B502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0333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605D0F-192B-424E-87D9-5C84E6092407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481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/>
            </a:lvl1pPr>
            <a:lvl2pPr marL="503972" indent="0" algn="ctr">
              <a:buNone/>
              <a:defRPr/>
            </a:lvl2pPr>
            <a:lvl3pPr marL="1007943" indent="0" algn="ctr">
              <a:buNone/>
              <a:defRPr/>
            </a:lvl3pPr>
            <a:lvl4pPr marL="1511915" indent="0" algn="ctr">
              <a:buNone/>
              <a:defRPr/>
            </a:lvl4pPr>
            <a:lvl5pPr marL="2015886" indent="0" algn="ctr">
              <a:buNone/>
              <a:defRPr/>
            </a:lvl5pPr>
            <a:lvl6pPr marL="2519858" indent="0" algn="ctr">
              <a:buNone/>
              <a:defRPr/>
            </a:lvl6pPr>
            <a:lvl7pPr marL="3023829" indent="0" algn="ctr">
              <a:buNone/>
              <a:defRPr/>
            </a:lvl7pPr>
            <a:lvl8pPr marL="3527801" indent="0" algn="ctr">
              <a:buNone/>
              <a:defRPr/>
            </a:lvl8pPr>
            <a:lvl9pPr marL="4031772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EDCF1D3-70DE-4D22-B8BD-7108B11E7C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204EF50-360A-466D-A6BB-2891B3EE75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71C6F3B-A8C0-4D46-AB3F-5E1D02D2BB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93A30-DF45-49DE-B6F9-A0A63115B54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97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157F3F0-57E8-4F29-A182-89A69816DE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8207EEF-7DED-4AA0-803C-5B41690EF7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2501F25-528B-4711-B0D6-F345F8092D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DB7D6-3093-4F4C-8AD7-893CD75F6F0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876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0"/>
            </a:lvl1pPr>
            <a:lvl2pPr marL="503972" indent="0">
              <a:buNone/>
              <a:defRPr sz="2000"/>
            </a:lvl2pPr>
            <a:lvl3pPr marL="1007943" indent="0">
              <a:buNone/>
              <a:defRPr sz="1800"/>
            </a:lvl3pPr>
            <a:lvl4pPr marL="1511915" indent="0">
              <a:buNone/>
              <a:defRPr sz="1500"/>
            </a:lvl4pPr>
            <a:lvl5pPr marL="2015886" indent="0">
              <a:buNone/>
              <a:defRPr sz="1500"/>
            </a:lvl5pPr>
            <a:lvl6pPr marL="2519858" indent="0">
              <a:buNone/>
              <a:defRPr sz="1500"/>
            </a:lvl6pPr>
            <a:lvl7pPr marL="3023829" indent="0">
              <a:buNone/>
              <a:defRPr sz="1500"/>
            </a:lvl7pPr>
            <a:lvl8pPr marL="3527801" indent="0">
              <a:buNone/>
              <a:defRPr sz="1500"/>
            </a:lvl8pPr>
            <a:lvl9pPr marL="4031772" indent="0">
              <a:buNone/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F1D3036-0734-4C16-9522-05D6FE2867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0621231-6A0A-47EA-ABD6-48BC4DD6E5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20395F5-9F9F-4E97-A37E-39E2CAAE06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603C9-528E-47D5-A0D3-03B105B4F93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895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56047" y="2183906"/>
            <a:ext cx="4200260" cy="453580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24318" y="2183906"/>
            <a:ext cx="4200260" cy="453580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B2A47C6-3AB6-468B-9B11-509C587A22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2B787D1-24A2-4BED-A8A3-3CC1E1E858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7B81CEE-2735-4227-89B6-28CAFEDA28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661E7-B044-4C98-BF2C-B275C66C6B1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052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DB8A8535-F736-4257-B8B2-9297F61B15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52A6B183-7645-4FF5-A588-7C72F915FB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06824770-A588-407B-8A69-627B9B6DE6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6C343-C227-453A-8F21-A286E6A7AA9D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796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543FEE9F-2BB9-4674-95DA-288F77F306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F4CBB9E-0E44-4517-8D79-58F85767A4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441FF647-53A8-4CBE-ABD0-C4A9E2BD5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2EAB4-B360-470F-AA2A-3702A63ABAC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1464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F13DF915-7418-4BAF-ACA6-61CE252CA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2317AED7-1283-4789-9371-D13D9BFE9F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44A3DBF0-6720-4489-B386-0B372BEFD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347FE-72B9-4836-B639-B861CB3F878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1645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59E6CC8-3070-4ADB-8193-AD40A22327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E604D69-5C62-48F9-9725-3ACAAC8DB9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4217149-F548-4957-A3EE-F94907BA04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85E50-14D4-487C-BDD3-8FAF17E7884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9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C4E5F8-C071-47EF-9E82-30CFB70686BA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1513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079D5EE-4800-45CF-A986-B5B4F6F300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B8BF3AD-C4EF-4F59-93A0-D4BDBA27A3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2BE5E64-132B-40F1-947C-D17CC22DC0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2F081-E96F-4EA5-A395-D027B75BEB4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8845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D7F976E-7578-45B4-80D7-457C6A8558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A80912A-2CB8-4D1D-AF15-27D7952470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8AE6A11-5970-4FE2-8A89-53E06B6B19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0477D9-4319-44F3-8F4A-D3BB192E290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84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2445" y="671971"/>
            <a:ext cx="2142133" cy="604774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56047" y="671971"/>
            <a:ext cx="6258388" cy="604774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23A7453-AB81-405F-9FC9-BEDA996E4B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F70BBDB-7C98-46C6-B539-B162F07A0C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68B2223-6A81-4F78-9DE3-13C0D80114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693E0-98D4-4A3B-8147-1222F6F139A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75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3C3C14-3FAD-4999-85A4-6F50794623B7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5230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BB4C7C-F144-42EB-AD3E-3BDD81A0ECBD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8342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ADCB55-799D-40F1-9E32-89C6B30AF3FE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962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E559C7-313D-48F5-9F41-7F44A06A77AD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1331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0DA1BA-15AD-4563-8F38-52F7A5590E4E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9385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4B06F0F-6DEC-4142-9188-45561CAF5EA7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081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C4141E-0982-44BF-83DA-C5B0BC1F1685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4472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 altLang="ja-JP"/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1"/>
          </p:nvPr>
        </p:nvSpPr>
        <p:spPr>
          <a:xfrm>
            <a:off x="503999" y="1769039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x-none" altLang="ja-JP"/>
          </a:p>
        </p:txBody>
      </p:sp>
      <p:sp>
        <p:nvSpPr>
          <p:cNvPr id="4" name="日付プレースホルダー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フッター プレースホルダー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スライド番号プレースホルダー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0DC9A31C-2487-4200-99F4-7475058B3987}" type="slidenum"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x-none" altLang="ja-JP" sz="4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x-none" altLang="ja-JP" sz="32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E50D1EA2-A234-4EF3-969E-82166B40F7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56047" y="671971"/>
            <a:ext cx="8568531" cy="125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43B7582F-84F2-4482-8160-E14C7E9376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6047" y="2183906"/>
            <a:ext cx="8568531" cy="4535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AE0C6505-2730-4477-8AF0-66596B7BA5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6047" y="6887704"/>
            <a:ext cx="210013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>
                <a:latin typeface="Times New Roman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5E969004-99A3-422C-BD93-FA67666910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214" y="6887704"/>
            <a:ext cx="3192198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00">
                <a:latin typeface="Times New Roman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638F6166-ADA8-45E0-816E-8EB55EA860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448" y="6887704"/>
            <a:ext cx="210013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49495E-3503-4EED-B9D5-545D115C3B1B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80641D73-F269-4D89-8F66-23E6DCE2D60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6" y="7108195"/>
            <a:ext cx="2054627" cy="395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D80F0C5E-2C69-4B26-BA6C-C581BE1426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976951"/>
            <a:ext cx="10038622" cy="78746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794" tIns="50397" rIns="100794" bIns="50397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ja-JP" altLang="en-US" sz="2600">
              <a:solidFill>
                <a:srgbClr val="000000"/>
              </a:solidFill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xmlns="" id="{C5885BF0-0707-4A6B-BFF6-686DBA33735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988557" y="7055697"/>
            <a:ext cx="792800" cy="503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fld id="{51C56E3A-F653-42DB-8852-B3B4C0358A76}" type="slidenum">
              <a:rPr lang="en-US" altLang="ja-JP" sz="2600">
                <a:solidFill>
                  <a:srgbClr val="000000"/>
                </a:solidFill>
                <a:latin typeface="Tahoma" panose="020B0604030504040204" pitchFamily="34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ja-JP" sz="26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61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5pPr>
      <a:lvl6pPr marL="503972" algn="ctr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6pPr>
      <a:lvl7pPr marL="1007943" algn="ctr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7pPr>
      <a:lvl8pPr marL="1511915" algn="ctr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8pPr>
      <a:lvl9pPr marL="2015886" algn="ctr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9pPr>
    </p:titleStyle>
    <p:bodyStyle>
      <a:lvl1pPr marL="377979" indent="-377979" algn="l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rtl="0" eaLnBrk="0" fontAlgn="base" hangingPunct="0">
        <a:spcBef>
          <a:spcPct val="20000"/>
        </a:spcBef>
        <a:spcAft>
          <a:spcPct val="0"/>
        </a:spcAft>
        <a:buChar char="–"/>
        <a:defRPr kumimoji="1" sz="3100">
          <a:solidFill>
            <a:schemeClr val="tx1"/>
          </a:solidFill>
          <a:latin typeface="+mn-lt"/>
          <a:ea typeface="+mn-ea"/>
        </a:defRPr>
      </a:lvl2pPr>
      <a:lvl3pPr marL="1259929" indent="-25198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63900" indent="-251986" algn="l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67872" indent="-251986" algn="l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71844" indent="-251986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275815" indent="-251986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779787" indent="-251986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283758" indent="-251986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68602E39-6D59-41E4-A737-1F543A3FEF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6047" y="1091953"/>
            <a:ext cx="8568531" cy="1903918"/>
          </a:xfrm>
        </p:spPr>
        <p:txBody>
          <a:bodyPr/>
          <a:lstStyle/>
          <a:p>
            <a:pPr eaLnBrk="1" hangingPunct="1"/>
            <a:r>
              <a:rPr lang="en-US" altLang="ja-JP" sz="12100" b="1" i="1">
                <a:solidFill>
                  <a:srgbClr val="0000CC"/>
                </a:solidFill>
              </a:rPr>
              <a:t>P</a:t>
            </a:r>
            <a:r>
              <a:rPr lang="en-US" altLang="ja-JP" sz="9900" b="1" i="1">
                <a:solidFill>
                  <a:srgbClr val="0000CC"/>
                </a:solidFill>
              </a:rPr>
              <a:t>HI</a:t>
            </a:r>
            <a:r>
              <a:rPr lang="en-US" altLang="ja-JP" sz="10800" b="1" i="1">
                <a:solidFill>
                  <a:srgbClr val="0000CC"/>
                </a:solidFill>
              </a:rPr>
              <a:t>T</a:t>
            </a:r>
            <a:r>
              <a:rPr lang="en-US" altLang="ja-JP" sz="9900" b="1" i="1">
                <a:solidFill>
                  <a:srgbClr val="0000CC"/>
                </a:solidFill>
              </a:rPr>
              <a:t>S</a:t>
            </a:r>
          </a:p>
        </p:txBody>
      </p:sp>
      <p:sp>
        <p:nvSpPr>
          <p:cNvPr id="2054" name="正方形/長方形 4">
            <a:extLst>
              <a:ext uri="{FF2B5EF4-FFF2-40B4-BE49-F238E27FC236}">
                <a16:creationId xmlns:a16="http://schemas.microsoft.com/office/drawing/2014/main" xmlns="" id="{46DF7457-4D21-4911-B722-6EC6D2A25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67" y="2750882"/>
            <a:ext cx="9529340" cy="470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83" tIns="50392" rIns="100783" bIns="50392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b="1" i="1">
                <a:solidFill>
                  <a:srgbClr val="000000"/>
                </a:solidFill>
              </a:rPr>
              <a:t>Multi-Purpose </a:t>
            </a:r>
            <a:r>
              <a:rPr lang="en-US" altLang="ja-JP" sz="2400" b="1" i="1">
                <a:solidFill>
                  <a:srgbClr val="0000CC"/>
                </a:solidFill>
              </a:rPr>
              <a:t>P</a:t>
            </a:r>
            <a:r>
              <a:rPr lang="en-US" altLang="ja-JP" sz="2400" b="1" i="1">
                <a:solidFill>
                  <a:srgbClr val="000000"/>
                </a:solidFill>
              </a:rPr>
              <a:t>article and </a:t>
            </a:r>
            <a:r>
              <a:rPr lang="en-US" altLang="ja-JP" sz="2400" b="1" i="1">
                <a:solidFill>
                  <a:srgbClr val="0000CC"/>
                </a:solidFill>
              </a:rPr>
              <a:t>H</a:t>
            </a:r>
            <a:r>
              <a:rPr lang="en-US" altLang="ja-JP" sz="2400" b="1" i="1">
                <a:solidFill>
                  <a:srgbClr val="000000"/>
                </a:solidFill>
              </a:rPr>
              <a:t>eavy </a:t>
            </a:r>
            <a:r>
              <a:rPr lang="en-US" altLang="ja-JP" sz="2400" b="1" i="1">
                <a:solidFill>
                  <a:srgbClr val="0000CC"/>
                </a:solidFill>
              </a:rPr>
              <a:t>I</a:t>
            </a:r>
            <a:r>
              <a:rPr lang="en-US" altLang="ja-JP" sz="2400" b="1" i="1">
                <a:solidFill>
                  <a:srgbClr val="000000"/>
                </a:solidFill>
              </a:rPr>
              <a:t>on </a:t>
            </a:r>
            <a:r>
              <a:rPr lang="en-US" altLang="ja-JP" sz="2400" b="1" i="1">
                <a:solidFill>
                  <a:srgbClr val="0000CC"/>
                </a:solidFill>
              </a:rPr>
              <a:t>T</a:t>
            </a:r>
            <a:r>
              <a:rPr lang="en-US" altLang="ja-JP" sz="2400" b="1" i="1">
                <a:solidFill>
                  <a:srgbClr val="000000"/>
                </a:solidFill>
              </a:rPr>
              <a:t>ransport code </a:t>
            </a:r>
            <a:r>
              <a:rPr lang="en-US" altLang="ja-JP" sz="2400" b="1" i="1">
                <a:solidFill>
                  <a:srgbClr val="0000CC"/>
                </a:solidFill>
              </a:rPr>
              <a:t>S</a:t>
            </a:r>
            <a:r>
              <a:rPr lang="en-US" altLang="ja-JP" sz="2400" b="1" i="1">
                <a:solidFill>
                  <a:srgbClr val="000000"/>
                </a:solidFill>
              </a:rPr>
              <a:t>ystem</a:t>
            </a:r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xmlns="" id="{88203A96-F8B9-46EB-8085-1B3FC68F6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150" y="7055697"/>
            <a:ext cx="5208323" cy="503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83" tIns="50392" rIns="100783" bIns="50392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ja-JP" sz="2600">
                <a:solidFill>
                  <a:srgbClr val="000000"/>
                </a:solidFill>
                <a:latin typeface="Tahoma" panose="020B0604030504040204" pitchFamily="34" charset="0"/>
              </a:rPr>
              <a:t>title</a:t>
            </a: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xmlns="" id="{BA05443C-2EF6-48D4-A674-DC3741D80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725" y="5771253"/>
            <a:ext cx="2821175" cy="501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83" tIns="50392" rIns="100783" bIns="50392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ja-JP" sz="2600" dirty="0" smtClean="0">
                <a:solidFill>
                  <a:srgbClr val="FF0000"/>
                </a:solidFill>
                <a:latin typeface="Times New Roman"/>
              </a:rPr>
              <a:t>Aug</a:t>
            </a:r>
            <a:r>
              <a:rPr lang="en-US" altLang="ja-JP" sz="2600" dirty="0" smtClean="0">
                <a:solidFill>
                  <a:srgbClr val="FF0000"/>
                </a:solidFill>
                <a:latin typeface="Times New Roman"/>
              </a:rPr>
              <a:t>. </a:t>
            </a:r>
            <a:r>
              <a:rPr lang="en-US" altLang="ja-JP" sz="2600" dirty="0" smtClean="0">
                <a:solidFill>
                  <a:srgbClr val="FF0000"/>
                </a:solidFill>
                <a:latin typeface="Times New Roman"/>
              </a:rPr>
              <a:t>2018 </a:t>
            </a:r>
            <a:r>
              <a:rPr lang="en-US" altLang="ja-JP" sz="2600" dirty="0">
                <a:solidFill>
                  <a:srgbClr val="FF0000"/>
                </a:solidFill>
                <a:latin typeface="Times New Roman"/>
              </a:rPr>
              <a:t>revised</a:t>
            </a:r>
          </a:p>
        </p:txBody>
      </p:sp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>
          <a:xfrm>
            <a:off x="1498092" y="3347789"/>
            <a:ext cx="7056438" cy="1931917"/>
          </a:xfrm>
        </p:spPr>
        <p:txBody>
          <a:bodyPr/>
          <a:lstStyle/>
          <a:p>
            <a:r>
              <a:rPr lang="en-US" altLang="ja-JP" dirty="0" smtClean="0">
                <a:solidFill>
                  <a:srgbClr val="010000"/>
                </a:solidFill>
                <a:latin typeface="+mj-ea"/>
              </a:rPr>
              <a:t>Guidance </a:t>
            </a:r>
            <a:r>
              <a:rPr lang="en-US" altLang="ja-JP" smtClean="0">
                <a:solidFill>
                  <a:srgbClr val="010000"/>
                </a:solidFill>
                <a:latin typeface="+mj-ea"/>
              </a:rPr>
              <a:t>for hands-on </a:t>
            </a:r>
            <a:r>
              <a:rPr lang="en-US" altLang="ja-JP" dirty="0" smtClean="0">
                <a:solidFill>
                  <a:srgbClr val="010000"/>
                </a:solidFill>
                <a:latin typeface="+mj-ea"/>
              </a:rPr>
              <a:t>exercise</a:t>
            </a:r>
          </a:p>
          <a:p>
            <a:r>
              <a:rPr lang="en-US" altLang="ja-JP" dirty="0" smtClean="0">
                <a:solidFill>
                  <a:srgbClr val="010000"/>
                </a:solidFill>
                <a:latin typeface="+mj-ea"/>
              </a:rPr>
              <a:t>Medical </a:t>
            </a:r>
            <a:r>
              <a:rPr lang="en-US" altLang="ja-JP" dirty="0" err="1" smtClean="0">
                <a:solidFill>
                  <a:srgbClr val="010000"/>
                </a:solidFill>
                <a:latin typeface="+mj-ea"/>
              </a:rPr>
              <a:t>linac</a:t>
            </a:r>
            <a:endParaRPr lang="en-US" altLang="ja-JP" dirty="0">
              <a:solidFill>
                <a:srgbClr val="01000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483806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en-US" altLang="ja-JP" dirty="0" smtClean="0"/>
              <a:t>Step 6</a:t>
            </a:r>
            <a:endParaRPr lang="x-none" altLang="ja-JP" dirty="0"/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503998" y="1769039"/>
            <a:ext cx="9432857" cy="5790636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r>
              <a:rPr lang="en-US" altLang="ja-JP" dirty="0" smtClean="0"/>
              <a:t>Measure neutron dose</a:t>
            </a:r>
          </a:p>
          <a:p>
            <a:pPr lvl="1"/>
            <a:r>
              <a:rPr lang="en-US" altLang="ja-JP" dirty="0" smtClean="0"/>
              <a:t>Turn on photo-nuclear reaction</a:t>
            </a:r>
          </a:p>
          <a:p>
            <a:pPr lvl="1"/>
            <a:r>
              <a:rPr lang="en-US" altLang="ja-JP" dirty="0" smtClean="0"/>
              <a:t>Introduce photo-nuclear reaction bias</a:t>
            </a:r>
          </a:p>
          <a:p>
            <a:pPr lvl="2"/>
            <a:r>
              <a:rPr lang="en-US" altLang="ja-JP" dirty="0" err="1" smtClean="0"/>
              <a:t>pnimul</a:t>
            </a:r>
            <a:r>
              <a:rPr lang="en-US" altLang="ja-JP" dirty="0" smtClean="0"/>
              <a:t>, importance, </a:t>
            </a:r>
            <a:r>
              <a:rPr lang="en-US" altLang="ja-JP" dirty="0" err="1" smtClean="0"/>
              <a:t>istdev</a:t>
            </a:r>
            <a:r>
              <a:rPr lang="en-US" altLang="ja-JP" dirty="0" smtClean="0"/>
              <a:t> = -2 or -1</a:t>
            </a:r>
          </a:p>
          <a:p>
            <a:pPr lvl="1"/>
            <a:endParaRPr lang="en-US" altLang="ja-JP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" t="1870" r="1737" b="1476"/>
          <a:stretch/>
        </p:blipFill>
        <p:spPr bwMode="auto">
          <a:xfrm>
            <a:off x="300890" y="4106151"/>
            <a:ext cx="4662418" cy="3306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" t="2408" r="2399" b="1724"/>
          <a:stretch/>
        </p:blipFill>
        <p:spPr bwMode="auto">
          <a:xfrm>
            <a:off x="5323119" y="4106151"/>
            <a:ext cx="4608512" cy="3250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542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/>
              <a:t>Step 1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x-none" altLang="ja-JP"/>
              <a:t>Install X-ray generator made of Tungsten</a:t>
            </a:r>
          </a:p>
          <a:p>
            <a:pPr lvl="0"/>
            <a:r>
              <a:rPr lang="x-none" altLang="ja-JP"/>
              <a:t>Install X-ray collimator made of Lead</a:t>
            </a:r>
          </a:p>
          <a:p>
            <a:pPr lvl="0"/>
            <a:r>
              <a:rPr lang="x-none" altLang="ja-JP"/>
              <a:t>Check the geometry by T-track with axis = xz</a:t>
            </a:r>
          </a:p>
          <a:p>
            <a:pPr lvl="0"/>
            <a:endParaRPr lang="x-none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 altLang="ja-JP"/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endParaRPr lang="x-none" altLang="ja-JP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7320" y="360000"/>
            <a:ext cx="6702120" cy="35715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6120000" y="2160000"/>
            <a:ext cx="3023113" cy="35633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8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Without </a:t>
            </a:r>
            <a:r>
              <a:rPr lang="de-DE" sz="18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(target </a:t>
            </a:r>
            <a:r>
              <a:rPr lang="de-DE" sz="18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+ </a:t>
            </a:r>
            <a:r>
              <a:rPr lang="de-DE" sz="18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collimator)</a:t>
            </a:r>
            <a:endParaRPr lang="de-DE" sz="18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7320" y="3960000"/>
            <a:ext cx="6755399" cy="36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6120000" y="5940000"/>
            <a:ext cx="2702256" cy="35633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8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With </a:t>
            </a:r>
            <a:r>
              <a:rPr lang="de-DE" sz="18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(target </a:t>
            </a:r>
            <a:r>
              <a:rPr lang="de-DE" sz="18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+ </a:t>
            </a:r>
            <a:r>
              <a:rPr lang="de-DE" sz="18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collimator)</a:t>
            </a:r>
            <a:endParaRPr lang="de-DE" sz="18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/>
              <a:t>Step 2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x-none" altLang="ja-JP" dirty="0"/>
              <a:t>Score 2D distribution of dose</a:t>
            </a:r>
          </a:p>
          <a:p>
            <a:pPr lvl="1"/>
            <a:r>
              <a:rPr lang="en-US" altLang="ja-JP" dirty="0" smtClean="0"/>
              <a:t>Activate [T-deposit] by deleting “off ”</a:t>
            </a:r>
          </a:p>
          <a:p>
            <a:pPr lvl="1"/>
            <a:r>
              <a:rPr lang="en-US" altLang="ja-JP" dirty="0" smtClean="0"/>
              <a:t>fill in mesh, x-type …..unit</a:t>
            </a:r>
          </a:p>
          <a:p>
            <a:pPr lvl="1"/>
            <a:r>
              <a:rPr lang="en-US" altLang="ja-JP" dirty="0" smtClean="0"/>
              <a:t>XYZ covers, target, collimator and phantom</a:t>
            </a:r>
            <a:endParaRPr lang="x-none" altLang="ja-JP" dirty="0"/>
          </a:p>
          <a:p>
            <a:pPr lvl="0"/>
            <a:r>
              <a:rPr lang="en-US" altLang="ja-JP" dirty="0" smtClean="0"/>
              <a:t>What does it look like?</a:t>
            </a:r>
          </a:p>
          <a:p>
            <a:r>
              <a:rPr lang="en-US" altLang="ja-JP" dirty="0" smtClean="0"/>
              <a:t>Think why vacuum is white</a:t>
            </a:r>
          </a:p>
          <a:p>
            <a:pPr lvl="1"/>
            <a:r>
              <a:rPr lang="en-US" altLang="ja-JP" dirty="0" err="1" smtClean="0"/>
              <a:t>i.e</a:t>
            </a:r>
            <a:r>
              <a:rPr lang="en-US" altLang="ja-JP" dirty="0" smtClean="0"/>
              <a:t>, why colors appear only in materials</a:t>
            </a:r>
            <a:endParaRPr lang="x-none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/>
              <a:t>Dose distribution example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endParaRPr lang="x-none" altLang="ja-JP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7320" y="1800000"/>
            <a:ext cx="10079639" cy="53715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en-US" altLang="ja-JP" dirty="0" smtClean="0"/>
              <a:t>Step 3</a:t>
            </a:r>
            <a:endParaRPr lang="x-none" altLang="ja-JP" dirty="0"/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215776" y="1331565"/>
            <a:ext cx="9864849" cy="622811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r>
              <a:rPr lang="en-US" altLang="ja-JP" dirty="0" smtClean="0"/>
              <a:t>Change to g-show mode</a:t>
            </a:r>
          </a:p>
          <a:p>
            <a:pPr lvl="1"/>
            <a:r>
              <a:rPr lang="en-US" altLang="ja-JP" dirty="0" smtClean="0"/>
              <a:t>Change </a:t>
            </a:r>
            <a:r>
              <a:rPr lang="en-US" altLang="ja-JP" dirty="0" err="1" smtClean="0"/>
              <a:t>icntl</a:t>
            </a:r>
            <a:r>
              <a:rPr lang="en-US" altLang="ja-JP" dirty="0" smtClean="0"/>
              <a:t> = 8</a:t>
            </a:r>
          </a:p>
          <a:p>
            <a:pPr lvl="1"/>
            <a:r>
              <a:rPr lang="en-US" altLang="ja-JP" dirty="0" smtClean="0"/>
              <a:t>See </a:t>
            </a:r>
            <a:r>
              <a:rPr lang="en-US" altLang="ja-JP" dirty="0" err="1" smtClean="0"/>
              <a:t>track.eps</a:t>
            </a:r>
            <a:endParaRPr lang="en-US" altLang="ja-JP" dirty="0" smtClean="0"/>
          </a:p>
          <a:p>
            <a:r>
              <a:rPr lang="en-US" altLang="ja-JP" dirty="0" smtClean="0"/>
              <a:t>Extend the g-show range</a:t>
            </a:r>
          </a:p>
          <a:p>
            <a:pPr lvl="1"/>
            <a:r>
              <a:rPr lang="en-US" altLang="ja-JP" dirty="0" smtClean="0"/>
              <a:t>Extend 8 times</a:t>
            </a:r>
          </a:p>
          <a:p>
            <a:r>
              <a:rPr lang="en-US" altLang="ja-JP" dirty="0" smtClean="0"/>
              <a:t>Install </a:t>
            </a:r>
            <a:r>
              <a:rPr lang="en-US" altLang="ja-JP" dirty="0"/>
              <a:t>shielding</a:t>
            </a:r>
          </a:p>
          <a:p>
            <a:pPr lvl="1"/>
            <a:r>
              <a:rPr lang="en-US" altLang="ja-JP" dirty="0" smtClean="0"/>
              <a:t>Thickness </a:t>
            </a:r>
            <a:r>
              <a:rPr lang="en-US" altLang="ja-JP" dirty="0"/>
              <a:t>10cm</a:t>
            </a:r>
          </a:p>
          <a:p>
            <a:pPr lvl="1"/>
            <a:r>
              <a:rPr lang="en-US" altLang="ja-JP" dirty="0"/>
              <a:t>Concrete (take composition from C:\phits\data\ </a:t>
            </a:r>
            <a:r>
              <a:rPr lang="en-US" altLang="ja-JP" dirty="0" err="1"/>
              <a:t>material.inp</a:t>
            </a:r>
            <a:r>
              <a:rPr lang="en-US" altLang="ja-JP" dirty="0"/>
              <a:t>)</a:t>
            </a:r>
          </a:p>
          <a:p>
            <a:pPr lvl="1"/>
            <a:r>
              <a:rPr lang="en-US" altLang="ja-JP"/>
              <a:t>Inner </a:t>
            </a:r>
            <a:r>
              <a:rPr lang="en-US" altLang="ja-JP" smtClean="0"/>
              <a:t>dimension  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X: -20 ~ +20, Y</a:t>
            </a:r>
            <a:r>
              <a:rPr lang="en-US" altLang="ja-JP" dirty="0"/>
              <a:t>: -</a:t>
            </a:r>
            <a:r>
              <a:rPr lang="en-US" altLang="ja-JP" dirty="0" smtClean="0"/>
              <a:t>20 </a:t>
            </a:r>
            <a:r>
              <a:rPr lang="en-US" altLang="ja-JP" dirty="0"/>
              <a:t>~ +</a:t>
            </a:r>
            <a:r>
              <a:rPr lang="en-US" altLang="ja-JP" dirty="0" smtClean="0"/>
              <a:t>20, Z</a:t>
            </a:r>
            <a:r>
              <a:rPr lang="en-US" altLang="ja-JP" dirty="0"/>
              <a:t>: -</a:t>
            </a:r>
            <a:r>
              <a:rPr lang="en-US" altLang="ja-JP" dirty="0" smtClean="0"/>
              <a:t>20 </a:t>
            </a:r>
            <a:r>
              <a:rPr lang="en-US" altLang="ja-JP" dirty="0"/>
              <a:t>~ </a:t>
            </a:r>
            <a:r>
              <a:rPr lang="en-US" altLang="ja-JP" dirty="0" smtClean="0"/>
              <a:t>+60</a:t>
            </a:r>
            <a:endParaRPr lang="x-none" altLang="ja-JP" dirty="0"/>
          </a:p>
          <a:p>
            <a:endParaRPr lang="x-none" altLang="ja-JP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06" y="0"/>
            <a:ext cx="3168352" cy="2507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06" y="2526026"/>
            <a:ext cx="3168352" cy="2507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06" y="5052051"/>
            <a:ext cx="3168352" cy="2507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15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en-US" altLang="ja-JP" dirty="0" smtClean="0"/>
              <a:t>Step 4</a:t>
            </a:r>
            <a:endParaRPr lang="x-none" altLang="ja-JP" dirty="0"/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503998" y="1769039"/>
            <a:ext cx="9432857" cy="5790636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r>
              <a:rPr lang="en-US" altLang="ja-JP" dirty="0" smtClean="0"/>
              <a:t>Measure dose</a:t>
            </a:r>
          </a:p>
          <a:p>
            <a:pPr lvl="1"/>
            <a:r>
              <a:rPr lang="en-US" altLang="ja-JP" dirty="0" err="1" smtClean="0"/>
              <a:t>maxcas</a:t>
            </a:r>
            <a:r>
              <a:rPr lang="en-US" altLang="ja-JP" dirty="0" smtClean="0"/>
              <a:t> = 300  (save CPU time)</a:t>
            </a:r>
          </a:p>
          <a:p>
            <a:pPr lvl="1"/>
            <a:r>
              <a:rPr lang="en-US" altLang="ja-JP" dirty="0" smtClean="0"/>
              <a:t>Measure dose in the concrete shielding</a:t>
            </a:r>
          </a:p>
          <a:p>
            <a:pPr lvl="1"/>
            <a:r>
              <a:rPr lang="en-US" altLang="ja-JP" dirty="0" smtClean="0"/>
              <a:t>[T-Track] + Effective dose</a:t>
            </a:r>
          </a:p>
          <a:p>
            <a:pPr lvl="2"/>
            <a:r>
              <a:rPr lang="en-US" altLang="ja-JP" dirty="0" smtClean="0"/>
              <a:t>Define [T-track] in the backward concrete shielding</a:t>
            </a:r>
          </a:p>
          <a:p>
            <a:pPr lvl="2"/>
            <a:r>
              <a:rPr lang="en-US" altLang="ja-JP" dirty="0" smtClean="0"/>
              <a:t>Define effective dose </a:t>
            </a:r>
            <a:r>
              <a:rPr lang="en-US" altLang="ja-JP" dirty="0" smtClean="0"/>
              <a:t>multiplier (set multiplier ID=-202 [AP irradiation])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Hint </a:t>
            </a:r>
            <a:r>
              <a:rPr lang="en-US" altLang="ja-JP" dirty="0"/>
              <a:t>is in C:\</a:t>
            </a:r>
            <a:r>
              <a:rPr lang="en-US" altLang="ja-JP" dirty="0" smtClean="0"/>
              <a:t>phits\recommendation\H10multiplier\H10multiplier.inp</a:t>
            </a:r>
          </a:p>
          <a:p>
            <a:pPr lvl="2"/>
            <a:r>
              <a:rPr lang="en-US" altLang="ja-JP" dirty="0" smtClean="0"/>
              <a:t>Dose distribution in whole geometry and depth profile</a:t>
            </a:r>
          </a:p>
        </p:txBody>
      </p:sp>
    </p:spTree>
    <p:extLst>
      <p:ext uri="{BB962C8B-B14F-4D97-AF65-F5344CB8AC3E}">
        <p14:creationId xmlns:p14="http://schemas.microsoft.com/office/powerpoint/2010/main" val="160643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6" t="12764" r="4492" b="5303"/>
          <a:stretch/>
        </p:blipFill>
        <p:spPr bwMode="auto">
          <a:xfrm>
            <a:off x="294198" y="683811"/>
            <a:ext cx="6170212" cy="4389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" t="2625" r="2185" b="2084"/>
          <a:stretch/>
        </p:blipFill>
        <p:spPr bwMode="auto">
          <a:xfrm>
            <a:off x="4797997" y="3707829"/>
            <a:ext cx="5318098" cy="374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61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en-US" altLang="ja-JP" dirty="0" smtClean="0"/>
              <a:t>Step 5</a:t>
            </a:r>
            <a:endParaRPr lang="x-none" altLang="ja-JP" dirty="0"/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503998" y="1769039"/>
            <a:ext cx="9432857" cy="5790636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r>
              <a:rPr lang="en-US" altLang="ja-JP" dirty="0" smtClean="0"/>
              <a:t>Measure dose beyond 100 cm concrete </a:t>
            </a:r>
          </a:p>
          <a:p>
            <a:pPr lvl="1"/>
            <a:r>
              <a:rPr lang="en-US" altLang="ja-JP" dirty="0" smtClean="0"/>
              <a:t>Increase concrete thickness</a:t>
            </a:r>
          </a:p>
          <a:p>
            <a:pPr lvl="2"/>
            <a:r>
              <a:rPr lang="en-US" altLang="ja-JP" dirty="0" smtClean="0"/>
              <a:t>Be careful of </a:t>
            </a:r>
            <a:r>
              <a:rPr lang="en-US" altLang="ja-JP" dirty="0"/>
              <a:t>outer vacuum “999          so   100.0”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Introduce importance or weight-window</a:t>
            </a:r>
          </a:p>
          <a:p>
            <a:pPr lvl="1"/>
            <a:endParaRPr lang="en-US" altLang="ja-JP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" t="1426" r="2151" b="1772"/>
          <a:stretch/>
        </p:blipFill>
        <p:spPr bwMode="auto">
          <a:xfrm>
            <a:off x="326317" y="4153915"/>
            <a:ext cx="4457648" cy="3172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4" t="2046" r="2759" b="1801"/>
          <a:stretch/>
        </p:blipFill>
        <p:spPr bwMode="auto">
          <a:xfrm>
            <a:off x="5241555" y="4153915"/>
            <a:ext cx="4444017" cy="3172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63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279</Words>
  <Application>Microsoft Office PowerPoint</Application>
  <PresentationFormat>ユーザー設定</PresentationFormat>
  <Paragraphs>52</Paragraphs>
  <Slides>10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Default</vt:lpstr>
      <vt:lpstr>標準デザイン</vt:lpstr>
      <vt:lpstr>PHITS</vt:lpstr>
      <vt:lpstr>Step 1</vt:lpstr>
      <vt:lpstr>PowerPoint プレゼンテーション</vt:lpstr>
      <vt:lpstr>Step 2</vt:lpstr>
      <vt:lpstr>Dose distribution example</vt:lpstr>
      <vt:lpstr>Step 3</vt:lpstr>
      <vt:lpstr>Step 4</vt:lpstr>
      <vt:lpstr>PowerPoint プレゼンテーション</vt:lpstr>
      <vt:lpstr>Step 5</vt:lpstr>
      <vt:lpstr>Step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1</dc:title>
  <dc:creator>T_Ogawa</dc:creator>
  <cp:lastModifiedBy>SHashimoto</cp:lastModifiedBy>
  <cp:revision>34</cp:revision>
  <dcterms:created xsi:type="dcterms:W3CDTF">2009-04-16T11:32:32Z</dcterms:created>
  <dcterms:modified xsi:type="dcterms:W3CDTF">2018-08-01T07:55:08Z</dcterms:modified>
</cp:coreProperties>
</file>