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255" r:id="rId2"/>
  </p:sldMasterIdLst>
  <p:notesMasterIdLst>
    <p:notesMasterId r:id="rId12"/>
  </p:notesMasterIdLst>
  <p:handoutMasterIdLst>
    <p:handoutMasterId r:id="rId13"/>
  </p:handoutMasterIdLst>
  <p:sldIdLst>
    <p:sldId id="296" r:id="rId3"/>
    <p:sldId id="366" r:id="rId4"/>
    <p:sldId id="357" r:id="rId5"/>
    <p:sldId id="359" r:id="rId6"/>
    <p:sldId id="358" r:id="rId7"/>
    <p:sldId id="360" r:id="rId8"/>
    <p:sldId id="361" r:id="rId9"/>
    <p:sldId id="365" r:id="rId10"/>
    <p:sldId id="367" r:id="rId11"/>
  </p:sldIdLst>
  <p:sldSz cx="9144000" cy="6858000" type="screen4x3"/>
  <p:notesSz cx="6735763" cy="9869488"/>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sz="20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sz="20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sz="20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sz="20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CC"/>
    <a:srgbClr val="FFFFCC"/>
    <a:srgbClr val="CCFFFF"/>
    <a:srgbClr val="000000"/>
    <a:srgbClr val="0099FF"/>
    <a:srgbClr val="FF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7588" autoAdjust="0"/>
  </p:normalViewPr>
  <p:slideViewPr>
    <p:cSldViewPr>
      <p:cViewPr varScale="1">
        <p:scale>
          <a:sx n="100" d="100"/>
          <a:sy n="100" d="100"/>
        </p:scale>
        <p:origin x="19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F7866D5-8E4B-4F59-9C4A-20077B54D52A}"/>
              </a:ext>
            </a:extLst>
          </p:cNvPr>
          <p:cNvSpPr>
            <a:spLocks noGrp="1" noChangeArrowheads="1"/>
          </p:cNvSpPr>
          <p:nvPr>
            <p:ph type="hdr" sz="quarter"/>
          </p:nvPr>
        </p:nvSpPr>
        <p:spPr bwMode="auto">
          <a:xfrm>
            <a:off x="0" y="0"/>
            <a:ext cx="2919413" cy="492125"/>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0483" name="Rectangle 3">
            <a:extLst>
              <a:ext uri="{FF2B5EF4-FFF2-40B4-BE49-F238E27FC236}">
                <a16:creationId xmlns:a16="http://schemas.microsoft.com/office/drawing/2014/main" id="{716592E8-175B-4302-8E9F-1E6A1D7E2D9A}"/>
              </a:ext>
            </a:extLst>
          </p:cNvPr>
          <p:cNvSpPr>
            <a:spLocks noGrp="1" noChangeArrowheads="1"/>
          </p:cNvSpPr>
          <p:nvPr>
            <p:ph type="dt" sz="quarter" idx="1"/>
          </p:nvPr>
        </p:nvSpPr>
        <p:spPr bwMode="auto">
          <a:xfrm>
            <a:off x="3816350" y="0"/>
            <a:ext cx="2919413" cy="492125"/>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20484" name="Rectangle 4">
            <a:extLst>
              <a:ext uri="{FF2B5EF4-FFF2-40B4-BE49-F238E27FC236}">
                <a16:creationId xmlns:a16="http://schemas.microsoft.com/office/drawing/2014/main" id="{9B99E331-73C3-4D63-B645-2EE0FD1BE487}"/>
              </a:ext>
            </a:extLst>
          </p:cNvPr>
          <p:cNvSpPr>
            <a:spLocks noGrp="1" noChangeArrowheads="1"/>
          </p:cNvSpPr>
          <p:nvPr>
            <p:ph type="ftr" sz="quarter" idx="2"/>
          </p:nvPr>
        </p:nvSpPr>
        <p:spPr bwMode="auto">
          <a:xfrm>
            <a:off x="0" y="9377363"/>
            <a:ext cx="2919413" cy="492125"/>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20485" name="Rectangle 5">
            <a:extLst>
              <a:ext uri="{FF2B5EF4-FFF2-40B4-BE49-F238E27FC236}">
                <a16:creationId xmlns:a16="http://schemas.microsoft.com/office/drawing/2014/main" id="{ED719834-4564-47B4-97A0-932C9040B7C9}"/>
              </a:ext>
            </a:extLst>
          </p:cNvPr>
          <p:cNvSpPr>
            <a:spLocks noGrp="1" noChangeArrowheads="1"/>
          </p:cNvSpPr>
          <p:nvPr>
            <p:ph type="sldNum" sz="quarter" idx="3"/>
          </p:nvPr>
        </p:nvSpPr>
        <p:spPr bwMode="auto">
          <a:xfrm>
            <a:off x="3816350" y="9377363"/>
            <a:ext cx="2919413" cy="492125"/>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lgn="r">
              <a:defRPr sz="1200"/>
            </a:lvl1pPr>
          </a:lstStyle>
          <a:p>
            <a:fld id="{5355E509-C010-4322-992F-C2E277CC5ECD}" type="slidenum">
              <a:rPr lang="ja-JP" altLang="en-US"/>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D01AB9A-11E4-4065-B2E9-77E47482EEFF}"/>
              </a:ext>
            </a:extLst>
          </p:cNvPr>
          <p:cNvSpPr>
            <a:spLocks noGrp="1" noChangeArrowheads="1"/>
          </p:cNvSpPr>
          <p:nvPr>
            <p:ph type="hdr" sz="quarter"/>
          </p:nvPr>
        </p:nvSpPr>
        <p:spPr bwMode="auto">
          <a:xfrm>
            <a:off x="0" y="0"/>
            <a:ext cx="2895600" cy="455613"/>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1747" name="Rectangle 3">
            <a:extLst>
              <a:ext uri="{FF2B5EF4-FFF2-40B4-BE49-F238E27FC236}">
                <a16:creationId xmlns:a16="http://schemas.microsoft.com/office/drawing/2014/main" id="{D9C78450-97C6-4BE1-BC70-5483FB88D525}"/>
              </a:ext>
            </a:extLst>
          </p:cNvPr>
          <p:cNvSpPr>
            <a:spLocks noGrp="1" noChangeArrowheads="1"/>
          </p:cNvSpPr>
          <p:nvPr>
            <p:ph type="dt" idx="1"/>
          </p:nvPr>
        </p:nvSpPr>
        <p:spPr bwMode="auto">
          <a:xfrm>
            <a:off x="3810000" y="0"/>
            <a:ext cx="2895600" cy="455613"/>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5364" name="Rectangle 4">
            <a:extLst>
              <a:ext uri="{FF2B5EF4-FFF2-40B4-BE49-F238E27FC236}">
                <a16:creationId xmlns:a16="http://schemas.microsoft.com/office/drawing/2014/main" id="{15E0346C-1E82-4217-9FA4-CB98E04B1AFC}"/>
              </a:ext>
            </a:extLst>
          </p:cNvPr>
          <p:cNvSpPr>
            <a:spLocks noGrp="1" noRot="1" noChangeAspect="1" noChangeArrowheads="1" noTextEdit="1"/>
          </p:cNvSpPr>
          <p:nvPr>
            <p:ph type="sldImg" idx="2"/>
          </p:nvPr>
        </p:nvSpPr>
        <p:spPr bwMode="auto">
          <a:xfrm>
            <a:off x="952500" y="762000"/>
            <a:ext cx="4878388" cy="3659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a:extLst>
              <a:ext uri="{FF2B5EF4-FFF2-40B4-BE49-F238E27FC236}">
                <a16:creationId xmlns:a16="http://schemas.microsoft.com/office/drawing/2014/main" id="{1EB2102F-EC36-43F2-978E-A9B241BE1372}"/>
              </a:ext>
            </a:extLst>
          </p:cNvPr>
          <p:cNvSpPr>
            <a:spLocks noGrp="1" noChangeArrowheads="1"/>
          </p:cNvSpPr>
          <p:nvPr>
            <p:ph type="body" sz="quarter" idx="3"/>
          </p:nvPr>
        </p:nvSpPr>
        <p:spPr bwMode="auto">
          <a:xfrm>
            <a:off x="914400" y="4725988"/>
            <a:ext cx="4954588" cy="4421187"/>
          </a:xfrm>
          <a:prstGeom prst="rect">
            <a:avLst/>
          </a:prstGeom>
          <a:noFill/>
          <a:ln w="9525">
            <a:noFill/>
            <a:miter lim="800000"/>
            <a:headEnd/>
            <a:tailEnd/>
          </a:ln>
          <a:effectLst/>
        </p:spPr>
        <p:txBody>
          <a:bodyPr vert="horz" wrap="square" lIns="91395" tIns="45697" rIns="91395" bIns="45697" numCol="1" anchor="t" anchorCtr="0" compatLnSpc="1">
            <a:prstTxWarp prst="textNoShape">
              <a:avLst/>
            </a:prstTxWarp>
          </a:bodyPr>
          <a:lstStyle/>
          <a:p>
            <a:pPr lvl="0"/>
            <a:r>
              <a:rPr lang="ja-JP" altLang="en-US" noProof="0"/>
              <a:t>マスタ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1750" name="Rectangle 6">
            <a:extLst>
              <a:ext uri="{FF2B5EF4-FFF2-40B4-BE49-F238E27FC236}">
                <a16:creationId xmlns:a16="http://schemas.microsoft.com/office/drawing/2014/main" id="{3DB22247-DE4A-4CA8-B9D3-679305BD9938}"/>
              </a:ext>
            </a:extLst>
          </p:cNvPr>
          <p:cNvSpPr>
            <a:spLocks noGrp="1" noChangeArrowheads="1"/>
          </p:cNvSpPr>
          <p:nvPr>
            <p:ph type="ftr" sz="quarter" idx="4"/>
          </p:nvPr>
        </p:nvSpPr>
        <p:spPr bwMode="auto">
          <a:xfrm>
            <a:off x="0" y="9377363"/>
            <a:ext cx="2895600" cy="455612"/>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1751" name="Rectangle 7">
            <a:extLst>
              <a:ext uri="{FF2B5EF4-FFF2-40B4-BE49-F238E27FC236}">
                <a16:creationId xmlns:a16="http://schemas.microsoft.com/office/drawing/2014/main" id="{F6CEAFC7-52D7-404B-AE7D-BC3D15AEB7EA}"/>
              </a:ext>
            </a:extLst>
          </p:cNvPr>
          <p:cNvSpPr>
            <a:spLocks noGrp="1" noChangeArrowheads="1"/>
          </p:cNvSpPr>
          <p:nvPr>
            <p:ph type="sldNum" sz="quarter" idx="5"/>
          </p:nvPr>
        </p:nvSpPr>
        <p:spPr bwMode="auto">
          <a:xfrm>
            <a:off x="3810000" y="9377363"/>
            <a:ext cx="2895600" cy="455612"/>
          </a:xfrm>
          <a:prstGeom prst="rect">
            <a:avLst/>
          </a:prstGeom>
          <a:noFill/>
          <a:ln w="9525">
            <a:noFill/>
            <a:miter lim="800000"/>
            <a:headEnd/>
            <a:tailEnd/>
          </a:ln>
          <a:effectLst/>
        </p:spPr>
        <p:txBody>
          <a:bodyPr vert="horz" wrap="square" lIns="91395" tIns="45697" rIns="91395" bIns="45697" numCol="1" anchor="b" anchorCtr="0" compatLnSpc="1">
            <a:prstTxWarp prst="textNoShape">
              <a:avLst/>
            </a:prstTxWarp>
          </a:bodyPr>
          <a:lstStyle>
            <a:lvl1pPr algn="r">
              <a:defRPr sz="1200"/>
            </a:lvl1pPr>
          </a:lstStyle>
          <a:p>
            <a:fld id="{68F51A72-6CB9-4E96-86BF-78CD6F4A5268}"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4C36B34-4238-4346-A073-E84E065F69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360F36EB-2889-448C-A2E1-0A1ABA47FADA}" type="slidenum">
              <a:rPr lang="ja-JP" altLang="en-US" sz="1200"/>
              <a:pPr eaLnBrk="1" hangingPunct="1"/>
              <a:t>1</a:t>
            </a:fld>
            <a:endParaRPr lang="en-US" altLang="ja-JP" sz="1200"/>
          </a:p>
        </p:txBody>
      </p:sp>
      <p:sp>
        <p:nvSpPr>
          <p:cNvPr id="16387" name="Rectangle 2">
            <a:extLst>
              <a:ext uri="{FF2B5EF4-FFF2-40B4-BE49-F238E27FC236}">
                <a16:creationId xmlns:a16="http://schemas.microsoft.com/office/drawing/2014/main" id="{A017B07B-C7B1-4FDE-8F3E-429B108181F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334D9AE0-1200-4AB2-9030-E68EFC31E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78F2FDB-60C5-47A3-8B79-E1A164B003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DBC7C6F5-4A5B-4A33-92BA-944F18815A36}" type="slidenum">
              <a:rPr lang="ja-JP" altLang="en-US" sz="1200">
                <a:solidFill>
                  <a:srgbClr val="000000"/>
                </a:solidFill>
              </a:rPr>
              <a:pPr eaLnBrk="1" hangingPunct="1"/>
              <a:t>2</a:t>
            </a:fld>
            <a:endParaRPr lang="en-US" altLang="ja-JP" sz="1200">
              <a:solidFill>
                <a:srgbClr val="000000"/>
              </a:solidFill>
            </a:endParaRPr>
          </a:p>
        </p:txBody>
      </p:sp>
      <p:sp>
        <p:nvSpPr>
          <p:cNvPr id="18435" name="Rectangle 2">
            <a:extLst>
              <a:ext uri="{FF2B5EF4-FFF2-40B4-BE49-F238E27FC236}">
                <a16:creationId xmlns:a16="http://schemas.microsoft.com/office/drawing/2014/main" id="{30BF790D-1BE7-4114-AB6F-4B93397762C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29ECADA-B4D3-4532-B69C-BCE5506F59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51435B42-0564-4004-B286-B1FD7511D9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E32B9C34-4C9E-4471-A7FD-17F1F42B0A5E}" type="slidenum">
              <a:rPr lang="ja-JP" altLang="en-US" sz="1200">
                <a:solidFill>
                  <a:srgbClr val="000000"/>
                </a:solidFill>
              </a:rPr>
              <a:pPr eaLnBrk="1" hangingPunct="1"/>
              <a:t>3</a:t>
            </a:fld>
            <a:endParaRPr lang="en-US" altLang="ja-JP" sz="1200">
              <a:solidFill>
                <a:srgbClr val="000000"/>
              </a:solidFill>
            </a:endParaRPr>
          </a:p>
        </p:txBody>
      </p:sp>
      <p:sp>
        <p:nvSpPr>
          <p:cNvPr id="18435" name="Rectangle 2">
            <a:extLst>
              <a:ext uri="{FF2B5EF4-FFF2-40B4-BE49-F238E27FC236}">
                <a16:creationId xmlns:a16="http://schemas.microsoft.com/office/drawing/2014/main" id="{C2800BAF-6449-4C94-9DB2-24857FEAF6F6}"/>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D3405AB5-AC79-4B04-A48A-57C5C99F6B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B9A3CAB-5A93-4A8C-9F2E-46BFA8AA4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12C4A678-49C7-4192-9764-413D7C577606}" type="slidenum">
              <a:rPr lang="ja-JP" altLang="en-US" sz="1200">
                <a:solidFill>
                  <a:srgbClr val="000000"/>
                </a:solidFill>
              </a:rPr>
              <a:pPr eaLnBrk="1" hangingPunct="1"/>
              <a:t>4</a:t>
            </a:fld>
            <a:endParaRPr lang="en-US" altLang="ja-JP" sz="1200">
              <a:solidFill>
                <a:srgbClr val="000000"/>
              </a:solidFill>
            </a:endParaRPr>
          </a:p>
        </p:txBody>
      </p:sp>
      <p:sp>
        <p:nvSpPr>
          <p:cNvPr id="19459" name="Rectangle 2">
            <a:extLst>
              <a:ext uri="{FF2B5EF4-FFF2-40B4-BE49-F238E27FC236}">
                <a16:creationId xmlns:a16="http://schemas.microsoft.com/office/drawing/2014/main" id="{16F5A495-4204-4E34-94A3-069AC40AFA4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B1EC14C-0957-4F65-8891-86CEE28AC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84E31AE-28F0-47D4-8DD4-88A1E60B6C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3E2005D1-20DA-4C8A-8554-105F0955ACD3}" type="slidenum">
              <a:rPr lang="ja-JP" altLang="en-US" sz="1200">
                <a:solidFill>
                  <a:srgbClr val="000000"/>
                </a:solidFill>
              </a:rPr>
              <a:pPr eaLnBrk="1" hangingPunct="1"/>
              <a:t>5</a:t>
            </a:fld>
            <a:endParaRPr lang="en-US" altLang="ja-JP" sz="1200">
              <a:solidFill>
                <a:srgbClr val="000000"/>
              </a:solidFill>
            </a:endParaRPr>
          </a:p>
        </p:txBody>
      </p:sp>
      <p:sp>
        <p:nvSpPr>
          <p:cNvPr id="20483" name="Rectangle 2">
            <a:extLst>
              <a:ext uri="{FF2B5EF4-FFF2-40B4-BE49-F238E27FC236}">
                <a16:creationId xmlns:a16="http://schemas.microsoft.com/office/drawing/2014/main" id="{5ECFF11D-430F-4D70-A549-E228DE309F8E}"/>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604C0F5D-A571-4667-8956-388B47E6CB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98405ED-7BA2-4FBD-8F97-E5D6F37C4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4F7C4884-8C36-43B8-925E-1BF988FBA5A8}" type="slidenum">
              <a:rPr lang="ja-JP" altLang="en-US" sz="1200">
                <a:solidFill>
                  <a:srgbClr val="000000"/>
                </a:solidFill>
              </a:rPr>
              <a:pPr eaLnBrk="1" hangingPunct="1"/>
              <a:t>6</a:t>
            </a:fld>
            <a:endParaRPr lang="en-US" altLang="ja-JP" sz="1200">
              <a:solidFill>
                <a:srgbClr val="000000"/>
              </a:solidFill>
            </a:endParaRPr>
          </a:p>
        </p:txBody>
      </p:sp>
      <p:sp>
        <p:nvSpPr>
          <p:cNvPr id="21507" name="Rectangle 2">
            <a:extLst>
              <a:ext uri="{FF2B5EF4-FFF2-40B4-BE49-F238E27FC236}">
                <a16:creationId xmlns:a16="http://schemas.microsoft.com/office/drawing/2014/main" id="{3BF5AE6A-463F-472F-A01B-F1999BC29C8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75A275EB-3823-437A-A6F2-6C6673758D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07E36C83-6DFD-42AE-8A0E-902925BDC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A0997990-2F25-4F58-9C88-2AC3DB47BE44}" type="slidenum">
              <a:rPr lang="ja-JP" altLang="en-US" sz="1200">
                <a:solidFill>
                  <a:srgbClr val="000000"/>
                </a:solidFill>
              </a:rPr>
              <a:pPr eaLnBrk="1" hangingPunct="1"/>
              <a:t>7</a:t>
            </a:fld>
            <a:endParaRPr lang="en-US" altLang="ja-JP" sz="1200">
              <a:solidFill>
                <a:srgbClr val="000000"/>
              </a:solidFill>
            </a:endParaRPr>
          </a:p>
        </p:txBody>
      </p:sp>
      <p:sp>
        <p:nvSpPr>
          <p:cNvPr id="22531" name="Rectangle 2">
            <a:extLst>
              <a:ext uri="{FF2B5EF4-FFF2-40B4-BE49-F238E27FC236}">
                <a16:creationId xmlns:a16="http://schemas.microsoft.com/office/drawing/2014/main" id="{D3644201-2DC3-49CA-862A-DEB59605A998}"/>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0B0A27C-619D-41DA-A4FE-FA2FE3574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CFAF940-079D-4A38-88FA-30C17B5EF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3F2AFB22-DEBA-423B-9394-0F23ED0DFCA1}" type="slidenum">
              <a:rPr lang="ja-JP" altLang="en-US" sz="1200">
                <a:solidFill>
                  <a:srgbClr val="000000"/>
                </a:solidFill>
              </a:rPr>
              <a:pPr eaLnBrk="1" hangingPunct="1"/>
              <a:t>8</a:t>
            </a:fld>
            <a:endParaRPr lang="en-US" altLang="ja-JP" sz="1200">
              <a:solidFill>
                <a:srgbClr val="000000"/>
              </a:solidFill>
            </a:endParaRPr>
          </a:p>
        </p:txBody>
      </p:sp>
      <p:sp>
        <p:nvSpPr>
          <p:cNvPr id="23555" name="Rectangle 2">
            <a:extLst>
              <a:ext uri="{FF2B5EF4-FFF2-40B4-BE49-F238E27FC236}">
                <a16:creationId xmlns:a16="http://schemas.microsoft.com/office/drawing/2014/main" id="{C95EE121-E66F-4E0B-A378-B2E3D79D439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5B24BC5-1A36-4F8F-A531-B95852F1F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CFAF940-079D-4A38-88FA-30C17B5EF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3F2AFB22-DEBA-423B-9394-0F23ED0DFCA1}" type="slidenum">
              <a:rPr lang="ja-JP" altLang="en-US" sz="1200">
                <a:solidFill>
                  <a:srgbClr val="000000"/>
                </a:solidFill>
              </a:rPr>
              <a:pPr eaLnBrk="1" hangingPunct="1"/>
              <a:t>9</a:t>
            </a:fld>
            <a:endParaRPr lang="en-US" altLang="ja-JP" sz="1200">
              <a:solidFill>
                <a:srgbClr val="000000"/>
              </a:solidFill>
            </a:endParaRPr>
          </a:p>
        </p:txBody>
      </p:sp>
      <p:sp>
        <p:nvSpPr>
          <p:cNvPr id="23555" name="Rectangle 2">
            <a:extLst>
              <a:ext uri="{FF2B5EF4-FFF2-40B4-BE49-F238E27FC236}">
                <a16:creationId xmlns:a16="http://schemas.microsoft.com/office/drawing/2014/main" id="{C95EE121-E66F-4E0B-A378-B2E3D79D439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05B24BC5-1A36-4F8F-A531-B95852F1F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778224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a:extLst>
              <a:ext uri="{FF2B5EF4-FFF2-40B4-BE49-F238E27FC236}">
                <a16:creationId xmlns:a16="http://schemas.microsoft.com/office/drawing/2014/main" id="{9C12CE60-5766-4B61-8350-0105FE09203E}"/>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31881C0-AFA5-4378-8765-560F3207254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C842AE92-5904-43BF-9FB4-C013C6270512}"/>
              </a:ext>
            </a:extLst>
          </p:cNvPr>
          <p:cNvSpPr>
            <a:spLocks noGrp="1" noChangeArrowheads="1"/>
          </p:cNvSpPr>
          <p:nvPr>
            <p:ph type="sldNum" sz="quarter" idx="12"/>
          </p:nvPr>
        </p:nvSpPr>
        <p:spPr/>
        <p:txBody>
          <a:bodyPr/>
          <a:lstStyle>
            <a:lvl1pPr>
              <a:defRPr/>
            </a:lvl1pPr>
          </a:lstStyle>
          <a:p>
            <a:fld id="{BCA47159-53E5-4F3D-B03E-6CE09F96CBE1}" type="slidenum">
              <a:rPr lang="ja-JP" altLang="en-US"/>
              <a:pPr/>
              <a:t>‹#›</a:t>
            </a:fld>
            <a:endParaRPr lang="en-US" altLang="ja-JP"/>
          </a:p>
        </p:txBody>
      </p:sp>
    </p:spTree>
    <p:extLst>
      <p:ext uri="{BB962C8B-B14F-4D97-AF65-F5344CB8AC3E}">
        <p14:creationId xmlns:p14="http://schemas.microsoft.com/office/powerpoint/2010/main" val="3243174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DD241DA6-88CB-4633-917B-0F04BFDD7E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DDA8DBDB-4A4C-45A1-977A-3638127E6B0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C8BB1BE7-3DC4-43B6-B859-94E7EFC4D245}"/>
              </a:ext>
            </a:extLst>
          </p:cNvPr>
          <p:cNvSpPr>
            <a:spLocks noGrp="1" noChangeArrowheads="1"/>
          </p:cNvSpPr>
          <p:nvPr>
            <p:ph type="sldNum" sz="quarter" idx="12"/>
          </p:nvPr>
        </p:nvSpPr>
        <p:spPr>
          <a:ln/>
        </p:spPr>
        <p:txBody>
          <a:bodyPr/>
          <a:lstStyle>
            <a:lvl1pPr>
              <a:defRPr/>
            </a:lvl1pPr>
          </a:lstStyle>
          <a:p>
            <a:fld id="{07637386-4606-4331-89F7-A3EA92BDC083}" type="slidenum">
              <a:rPr lang="ja-JP" altLang="en-US"/>
              <a:pPr/>
              <a:t>‹#›</a:t>
            </a:fld>
            <a:endParaRPr lang="en-US" altLang="ja-JP"/>
          </a:p>
        </p:txBody>
      </p:sp>
    </p:spTree>
    <p:extLst>
      <p:ext uri="{BB962C8B-B14F-4D97-AF65-F5344CB8AC3E}">
        <p14:creationId xmlns:p14="http://schemas.microsoft.com/office/powerpoint/2010/main" val="111154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FADA4F88-6FAD-4451-BEC6-4575923EFBE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54F19D8C-2D0B-42D9-826B-1C5943F1656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2584C677-2AC8-4A49-9645-65D91335652B}"/>
              </a:ext>
            </a:extLst>
          </p:cNvPr>
          <p:cNvSpPr>
            <a:spLocks noGrp="1" noChangeArrowheads="1"/>
          </p:cNvSpPr>
          <p:nvPr>
            <p:ph type="sldNum" sz="quarter" idx="12"/>
          </p:nvPr>
        </p:nvSpPr>
        <p:spPr>
          <a:ln/>
        </p:spPr>
        <p:txBody>
          <a:bodyPr/>
          <a:lstStyle>
            <a:lvl1pPr>
              <a:defRPr/>
            </a:lvl1pPr>
          </a:lstStyle>
          <a:p>
            <a:fld id="{134F1D3E-41F8-4B43-B652-57819D41857A}" type="slidenum">
              <a:rPr lang="ja-JP" altLang="en-US"/>
              <a:pPr/>
              <a:t>‹#›</a:t>
            </a:fld>
            <a:endParaRPr lang="en-US" altLang="ja-JP"/>
          </a:p>
        </p:txBody>
      </p:sp>
    </p:spTree>
    <p:extLst>
      <p:ext uri="{BB962C8B-B14F-4D97-AF65-F5344CB8AC3E}">
        <p14:creationId xmlns:p14="http://schemas.microsoft.com/office/powerpoint/2010/main" val="394019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638" y="2684463"/>
            <a:ext cx="8580437" cy="1171575"/>
          </a:xfrm>
          <a:effectLst/>
        </p:spPr>
        <p:txBody>
          <a:bodyPr/>
          <a:lstStyle>
            <a:lvl1pPr algn="ctr">
              <a:defRPr/>
            </a:lvl1pPr>
          </a:lstStyle>
          <a:p>
            <a:r>
              <a:rPr lang="ja-JP" altLang="en-US"/>
              <a:t>マスタ タイトルの書式設定</a:t>
            </a:r>
          </a:p>
        </p:txBody>
      </p:sp>
      <p:sp>
        <p:nvSpPr>
          <p:cNvPr id="7171" name="Rectangle 3"/>
          <p:cNvSpPr>
            <a:spLocks noGrp="1" noChangeArrowheads="1"/>
          </p:cNvSpPr>
          <p:nvPr>
            <p:ph type="subTitle" idx="1"/>
          </p:nvPr>
        </p:nvSpPr>
        <p:spPr>
          <a:xfrm>
            <a:off x="1387475" y="3856038"/>
            <a:ext cx="6369050" cy="1858962"/>
          </a:xfrm>
        </p:spPr>
        <p:txBody>
          <a:bodyPr/>
          <a:lstStyle>
            <a:lvl1pPr marL="0" indent="0" algn="ctr">
              <a:buFontTx/>
              <a:buNone/>
              <a:defRPr/>
            </a:lvl1pPr>
          </a:lstStyle>
          <a:p>
            <a:r>
              <a:rPr lang="ja-JP" altLang="en-US"/>
              <a:t>マスタ サブタイトルの書式設定</a:t>
            </a:r>
          </a:p>
        </p:txBody>
      </p:sp>
      <p:sp>
        <p:nvSpPr>
          <p:cNvPr id="4" name="Rectangle 4">
            <a:extLst>
              <a:ext uri="{FF2B5EF4-FFF2-40B4-BE49-F238E27FC236}">
                <a16:creationId xmlns:a16="http://schemas.microsoft.com/office/drawing/2014/main" id="{ACCC9EB5-5AAF-4361-A199-472A01CBA13D}"/>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A1FBF9A-DF8E-4DED-B82F-12BD59535BAB}"/>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2B14DA2-5C10-427D-8334-DF42E10A6B09}"/>
              </a:ext>
            </a:extLst>
          </p:cNvPr>
          <p:cNvSpPr>
            <a:spLocks noGrp="1" noChangeArrowheads="1"/>
          </p:cNvSpPr>
          <p:nvPr>
            <p:ph type="sldNum" sz="quarter" idx="12"/>
          </p:nvPr>
        </p:nvSpPr>
        <p:spPr/>
        <p:txBody>
          <a:bodyPr/>
          <a:lstStyle>
            <a:lvl1pPr>
              <a:defRPr/>
            </a:lvl1pPr>
          </a:lstStyle>
          <a:p>
            <a:fld id="{33C10E83-3DEB-41C9-8ACC-54B5B56E1AB8}" type="slidenum">
              <a:rPr lang="ja-JP" altLang="en-US"/>
              <a:pPr/>
              <a:t>‹#›</a:t>
            </a:fld>
            <a:endParaRPr lang="en-US" altLang="ja-JP"/>
          </a:p>
        </p:txBody>
      </p:sp>
    </p:spTree>
    <p:extLst>
      <p:ext uri="{BB962C8B-B14F-4D97-AF65-F5344CB8AC3E}">
        <p14:creationId xmlns:p14="http://schemas.microsoft.com/office/powerpoint/2010/main" val="49080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2573AC3F-3B90-4A19-BB9B-32ECB13AC9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7170AB38-122B-4CF6-B493-5BB20313C5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C3FCA9FA-EE55-4A79-82BC-D34F3A9720F0}"/>
              </a:ext>
            </a:extLst>
          </p:cNvPr>
          <p:cNvSpPr>
            <a:spLocks noGrp="1" noChangeArrowheads="1"/>
          </p:cNvSpPr>
          <p:nvPr>
            <p:ph type="sldNum" sz="quarter" idx="12"/>
          </p:nvPr>
        </p:nvSpPr>
        <p:spPr>
          <a:ln/>
        </p:spPr>
        <p:txBody>
          <a:bodyPr/>
          <a:lstStyle>
            <a:lvl1pPr>
              <a:defRPr/>
            </a:lvl1pPr>
          </a:lstStyle>
          <a:p>
            <a:fld id="{A3B28EA5-EB34-483B-AADA-421E8B77ADBB}" type="slidenum">
              <a:rPr lang="ja-JP" altLang="en-US"/>
              <a:pPr/>
              <a:t>‹#›</a:t>
            </a:fld>
            <a:endParaRPr lang="en-US" altLang="ja-JP"/>
          </a:p>
        </p:txBody>
      </p:sp>
    </p:spTree>
    <p:extLst>
      <p:ext uri="{BB962C8B-B14F-4D97-AF65-F5344CB8AC3E}">
        <p14:creationId xmlns:p14="http://schemas.microsoft.com/office/powerpoint/2010/main" val="2263667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028">
            <a:extLst>
              <a:ext uri="{FF2B5EF4-FFF2-40B4-BE49-F238E27FC236}">
                <a16:creationId xmlns:a16="http://schemas.microsoft.com/office/drawing/2014/main" id="{C05AAE04-18B9-4A50-9599-AB24F6EC84B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4A07978C-E7A1-4A02-B331-BA508E409D9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A7C91B90-5B17-4354-B778-BE387A6B4D54}"/>
              </a:ext>
            </a:extLst>
          </p:cNvPr>
          <p:cNvSpPr>
            <a:spLocks noGrp="1" noChangeArrowheads="1"/>
          </p:cNvSpPr>
          <p:nvPr>
            <p:ph type="sldNum" sz="quarter" idx="12"/>
          </p:nvPr>
        </p:nvSpPr>
        <p:spPr>
          <a:ln/>
        </p:spPr>
        <p:txBody>
          <a:bodyPr/>
          <a:lstStyle>
            <a:lvl1pPr>
              <a:defRPr/>
            </a:lvl1pPr>
          </a:lstStyle>
          <a:p>
            <a:fld id="{499C2042-E133-4840-B18A-C315CA3F64D7}" type="slidenum">
              <a:rPr lang="ja-JP" altLang="en-US"/>
              <a:pPr/>
              <a:t>‹#›</a:t>
            </a:fld>
            <a:endParaRPr lang="en-US" altLang="ja-JP"/>
          </a:p>
        </p:txBody>
      </p:sp>
    </p:spTree>
    <p:extLst>
      <p:ext uri="{BB962C8B-B14F-4D97-AF65-F5344CB8AC3E}">
        <p14:creationId xmlns:p14="http://schemas.microsoft.com/office/powerpoint/2010/main" val="353399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28">
            <a:extLst>
              <a:ext uri="{FF2B5EF4-FFF2-40B4-BE49-F238E27FC236}">
                <a16:creationId xmlns:a16="http://schemas.microsoft.com/office/drawing/2014/main" id="{4272DFB0-751F-4DEF-BE5C-8FD89395ABE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624F8A3D-3913-429D-B4DD-E4FA7248D28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AD253DF0-B6BC-4365-A910-3E614B1AD698}"/>
              </a:ext>
            </a:extLst>
          </p:cNvPr>
          <p:cNvSpPr>
            <a:spLocks noGrp="1" noChangeArrowheads="1"/>
          </p:cNvSpPr>
          <p:nvPr>
            <p:ph type="sldNum" sz="quarter" idx="12"/>
          </p:nvPr>
        </p:nvSpPr>
        <p:spPr>
          <a:ln/>
        </p:spPr>
        <p:txBody>
          <a:bodyPr/>
          <a:lstStyle>
            <a:lvl1pPr>
              <a:defRPr/>
            </a:lvl1pPr>
          </a:lstStyle>
          <a:p>
            <a:fld id="{506780B8-43DF-485F-A63C-2557F8772E2A}" type="slidenum">
              <a:rPr lang="ja-JP" altLang="en-US"/>
              <a:pPr/>
              <a:t>‹#›</a:t>
            </a:fld>
            <a:endParaRPr lang="en-US" altLang="ja-JP"/>
          </a:p>
        </p:txBody>
      </p:sp>
    </p:spTree>
    <p:extLst>
      <p:ext uri="{BB962C8B-B14F-4D97-AF65-F5344CB8AC3E}">
        <p14:creationId xmlns:p14="http://schemas.microsoft.com/office/powerpoint/2010/main" val="277111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28">
            <a:extLst>
              <a:ext uri="{FF2B5EF4-FFF2-40B4-BE49-F238E27FC236}">
                <a16:creationId xmlns:a16="http://schemas.microsoft.com/office/drawing/2014/main" id="{CA3EC0B8-C5CC-4685-A1F3-E457F4E917F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29">
            <a:extLst>
              <a:ext uri="{FF2B5EF4-FFF2-40B4-BE49-F238E27FC236}">
                <a16:creationId xmlns:a16="http://schemas.microsoft.com/office/drawing/2014/main" id="{C62FA679-F1AF-4F8A-8A86-42DF900CA8A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30">
            <a:extLst>
              <a:ext uri="{FF2B5EF4-FFF2-40B4-BE49-F238E27FC236}">
                <a16:creationId xmlns:a16="http://schemas.microsoft.com/office/drawing/2014/main" id="{75B1FD71-8CB1-4017-9B73-28AAD877D3B6}"/>
              </a:ext>
            </a:extLst>
          </p:cNvPr>
          <p:cNvSpPr>
            <a:spLocks noGrp="1" noChangeArrowheads="1"/>
          </p:cNvSpPr>
          <p:nvPr>
            <p:ph type="sldNum" sz="quarter" idx="12"/>
          </p:nvPr>
        </p:nvSpPr>
        <p:spPr>
          <a:ln/>
        </p:spPr>
        <p:txBody>
          <a:bodyPr/>
          <a:lstStyle>
            <a:lvl1pPr>
              <a:defRPr/>
            </a:lvl1pPr>
          </a:lstStyle>
          <a:p>
            <a:fld id="{38578A3F-91A0-44C3-B176-7543352ED00F}" type="slidenum">
              <a:rPr lang="ja-JP" altLang="en-US"/>
              <a:pPr/>
              <a:t>‹#›</a:t>
            </a:fld>
            <a:endParaRPr lang="en-US" altLang="ja-JP"/>
          </a:p>
        </p:txBody>
      </p:sp>
    </p:spTree>
    <p:extLst>
      <p:ext uri="{BB962C8B-B14F-4D97-AF65-F5344CB8AC3E}">
        <p14:creationId xmlns:p14="http://schemas.microsoft.com/office/powerpoint/2010/main" val="367573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028">
            <a:extLst>
              <a:ext uri="{FF2B5EF4-FFF2-40B4-BE49-F238E27FC236}">
                <a16:creationId xmlns:a16="http://schemas.microsoft.com/office/drawing/2014/main" id="{ED64C489-2CAE-4A0C-B220-586E7A21FB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29">
            <a:extLst>
              <a:ext uri="{FF2B5EF4-FFF2-40B4-BE49-F238E27FC236}">
                <a16:creationId xmlns:a16="http://schemas.microsoft.com/office/drawing/2014/main" id="{BF92FBF7-B28D-4755-B867-BCAF9B4B75A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30">
            <a:extLst>
              <a:ext uri="{FF2B5EF4-FFF2-40B4-BE49-F238E27FC236}">
                <a16:creationId xmlns:a16="http://schemas.microsoft.com/office/drawing/2014/main" id="{9482C9F0-A9B8-4C2F-B782-F5BA6872010B}"/>
              </a:ext>
            </a:extLst>
          </p:cNvPr>
          <p:cNvSpPr>
            <a:spLocks noGrp="1" noChangeArrowheads="1"/>
          </p:cNvSpPr>
          <p:nvPr>
            <p:ph type="sldNum" sz="quarter" idx="12"/>
          </p:nvPr>
        </p:nvSpPr>
        <p:spPr>
          <a:ln/>
        </p:spPr>
        <p:txBody>
          <a:bodyPr/>
          <a:lstStyle>
            <a:lvl1pPr>
              <a:defRPr/>
            </a:lvl1pPr>
          </a:lstStyle>
          <a:p>
            <a:fld id="{2A5DD778-1A6D-424E-A274-28B16924EE7C}" type="slidenum">
              <a:rPr lang="ja-JP" altLang="en-US"/>
              <a:pPr/>
              <a:t>‹#›</a:t>
            </a:fld>
            <a:endParaRPr lang="en-US" altLang="ja-JP"/>
          </a:p>
        </p:txBody>
      </p:sp>
    </p:spTree>
    <p:extLst>
      <p:ext uri="{BB962C8B-B14F-4D97-AF65-F5344CB8AC3E}">
        <p14:creationId xmlns:p14="http://schemas.microsoft.com/office/powerpoint/2010/main" val="3430051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B24ABE46-6029-4A3F-AA88-FDAFA7A372F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29">
            <a:extLst>
              <a:ext uri="{FF2B5EF4-FFF2-40B4-BE49-F238E27FC236}">
                <a16:creationId xmlns:a16="http://schemas.microsoft.com/office/drawing/2014/main" id="{B5089882-7B27-43F2-B2F1-C7D8805646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30">
            <a:extLst>
              <a:ext uri="{FF2B5EF4-FFF2-40B4-BE49-F238E27FC236}">
                <a16:creationId xmlns:a16="http://schemas.microsoft.com/office/drawing/2014/main" id="{4EB80275-3080-4604-8B74-F932C1CD1D03}"/>
              </a:ext>
            </a:extLst>
          </p:cNvPr>
          <p:cNvSpPr>
            <a:spLocks noGrp="1" noChangeArrowheads="1"/>
          </p:cNvSpPr>
          <p:nvPr>
            <p:ph type="sldNum" sz="quarter" idx="12"/>
          </p:nvPr>
        </p:nvSpPr>
        <p:spPr>
          <a:ln/>
        </p:spPr>
        <p:txBody>
          <a:bodyPr/>
          <a:lstStyle>
            <a:lvl1pPr>
              <a:defRPr/>
            </a:lvl1pPr>
          </a:lstStyle>
          <a:p>
            <a:fld id="{E5116B00-E727-4A6D-BFD0-A1F81101C440}" type="slidenum">
              <a:rPr lang="ja-JP" altLang="en-US"/>
              <a:pPr/>
              <a:t>‹#›</a:t>
            </a:fld>
            <a:endParaRPr lang="en-US" altLang="ja-JP"/>
          </a:p>
        </p:txBody>
      </p:sp>
    </p:spTree>
    <p:extLst>
      <p:ext uri="{BB962C8B-B14F-4D97-AF65-F5344CB8AC3E}">
        <p14:creationId xmlns:p14="http://schemas.microsoft.com/office/powerpoint/2010/main" val="25833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28">
            <a:extLst>
              <a:ext uri="{FF2B5EF4-FFF2-40B4-BE49-F238E27FC236}">
                <a16:creationId xmlns:a16="http://schemas.microsoft.com/office/drawing/2014/main" id="{644860BB-674D-4426-9CB4-C00FEDAFD0A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F9CF5EE5-B703-4AF1-8959-F2208AD735A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5CD11E1D-7302-43E2-8E0C-76750B519005}"/>
              </a:ext>
            </a:extLst>
          </p:cNvPr>
          <p:cNvSpPr>
            <a:spLocks noGrp="1" noChangeArrowheads="1"/>
          </p:cNvSpPr>
          <p:nvPr>
            <p:ph type="sldNum" sz="quarter" idx="12"/>
          </p:nvPr>
        </p:nvSpPr>
        <p:spPr>
          <a:ln/>
        </p:spPr>
        <p:txBody>
          <a:bodyPr/>
          <a:lstStyle>
            <a:lvl1pPr>
              <a:defRPr/>
            </a:lvl1pPr>
          </a:lstStyle>
          <a:p>
            <a:fld id="{575DF942-E900-4546-823C-42E75C3D4F02}" type="slidenum">
              <a:rPr lang="ja-JP" altLang="en-US"/>
              <a:pPr/>
              <a:t>‹#›</a:t>
            </a:fld>
            <a:endParaRPr lang="en-US" altLang="ja-JP"/>
          </a:p>
        </p:txBody>
      </p:sp>
    </p:spTree>
    <p:extLst>
      <p:ext uri="{BB962C8B-B14F-4D97-AF65-F5344CB8AC3E}">
        <p14:creationId xmlns:p14="http://schemas.microsoft.com/office/powerpoint/2010/main" val="387730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F923AF35-70CD-4FCE-BA6D-382534FCBE57}"/>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1540BBC5-1EF4-4B47-A453-431BAC2FBBF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E884D0CF-8443-4561-9D1E-4C1E151A2189}"/>
              </a:ext>
            </a:extLst>
          </p:cNvPr>
          <p:cNvSpPr>
            <a:spLocks noGrp="1" noChangeArrowheads="1"/>
          </p:cNvSpPr>
          <p:nvPr>
            <p:ph type="sldNum" sz="quarter" idx="12"/>
          </p:nvPr>
        </p:nvSpPr>
        <p:spPr>
          <a:ln/>
        </p:spPr>
        <p:txBody>
          <a:bodyPr/>
          <a:lstStyle>
            <a:lvl1pPr>
              <a:defRPr/>
            </a:lvl1pPr>
          </a:lstStyle>
          <a:p>
            <a:fld id="{C81E3858-1247-47D8-9F70-C2EE0D07DF17}" type="slidenum">
              <a:rPr lang="ja-JP" altLang="en-US"/>
              <a:pPr/>
              <a:t>‹#›</a:t>
            </a:fld>
            <a:endParaRPr lang="en-US" altLang="ja-JP"/>
          </a:p>
        </p:txBody>
      </p:sp>
    </p:spTree>
    <p:extLst>
      <p:ext uri="{BB962C8B-B14F-4D97-AF65-F5344CB8AC3E}">
        <p14:creationId xmlns:p14="http://schemas.microsoft.com/office/powerpoint/2010/main" val="547583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28">
            <a:extLst>
              <a:ext uri="{FF2B5EF4-FFF2-40B4-BE49-F238E27FC236}">
                <a16:creationId xmlns:a16="http://schemas.microsoft.com/office/drawing/2014/main" id="{321AFD1F-D009-4536-BFD0-54017BAA946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C35DA949-C5A3-4791-A804-7AED1AEA674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1026CAE7-656B-493A-8C3F-10181D797175}"/>
              </a:ext>
            </a:extLst>
          </p:cNvPr>
          <p:cNvSpPr>
            <a:spLocks noGrp="1" noChangeArrowheads="1"/>
          </p:cNvSpPr>
          <p:nvPr>
            <p:ph type="sldNum" sz="quarter" idx="12"/>
          </p:nvPr>
        </p:nvSpPr>
        <p:spPr>
          <a:ln/>
        </p:spPr>
        <p:txBody>
          <a:bodyPr/>
          <a:lstStyle>
            <a:lvl1pPr>
              <a:defRPr/>
            </a:lvl1pPr>
          </a:lstStyle>
          <a:p>
            <a:fld id="{8E29FA0A-B701-4413-850A-F85B65132211}" type="slidenum">
              <a:rPr lang="ja-JP" altLang="en-US"/>
              <a:pPr/>
              <a:t>‹#›</a:t>
            </a:fld>
            <a:endParaRPr lang="en-US" altLang="ja-JP"/>
          </a:p>
        </p:txBody>
      </p:sp>
    </p:spTree>
    <p:extLst>
      <p:ext uri="{BB962C8B-B14F-4D97-AF65-F5344CB8AC3E}">
        <p14:creationId xmlns:p14="http://schemas.microsoft.com/office/powerpoint/2010/main" val="4087042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96B3D2F8-F232-431E-AF63-EAD52268E4E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F6990E71-E8FC-4DE0-A1BC-7ED84F082E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A7376C93-76F7-4CCC-8F62-5BC25D8EDACB}"/>
              </a:ext>
            </a:extLst>
          </p:cNvPr>
          <p:cNvSpPr>
            <a:spLocks noGrp="1" noChangeArrowheads="1"/>
          </p:cNvSpPr>
          <p:nvPr>
            <p:ph type="sldNum" sz="quarter" idx="12"/>
          </p:nvPr>
        </p:nvSpPr>
        <p:spPr>
          <a:ln/>
        </p:spPr>
        <p:txBody>
          <a:bodyPr/>
          <a:lstStyle>
            <a:lvl1pPr>
              <a:defRPr/>
            </a:lvl1pPr>
          </a:lstStyle>
          <a:p>
            <a:fld id="{A33CE996-637F-4071-8DEE-AF092F00C959}" type="slidenum">
              <a:rPr lang="ja-JP" altLang="en-US"/>
              <a:pPr/>
              <a:t>‹#›</a:t>
            </a:fld>
            <a:endParaRPr lang="en-US" altLang="ja-JP"/>
          </a:p>
        </p:txBody>
      </p:sp>
    </p:spTree>
    <p:extLst>
      <p:ext uri="{BB962C8B-B14F-4D97-AF65-F5344CB8AC3E}">
        <p14:creationId xmlns:p14="http://schemas.microsoft.com/office/powerpoint/2010/main" val="560729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21475" y="34925"/>
            <a:ext cx="2011363" cy="63690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34925"/>
            <a:ext cx="5883275" cy="63690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28">
            <a:extLst>
              <a:ext uri="{FF2B5EF4-FFF2-40B4-BE49-F238E27FC236}">
                <a16:creationId xmlns:a16="http://schemas.microsoft.com/office/drawing/2014/main" id="{5037291F-DA7B-4119-80E6-A54B45D055B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38A5CCA2-0729-45AE-981F-B556CBEE1FD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2150BFE9-0699-4B42-BB60-44811809961F}"/>
              </a:ext>
            </a:extLst>
          </p:cNvPr>
          <p:cNvSpPr>
            <a:spLocks noGrp="1" noChangeArrowheads="1"/>
          </p:cNvSpPr>
          <p:nvPr>
            <p:ph type="sldNum" sz="quarter" idx="12"/>
          </p:nvPr>
        </p:nvSpPr>
        <p:spPr>
          <a:ln/>
        </p:spPr>
        <p:txBody>
          <a:bodyPr/>
          <a:lstStyle>
            <a:lvl1pPr>
              <a:defRPr/>
            </a:lvl1pPr>
          </a:lstStyle>
          <a:p>
            <a:fld id="{B38741AA-0657-4FCF-9ADA-50D2F0BCFC90}" type="slidenum">
              <a:rPr lang="ja-JP" altLang="en-US"/>
              <a:pPr/>
              <a:t>‹#›</a:t>
            </a:fld>
            <a:endParaRPr lang="en-US" altLang="ja-JP"/>
          </a:p>
        </p:txBody>
      </p:sp>
    </p:spTree>
    <p:extLst>
      <p:ext uri="{BB962C8B-B14F-4D97-AF65-F5344CB8AC3E}">
        <p14:creationId xmlns:p14="http://schemas.microsoft.com/office/powerpoint/2010/main" val="323964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1028">
            <a:extLst>
              <a:ext uri="{FF2B5EF4-FFF2-40B4-BE49-F238E27FC236}">
                <a16:creationId xmlns:a16="http://schemas.microsoft.com/office/drawing/2014/main" id="{098507E8-F4BD-42EF-AC66-FA5A7E3422C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029">
            <a:extLst>
              <a:ext uri="{FF2B5EF4-FFF2-40B4-BE49-F238E27FC236}">
                <a16:creationId xmlns:a16="http://schemas.microsoft.com/office/drawing/2014/main" id="{02B4A1D9-ADB5-47F4-816C-C33419B68A1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030">
            <a:extLst>
              <a:ext uri="{FF2B5EF4-FFF2-40B4-BE49-F238E27FC236}">
                <a16:creationId xmlns:a16="http://schemas.microsoft.com/office/drawing/2014/main" id="{34FA7469-4F85-45AC-820A-8EFC22E3418A}"/>
              </a:ext>
            </a:extLst>
          </p:cNvPr>
          <p:cNvSpPr>
            <a:spLocks noGrp="1" noChangeArrowheads="1"/>
          </p:cNvSpPr>
          <p:nvPr>
            <p:ph type="sldNum" sz="quarter" idx="12"/>
          </p:nvPr>
        </p:nvSpPr>
        <p:spPr>
          <a:ln/>
        </p:spPr>
        <p:txBody>
          <a:bodyPr/>
          <a:lstStyle>
            <a:lvl1pPr>
              <a:defRPr/>
            </a:lvl1pPr>
          </a:lstStyle>
          <a:p>
            <a:fld id="{C6B05B45-0E26-4BFE-A095-1DB0EBF9328D}" type="slidenum">
              <a:rPr lang="ja-JP" altLang="en-US"/>
              <a:pPr/>
              <a:t>‹#›</a:t>
            </a:fld>
            <a:endParaRPr lang="en-US" altLang="ja-JP"/>
          </a:p>
        </p:txBody>
      </p:sp>
    </p:spTree>
    <p:extLst>
      <p:ext uri="{BB962C8B-B14F-4D97-AF65-F5344CB8AC3E}">
        <p14:creationId xmlns:p14="http://schemas.microsoft.com/office/powerpoint/2010/main" val="188652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604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22838" y="1720850"/>
            <a:ext cx="3810000"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1028">
            <a:extLst>
              <a:ext uri="{FF2B5EF4-FFF2-40B4-BE49-F238E27FC236}">
                <a16:creationId xmlns:a16="http://schemas.microsoft.com/office/drawing/2014/main" id="{59BD391B-9663-4354-8F27-3D0F959BF4D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4BDF2207-8DF7-4A0F-98EC-976AFCF021E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A535951D-9BDC-4FEC-98E4-6969442F8EEE}"/>
              </a:ext>
            </a:extLst>
          </p:cNvPr>
          <p:cNvSpPr>
            <a:spLocks noGrp="1" noChangeArrowheads="1"/>
          </p:cNvSpPr>
          <p:nvPr>
            <p:ph type="sldNum" sz="quarter" idx="12"/>
          </p:nvPr>
        </p:nvSpPr>
        <p:spPr>
          <a:ln/>
        </p:spPr>
        <p:txBody>
          <a:bodyPr/>
          <a:lstStyle>
            <a:lvl1pPr>
              <a:defRPr/>
            </a:lvl1pPr>
          </a:lstStyle>
          <a:p>
            <a:fld id="{D6F651B0-0ED0-4E6E-910C-9A8718CA1EE8}" type="slidenum">
              <a:rPr lang="ja-JP" altLang="en-US"/>
              <a:pPr/>
              <a:t>‹#›</a:t>
            </a:fld>
            <a:endParaRPr lang="en-US" altLang="ja-JP"/>
          </a:p>
        </p:txBody>
      </p:sp>
    </p:spTree>
    <p:extLst>
      <p:ext uri="{BB962C8B-B14F-4D97-AF65-F5344CB8AC3E}">
        <p14:creationId xmlns:p14="http://schemas.microsoft.com/office/powerpoint/2010/main" val="365682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28">
            <a:extLst>
              <a:ext uri="{FF2B5EF4-FFF2-40B4-BE49-F238E27FC236}">
                <a16:creationId xmlns:a16="http://schemas.microsoft.com/office/drawing/2014/main" id="{463323A0-3FA9-4EA9-83AF-2049A32AD9C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029">
            <a:extLst>
              <a:ext uri="{FF2B5EF4-FFF2-40B4-BE49-F238E27FC236}">
                <a16:creationId xmlns:a16="http://schemas.microsoft.com/office/drawing/2014/main" id="{F4926DBA-8841-49D1-842D-399FC41013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030">
            <a:extLst>
              <a:ext uri="{FF2B5EF4-FFF2-40B4-BE49-F238E27FC236}">
                <a16:creationId xmlns:a16="http://schemas.microsoft.com/office/drawing/2014/main" id="{69F1310D-F2F3-4266-B9A3-5876794BF4F9}"/>
              </a:ext>
            </a:extLst>
          </p:cNvPr>
          <p:cNvSpPr>
            <a:spLocks noGrp="1" noChangeArrowheads="1"/>
          </p:cNvSpPr>
          <p:nvPr>
            <p:ph type="sldNum" sz="quarter" idx="12"/>
          </p:nvPr>
        </p:nvSpPr>
        <p:spPr>
          <a:ln/>
        </p:spPr>
        <p:txBody>
          <a:bodyPr/>
          <a:lstStyle>
            <a:lvl1pPr>
              <a:defRPr/>
            </a:lvl1pPr>
          </a:lstStyle>
          <a:p>
            <a:fld id="{755435A5-76B8-44F3-93F8-E4B85BA7D63F}" type="slidenum">
              <a:rPr lang="ja-JP" altLang="en-US"/>
              <a:pPr/>
              <a:t>‹#›</a:t>
            </a:fld>
            <a:endParaRPr lang="en-US" altLang="ja-JP"/>
          </a:p>
        </p:txBody>
      </p:sp>
    </p:spTree>
    <p:extLst>
      <p:ext uri="{BB962C8B-B14F-4D97-AF65-F5344CB8AC3E}">
        <p14:creationId xmlns:p14="http://schemas.microsoft.com/office/powerpoint/2010/main" val="119477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1028">
            <a:extLst>
              <a:ext uri="{FF2B5EF4-FFF2-40B4-BE49-F238E27FC236}">
                <a16:creationId xmlns:a16="http://schemas.microsoft.com/office/drawing/2014/main" id="{347B60F0-CE3D-4639-B497-DBA6AC5682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029">
            <a:extLst>
              <a:ext uri="{FF2B5EF4-FFF2-40B4-BE49-F238E27FC236}">
                <a16:creationId xmlns:a16="http://schemas.microsoft.com/office/drawing/2014/main" id="{23F8511D-450A-47AB-9CBC-3F7024000C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030">
            <a:extLst>
              <a:ext uri="{FF2B5EF4-FFF2-40B4-BE49-F238E27FC236}">
                <a16:creationId xmlns:a16="http://schemas.microsoft.com/office/drawing/2014/main" id="{36044690-6483-429F-B265-122F6EEAC09D}"/>
              </a:ext>
            </a:extLst>
          </p:cNvPr>
          <p:cNvSpPr>
            <a:spLocks noGrp="1" noChangeArrowheads="1"/>
          </p:cNvSpPr>
          <p:nvPr>
            <p:ph type="sldNum" sz="quarter" idx="12"/>
          </p:nvPr>
        </p:nvSpPr>
        <p:spPr>
          <a:ln/>
        </p:spPr>
        <p:txBody>
          <a:bodyPr/>
          <a:lstStyle>
            <a:lvl1pPr>
              <a:defRPr/>
            </a:lvl1pPr>
          </a:lstStyle>
          <a:p>
            <a:fld id="{D3C3E428-BD06-4F47-9AC1-40DCE1D16C34}" type="slidenum">
              <a:rPr lang="ja-JP" altLang="en-US"/>
              <a:pPr/>
              <a:t>‹#›</a:t>
            </a:fld>
            <a:endParaRPr lang="en-US" altLang="ja-JP"/>
          </a:p>
        </p:txBody>
      </p:sp>
    </p:spTree>
    <p:extLst>
      <p:ext uri="{BB962C8B-B14F-4D97-AF65-F5344CB8AC3E}">
        <p14:creationId xmlns:p14="http://schemas.microsoft.com/office/powerpoint/2010/main" val="382379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A91F5EAA-5E3C-4F58-808D-96CCFC0766F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029">
            <a:extLst>
              <a:ext uri="{FF2B5EF4-FFF2-40B4-BE49-F238E27FC236}">
                <a16:creationId xmlns:a16="http://schemas.microsoft.com/office/drawing/2014/main" id="{8CAD435B-16BF-425F-A5CE-1E2373CC242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030">
            <a:extLst>
              <a:ext uri="{FF2B5EF4-FFF2-40B4-BE49-F238E27FC236}">
                <a16:creationId xmlns:a16="http://schemas.microsoft.com/office/drawing/2014/main" id="{853463EF-EA44-44C0-B1EF-42F9C08AE785}"/>
              </a:ext>
            </a:extLst>
          </p:cNvPr>
          <p:cNvSpPr>
            <a:spLocks noGrp="1" noChangeArrowheads="1"/>
          </p:cNvSpPr>
          <p:nvPr>
            <p:ph type="sldNum" sz="quarter" idx="12"/>
          </p:nvPr>
        </p:nvSpPr>
        <p:spPr>
          <a:ln/>
        </p:spPr>
        <p:txBody>
          <a:bodyPr/>
          <a:lstStyle>
            <a:lvl1pPr>
              <a:defRPr/>
            </a:lvl1pPr>
          </a:lstStyle>
          <a:p>
            <a:fld id="{993A5410-524C-404C-BF6C-935664DE61A3}" type="slidenum">
              <a:rPr lang="ja-JP" altLang="en-US"/>
              <a:pPr/>
              <a:t>‹#›</a:t>
            </a:fld>
            <a:endParaRPr lang="en-US" altLang="ja-JP"/>
          </a:p>
        </p:txBody>
      </p:sp>
    </p:spTree>
    <p:extLst>
      <p:ext uri="{BB962C8B-B14F-4D97-AF65-F5344CB8AC3E}">
        <p14:creationId xmlns:p14="http://schemas.microsoft.com/office/powerpoint/2010/main" val="3477704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28">
            <a:extLst>
              <a:ext uri="{FF2B5EF4-FFF2-40B4-BE49-F238E27FC236}">
                <a16:creationId xmlns:a16="http://schemas.microsoft.com/office/drawing/2014/main" id="{57C3E0E9-6932-4D9A-B5DA-C9404255E77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7C3D3A86-6474-47B0-93CC-D16AB2D0F69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1A445642-CF19-454D-BAB3-BDA4B19378D4}"/>
              </a:ext>
            </a:extLst>
          </p:cNvPr>
          <p:cNvSpPr>
            <a:spLocks noGrp="1" noChangeArrowheads="1"/>
          </p:cNvSpPr>
          <p:nvPr>
            <p:ph type="sldNum" sz="quarter" idx="12"/>
          </p:nvPr>
        </p:nvSpPr>
        <p:spPr>
          <a:ln/>
        </p:spPr>
        <p:txBody>
          <a:bodyPr/>
          <a:lstStyle>
            <a:lvl1pPr>
              <a:defRPr/>
            </a:lvl1pPr>
          </a:lstStyle>
          <a:p>
            <a:fld id="{AD7C74F6-6864-446F-BB7E-2CBA1A88969C}" type="slidenum">
              <a:rPr lang="ja-JP" altLang="en-US"/>
              <a:pPr/>
              <a:t>‹#›</a:t>
            </a:fld>
            <a:endParaRPr lang="en-US" altLang="ja-JP"/>
          </a:p>
        </p:txBody>
      </p:sp>
    </p:spTree>
    <p:extLst>
      <p:ext uri="{BB962C8B-B14F-4D97-AF65-F5344CB8AC3E}">
        <p14:creationId xmlns:p14="http://schemas.microsoft.com/office/powerpoint/2010/main" val="245637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1028">
            <a:extLst>
              <a:ext uri="{FF2B5EF4-FFF2-40B4-BE49-F238E27FC236}">
                <a16:creationId xmlns:a16="http://schemas.microsoft.com/office/drawing/2014/main" id="{C1EA1961-4503-426C-827D-A13447FA7AD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029">
            <a:extLst>
              <a:ext uri="{FF2B5EF4-FFF2-40B4-BE49-F238E27FC236}">
                <a16:creationId xmlns:a16="http://schemas.microsoft.com/office/drawing/2014/main" id="{EFC5462A-BBDB-436E-8FA8-2E694D3DD8E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030">
            <a:extLst>
              <a:ext uri="{FF2B5EF4-FFF2-40B4-BE49-F238E27FC236}">
                <a16:creationId xmlns:a16="http://schemas.microsoft.com/office/drawing/2014/main" id="{5CA00F93-D24A-4863-AA36-8ACB014EDF39}"/>
              </a:ext>
            </a:extLst>
          </p:cNvPr>
          <p:cNvSpPr>
            <a:spLocks noGrp="1" noChangeArrowheads="1"/>
          </p:cNvSpPr>
          <p:nvPr>
            <p:ph type="sldNum" sz="quarter" idx="12"/>
          </p:nvPr>
        </p:nvSpPr>
        <p:spPr>
          <a:ln/>
        </p:spPr>
        <p:txBody>
          <a:bodyPr/>
          <a:lstStyle>
            <a:lvl1pPr>
              <a:defRPr/>
            </a:lvl1pPr>
          </a:lstStyle>
          <a:p>
            <a:fld id="{8F15DC09-345F-4B20-84A5-893C9001F859}" type="slidenum">
              <a:rPr lang="ja-JP" altLang="en-US"/>
              <a:pPr/>
              <a:t>‹#›</a:t>
            </a:fld>
            <a:endParaRPr lang="en-US" altLang="ja-JP"/>
          </a:p>
        </p:txBody>
      </p:sp>
    </p:spTree>
    <p:extLst>
      <p:ext uri="{BB962C8B-B14F-4D97-AF65-F5344CB8AC3E}">
        <p14:creationId xmlns:p14="http://schemas.microsoft.com/office/powerpoint/2010/main" val="418704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18412EFE-D502-4C7B-A4C9-749C9B56DFE7}"/>
              </a:ext>
            </a:extLst>
          </p:cNvPr>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a:t>マスタ タイトルの書式設定</a:t>
            </a:r>
          </a:p>
        </p:txBody>
      </p:sp>
      <p:sp>
        <p:nvSpPr>
          <p:cNvPr id="1027" name="Rectangle 1027">
            <a:extLst>
              <a:ext uri="{FF2B5EF4-FFF2-40B4-BE49-F238E27FC236}">
                <a16:creationId xmlns:a16="http://schemas.microsoft.com/office/drawing/2014/main" id="{6F08DE85-7ED9-4891-836A-5F38CCFEF265}"/>
              </a:ext>
            </a:extLst>
          </p:cNvPr>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6148" name="Rectangle 1028">
            <a:extLst>
              <a:ext uri="{FF2B5EF4-FFF2-40B4-BE49-F238E27FC236}">
                <a16:creationId xmlns:a16="http://schemas.microsoft.com/office/drawing/2014/main" id="{66774C60-6E12-4E0A-94EC-38FE3DA43ADD}"/>
              </a:ext>
            </a:extLst>
          </p:cNvPr>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6149" name="Rectangle 1029">
            <a:extLst>
              <a:ext uri="{FF2B5EF4-FFF2-40B4-BE49-F238E27FC236}">
                <a16:creationId xmlns:a16="http://schemas.microsoft.com/office/drawing/2014/main" id="{60C38D1A-9596-4FE4-92EB-F233501AE551}"/>
              </a:ext>
            </a:extLst>
          </p:cNvPr>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atin typeface="Arial" charset="0"/>
                <a:ea typeface="ＭＳ Ｐゴシック" pitchFamily="50" charset="-128"/>
              </a:defRPr>
            </a:lvl1pPr>
          </a:lstStyle>
          <a:p>
            <a:pPr>
              <a:defRPr/>
            </a:pPr>
            <a:endParaRPr lang="en-US" altLang="ja-JP"/>
          </a:p>
        </p:txBody>
      </p:sp>
      <p:sp>
        <p:nvSpPr>
          <p:cNvPr id="6150" name="Rectangle 1030">
            <a:extLst>
              <a:ext uri="{FF2B5EF4-FFF2-40B4-BE49-F238E27FC236}">
                <a16:creationId xmlns:a16="http://schemas.microsoft.com/office/drawing/2014/main" id="{5244F5E8-2516-4A0B-8462-CEEA1E705A47}"/>
              </a:ext>
            </a:extLst>
          </p:cNvPr>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fld id="{EF21FA3C-E9D5-4079-BDA6-ABC262E3086C}" type="slidenum">
              <a:rPr lang="ja-JP" altLang="en-US"/>
              <a:pPr/>
              <a:t>‹#›</a:t>
            </a:fld>
            <a:endParaRPr lang="en-US" altLang="ja-JP"/>
          </a:p>
        </p:txBody>
      </p:sp>
    </p:spTree>
  </p:cSld>
  <p:clrMap bg1="lt1" tx1="dk1" bg2="lt2" tx2="dk2" accent1="accent1" accent2="accent2" accent3="accent3" accent4="accent4" accent5="accent5" accent6="accent6" hlink="hlink" folHlink="folHlink"/>
  <p:sldLayoutIdLst>
    <p:sldLayoutId id="2147484603"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026">
            <a:extLst>
              <a:ext uri="{FF2B5EF4-FFF2-40B4-BE49-F238E27FC236}">
                <a16:creationId xmlns:a16="http://schemas.microsoft.com/office/drawing/2014/main" id="{7266BF58-1F71-4C5D-BA0E-888395353315}"/>
              </a:ext>
            </a:extLst>
          </p:cNvPr>
          <p:cNvSpPr>
            <a:spLocks noGrp="1" noChangeArrowheads="1"/>
          </p:cNvSpPr>
          <p:nvPr>
            <p:ph type="title"/>
          </p:nvPr>
        </p:nvSpPr>
        <p:spPr bwMode="auto">
          <a:xfrm>
            <a:off x="685800" y="34925"/>
            <a:ext cx="7772400" cy="1143000"/>
          </a:xfrm>
          <a:prstGeom prst="rect">
            <a:avLst/>
          </a:prstGeom>
          <a:noFill/>
          <a:ln>
            <a:noFill/>
          </a:ln>
          <a:effectLst>
            <a:outerShdw dist="17961" dir="18900000" algn="ctr" rotWithShape="0">
              <a:srgbClr val="99CC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ja-JP" altLang="en-US"/>
              <a:t>マスタ タイトルの書式設定</a:t>
            </a:r>
          </a:p>
        </p:txBody>
      </p:sp>
      <p:sp>
        <p:nvSpPr>
          <p:cNvPr id="3075" name="Rectangle 1027">
            <a:extLst>
              <a:ext uri="{FF2B5EF4-FFF2-40B4-BE49-F238E27FC236}">
                <a16:creationId xmlns:a16="http://schemas.microsoft.com/office/drawing/2014/main" id="{8ABFC6BE-07BC-4CA2-8487-05D9BFA5615B}"/>
              </a:ext>
            </a:extLst>
          </p:cNvPr>
          <p:cNvSpPr>
            <a:spLocks noGrp="1" noChangeArrowheads="1"/>
          </p:cNvSpPr>
          <p:nvPr>
            <p:ph type="body" idx="1"/>
          </p:nvPr>
        </p:nvSpPr>
        <p:spPr bwMode="auto">
          <a:xfrm>
            <a:off x="960438" y="1720850"/>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ja-JP" altLang="en-US"/>
              <a:t>マスタ テキストの書式設定</a:t>
            </a:r>
          </a:p>
          <a:p>
            <a:pPr lvl="1"/>
            <a:r>
              <a:rPr lang="ja-JP" altLang="en-US"/>
              <a:t>第 2 レベル</a:t>
            </a:r>
          </a:p>
          <a:p>
            <a:pPr lvl="2"/>
            <a:r>
              <a:rPr lang="ja-JP" altLang="en-US"/>
              <a:t>第 3 レベル</a:t>
            </a:r>
          </a:p>
          <a:p>
            <a:pPr lvl="3"/>
            <a:r>
              <a:rPr lang="ja-JP" altLang="en-US"/>
              <a:t>第 4 レベル</a:t>
            </a:r>
          </a:p>
          <a:p>
            <a:pPr lvl="4"/>
            <a:r>
              <a:rPr lang="ja-JP" altLang="en-US"/>
              <a:t>第 5 レベル</a:t>
            </a:r>
          </a:p>
        </p:txBody>
      </p:sp>
      <p:sp>
        <p:nvSpPr>
          <p:cNvPr id="6148" name="Rectangle 1028">
            <a:extLst>
              <a:ext uri="{FF2B5EF4-FFF2-40B4-BE49-F238E27FC236}">
                <a16:creationId xmlns:a16="http://schemas.microsoft.com/office/drawing/2014/main" id="{CD769F7D-2689-4538-875D-9247E27B6A03}"/>
              </a:ext>
            </a:extLst>
          </p:cNvPr>
          <p:cNvSpPr>
            <a:spLocks noGrp="1" noChangeArrowheads="1"/>
          </p:cNvSpPr>
          <p:nvPr>
            <p:ph type="dt" sz="half" idx="2"/>
          </p:nvPr>
        </p:nvSpPr>
        <p:spPr bwMode="auto">
          <a:xfrm>
            <a:off x="0" y="6610350"/>
            <a:ext cx="1166813"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solidFill>
                  <a:srgbClr val="000000"/>
                </a:solidFill>
                <a:latin typeface="Arial" charset="0"/>
                <a:ea typeface="ＭＳ Ｐゴシック" pitchFamily="50" charset="-128"/>
              </a:defRPr>
            </a:lvl1pPr>
          </a:lstStyle>
          <a:p>
            <a:pPr>
              <a:defRPr/>
            </a:pPr>
            <a:endParaRPr lang="en-US" altLang="ja-JP"/>
          </a:p>
        </p:txBody>
      </p:sp>
      <p:sp>
        <p:nvSpPr>
          <p:cNvPr id="6149" name="Rectangle 1029">
            <a:extLst>
              <a:ext uri="{FF2B5EF4-FFF2-40B4-BE49-F238E27FC236}">
                <a16:creationId xmlns:a16="http://schemas.microsoft.com/office/drawing/2014/main" id="{BE292016-4215-4CEA-AC64-40A79B72B522}"/>
              </a:ext>
            </a:extLst>
          </p:cNvPr>
          <p:cNvSpPr>
            <a:spLocks noGrp="1" noChangeArrowheads="1"/>
          </p:cNvSpPr>
          <p:nvPr>
            <p:ph type="ftr" sz="quarter" idx="3"/>
          </p:nvPr>
        </p:nvSpPr>
        <p:spPr bwMode="auto">
          <a:xfrm>
            <a:off x="1304925" y="6610350"/>
            <a:ext cx="720725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a:p>
        </p:txBody>
      </p:sp>
      <p:sp>
        <p:nvSpPr>
          <p:cNvPr id="6150" name="Rectangle 1030">
            <a:extLst>
              <a:ext uri="{FF2B5EF4-FFF2-40B4-BE49-F238E27FC236}">
                <a16:creationId xmlns:a16="http://schemas.microsoft.com/office/drawing/2014/main" id="{ED6A04C5-67DA-4978-BF06-46D20F6E1572}"/>
              </a:ext>
            </a:extLst>
          </p:cNvPr>
          <p:cNvSpPr>
            <a:spLocks noGrp="1" noChangeArrowheads="1"/>
          </p:cNvSpPr>
          <p:nvPr>
            <p:ph type="sldNum" sz="quarter" idx="4"/>
          </p:nvPr>
        </p:nvSpPr>
        <p:spPr bwMode="auto">
          <a:xfrm>
            <a:off x="8648700" y="6610350"/>
            <a:ext cx="495300" cy="2476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solidFill>
                  <a:srgbClr val="000000"/>
                </a:solidFill>
              </a:defRPr>
            </a:lvl1pPr>
          </a:lstStyle>
          <a:p>
            <a:fld id="{FAFDFB8A-E9E3-48F9-A842-97EC88CA3B6E}" type="slidenum">
              <a:rPr lang="ja-JP" altLang="en-US"/>
              <a:pPr/>
              <a:t>‹#›</a:t>
            </a:fld>
            <a:endParaRPr lang="en-US" altLang="ja-JP"/>
          </a:p>
        </p:txBody>
      </p:sp>
    </p:spTree>
  </p:cSld>
  <p:clrMap bg1="lt1" tx1="dk1" bg2="lt2" tx2="dk2" accent1="accent1" accent2="accent2" accent3="accent3" accent4="accent4" accent5="accent5" accent6="accent6" hlink="hlink" folHlink="folHlink"/>
  <p:sldLayoutIdLst>
    <p:sldLayoutId id="2147484605"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番号プレースホルダ 3">
            <a:extLst>
              <a:ext uri="{FF2B5EF4-FFF2-40B4-BE49-F238E27FC236}">
                <a16:creationId xmlns:a16="http://schemas.microsoft.com/office/drawing/2014/main" id="{6DADC0F4-C9AB-4299-8374-490D00BCDF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4EE805AC-7FBF-4B15-BBCB-409E1E465170}" type="slidenum">
              <a:rPr lang="ja-JP" altLang="en-US" sz="1400"/>
              <a:pPr eaLnBrk="1" hangingPunct="1"/>
              <a:t>1</a:t>
            </a:fld>
            <a:endParaRPr lang="en-US" altLang="ja-JP" sz="1400"/>
          </a:p>
        </p:txBody>
      </p:sp>
      <p:sp>
        <p:nvSpPr>
          <p:cNvPr id="10" name="AutoShape 3">
            <a:extLst>
              <a:ext uri="{FF2B5EF4-FFF2-40B4-BE49-F238E27FC236}">
                <a16:creationId xmlns:a16="http://schemas.microsoft.com/office/drawing/2014/main" id="{CD9F8C43-49C5-4536-9A73-57B9DDE3BC98}"/>
              </a:ext>
            </a:extLst>
          </p:cNvPr>
          <p:cNvSpPr>
            <a:spLocks noChangeArrowheads="1"/>
          </p:cNvSpPr>
          <p:nvPr/>
        </p:nvSpPr>
        <p:spPr bwMode="auto">
          <a:xfrm>
            <a:off x="574774" y="2190641"/>
            <a:ext cx="7994451" cy="1355169"/>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wrap="square" lIns="72000" tIns="91440" rIns="72000" bIns="91440">
            <a:spAutoFit/>
          </a:bodyPr>
          <a:lstStyle/>
          <a:p>
            <a:pPr marL="342900" indent="-342900" algn="ctr">
              <a:defRPr/>
            </a:pPr>
            <a:r>
              <a:rPr kumimoji="1" lang="en-US" altLang="ja-JP" sz="36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PHITS</a:t>
            </a:r>
            <a:r>
              <a:rPr kumimoji="1" lang="ja-JP" altLang="en-US" sz="36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シミュレーションを理解する</a:t>
            </a:r>
            <a:endParaRPr kumimoji="1" lang="en-US" altLang="ja-JP" sz="36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a:p>
            <a:pPr marL="342900" indent="-342900" algn="ctr">
              <a:defRPr/>
            </a:pPr>
            <a:r>
              <a:rPr kumimoji="1" lang="ja-JP" altLang="en-US" sz="36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ために必要となる放射線物理の基礎</a:t>
            </a:r>
            <a:endParaRPr kumimoji="1" lang="en-US" altLang="ja-JP" sz="36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pic>
        <p:nvPicPr>
          <p:cNvPr id="4" name="図 3">
            <a:extLst>
              <a:ext uri="{FF2B5EF4-FFF2-40B4-BE49-F238E27FC236}">
                <a16:creationId xmlns:a16="http://schemas.microsoft.com/office/drawing/2014/main" id="{4D6297C3-9329-489A-BCB0-6D4BEE893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3861048"/>
            <a:ext cx="3276203" cy="1237350"/>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3">
            <a:extLst>
              <a:ext uri="{FF2B5EF4-FFF2-40B4-BE49-F238E27FC236}">
                <a16:creationId xmlns:a16="http://schemas.microsoft.com/office/drawing/2014/main" id="{F1B7D674-6F32-41E8-B935-A19516BB6D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8735D7FD-3A7C-4176-BED5-613666C401C2}" type="slidenum">
              <a:rPr lang="ja-JP" altLang="en-US" sz="1400">
                <a:solidFill>
                  <a:srgbClr val="000000"/>
                </a:solidFill>
              </a:rPr>
              <a:pPr eaLnBrk="1" hangingPunct="1"/>
              <a:t>2</a:t>
            </a:fld>
            <a:endParaRPr lang="en-US" altLang="ja-JP" sz="1400">
              <a:solidFill>
                <a:srgbClr val="000000"/>
              </a:solidFill>
            </a:endParaRPr>
          </a:p>
        </p:txBody>
      </p:sp>
      <p:sp>
        <p:nvSpPr>
          <p:cNvPr id="9220" name="AutoShape 2">
            <a:extLst>
              <a:ext uri="{FF2B5EF4-FFF2-40B4-BE49-F238E27FC236}">
                <a16:creationId xmlns:a16="http://schemas.microsoft.com/office/drawing/2014/main" id="{5B590017-041C-4917-AFB3-68BC00CB9141}"/>
              </a:ext>
            </a:extLst>
          </p:cNvPr>
          <p:cNvSpPr>
            <a:spLocks noChangeArrowheads="1"/>
          </p:cNvSpPr>
          <p:nvPr/>
        </p:nvSpPr>
        <p:spPr bwMode="auto">
          <a:xfrm>
            <a:off x="251519" y="1125538"/>
            <a:ext cx="8721723" cy="2303462"/>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9221" name="テキスト ボックス 1">
            <a:extLst>
              <a:ext uri="{FF2B5EF4-FFF2-40B4-BE49-F238E27FC236}">
                <a16:creationId xmlns:a16="http://schemas.microsoft.com/office/drawing/2014/main" id="{B461B69F-BB70-4921-9972-D5DEFA518656}"/>
              </a:ext>
            </a:extLst>
          </p:cNvPr>
          <p:cNvSpPr txBox="1">
            <a:spLocks noChangeArrowheads="1"/>
          </p:cNvSpPr>
          <p:nvPr/>
        </p:nvSpPr>
        <p:spPr bwMode="auto">
          <a:xfrm>
            <a:off x="376522" y="1573423"/>
            <a:ext cx="83752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400" dirty="0"/>
              <a:t>高いエネルギーを持つ電磁波もしくは粒子で、原子もしくは原子核反応*を引き起こすことができるもの</a:t>
            </a:r>
          </a:p>
        </p:txBody>
      </p:sp>
      <p:sp>
        <p:nvSpPr>
          <p:cNvPr id="2" name="テキスト ボックス 1">
            <a:extLst>
              <a:ext uri="{FF2B5EF4-FFF2-40B4-BE49-F238E27FC236}">
                <a16:creationId xmlns:a16="http://schemas.microsoft.com/office/drawing/2014/main" id="{8BE95F0D-49DD-4276-ABAA-0E0FAFA3E919}"/>
              </a:ext>
            </a:extLst>
          </p:cNvPr>
          <p:cNvSpPr txBox="1"/>
          <p:nvPr/>
        </p:nvSpPr>
        <p:spPr>
          <a:xfrm>
            <a:off x="392267" y="2397593"/>
            <a:ext cx="5904180" cy="461665"/>
          </a:xfrm>
          <a:prstGeom prst="rect">
            <a:avLst/>
          </a:prstGeom>
          <a:noFill/>
        </p:spPr>
        <p:txBody>
          <a:bodyPr wrap="none" rtlCol="0">
            <a:spAutoFit/>
          </a:bodyPr>
          <a:lstStyle/>
          <a:p>
            <a:r>
              <a:rPr kumimoji="1" lang="ja-JP" altLang="en-US" sz="2400" dirty="0">
                <a:solidFill>
                  <a:srgbClr val="0000CC"/>
                </a:solidFill>
              </a:rPr>
              <a:t>例</a:t>
            </a:r>
            <a:r>
              <a:rPr kumimoji="1" lang="en-US" altLang="ja-JP" sz="2400" dirty="0"/>
              <a:t>: </a:t>
            </a:r>
            <a:r>
              <a:rPr kumimoji="1" lang="ja-JP" altLang="en-US" sz="2400" dirty="0"/>
              <a:t>光子</a:t>
            </a:r>
            <a:r>
              <a:rPr kumimoji="1" lang="en-US" altLang="ja-JP" sz="2400" dirty="0"/>
              <a:t>, </a:t>
            </a:r>
            <a:r>
              <a:rPr kumimoji="1" lang="ja-JP" altLang="en-US" sz="2400" dirty="0"/>
              <a:t>中性子</a:t>
            </a:r>
            <a:r>
              <a:rPr kumimoji="1" lang="en-US" altLang="ja-JP" sz="2400" dirty="0"/>
              <a:t>, </a:t>
            </a:r>
            <a:r>
              <a:rPr kumimoji="1" lang="ja-JP" altLang="en-US" sz="2400" dirty="0"/>
              <a:t>陽子</a:t>
            </a:r>
            <a:r>
              <a:rPr kumimoji="1" lang="en-US" altLang="ja-JP" sz="2400" dirty="0"/>
              <a:t>, α</a:t>
            </a:r>
            <a:r>
              <a:rPr kumimoji="1" lang="ja-JP" altLang="en-US" sz="2400" dirty="0"/>
              <a:t>線</a:t>
            </a:r>
            <a:r>
              <a:rPr kumimoji="1" lang="en-US" altLang="ja-JP" sz="2400" dirty="0"/>
              <a:t>, β</a:t>
            </a:r>
            <a:r>
              <a:rPr kumimoji="1" lang="ja-JP" altLang="en-US" sz="2400" dirty="0"/>
              <a:t>線</a:t>
            </a:r>
            <a:r>
              <a:rPr kumimoji="1" lang="en-US" altLang="ja-JP" sz="2400" dirty="0"/>
              <a:t>, X</a:t>
            </a:r>
            <a:r>
              <a:rPr kumimoji="1" lang="ja-JP" altLang="en-US" sz="2400" dirty="0"/>
              <a:t>線　など</a:t>
            </a:r>
          </a:p>
        </p:txBody>
      </p:sp>
      <p:sp>
        <p:nvSpPr>
          <p:cNvPr id="35" name="AutoShape 2">
            <a:extLst>
              <a:ext uri="{FF2B5EF4-FFF2-40B4-BE49-F238E27FC236}">
                <a16:creationId xmlns:a16="http://schemas.microsoft.com/office/drawing/2014/main" id="{37A6A46B-2CA2-44B4-8533-BBF5DC209867}"/>
              </a:ext>
            </a:extLst>
          </p:cNvPr>
          <p:cNvSpPr>
            <a:spLocks noChangeArrowheads="1"/>
          </p:cNvSpPr>
          <p:nvPr/>
        </p:nvSpPr>
        <p:spPr bwMode="auto">
          <a:xfrm>
            <a:off x="251520" y="3941216"/>
            <a:ext cx="8721724" cy="2728579"/>
          </a:xfrm>
          <a:prstGeom prst="roundRect">
            <a:avLst>
              <a:gd name="adj" fmla="val 10380"/>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37" name="テキスト ボックス 11">
            <a:extLst>
              <a:ext uri="{FF2B5EF4-FFF2-40B4-BE49-F238E27FC236}">
                <a16:creationId xmlns:a16="http://schemas.microsoft.com/office/drawing/2014/main" id="{DB0E1717-A046-44AC-9636-94092CADE85A}"/>
              </a:ext>
            </a:extLst>
          </p:cNvPr>
          <p:cNvSpPr txBox="1">
            <a:spLocks noChangeArrowheads="1"/>
          </p:cNvSpPr>
          <p:nvPr/>
        </p:nvSpPr>
        <p:spPr bwMode="auto">
          <a:xfrm>
            <a:off x="376522" y="4510087"/>
            <a:ext cx="52229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400" dirty="0"/>
              <a:t>原子核の崩壊により放射線を出す能力</a:t>
            </a:r>
          </a:p>
        </p:txBody>
      </p:sp>
      <p:sp>
        <p:nvSpPr>
          <p:cNvPr id="40" name="テキスト ボックス 1">
            <a:extLst>
              <a:ext uri="{FF2B5EF4-FFF2-40B4-BE49-F238E27FC236}">
                <a16:creationId xmlns:a16="http://schemas.microsoft.com/office/drawing/2014/main" id="{F7839494-D8A9-4191-8F76-965D204DE51F}"/>
              </a:ext>
            </a:extLst>
          </p:cNvPr>
          <p:cNvSpPr txBox="1">
            <a:spLocks noChangeArrowheads="1"/>
          </p:cNvSpPr>
          <p:nvPr/>
        </p:nvSpPr>
        <p:spPr bwMode="auto">
          <a:xfrm>
            <a:off x="2669280" y="1138151"/>
            <a:ext cx="3615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800" dirty="0">
                <a:solidFill>
                  <a:srgbClr val="0000CC"/>
                </a:solidFill>
              </a:rPr>
              <a:t>放射線とは</a:t>
            </a:r>
            <a:r>
              <a:rPr kumimoji="1" lang="en-US" altLang="ja-JP" sz="2800" dirty="0">
                <a:solidFill>
                  <a:srgbClr val="0000CC"/>
                </a:solidFill>
              </a:rPr>
              <a:t>?</a:t>
            </a:r>
            <a:endParaRPr kumimoji="1" lang="ja-JP" altLang="en-US" sz="2800" dirty="0"/>
          </a:p>
        </p:txBody>
      </p:sp>
      <p:sp>
        <p:nvSpPr>
          <p:cNvPr id="41" name="テキスト ボックス 40">
            <a:extLst>
              <a:ext uri="{FF2B5EF4-FFF2-40B4-BE49-F238E27FC236}">
                <a16:creationId xmlns:a16="http://schemas.microsoft.com/office/drawing/2014/main" id="{60374C84-42BD-40D9-9676-0A96C6049E0C}"/>
              </a:ext>
            </a:extLst>
          </p:cNvPr>
          <p:cNvSpPr txBox="1"/>
          <p:nvPr/>
        </p:nvSpPr>
        <p:spPr>
          <a:xfrm>
            <a:off x="396444" y="2873599"/>
            <a:ext cx="6351419" cy="461665"/>
          </a:xfrm>
          <a:prstGeom prst="rect">
            <a:avLst/>
          </a:prstGeom>
          <a:noFill/>
        </p:spPr>
        <p:txBody>
          <a:bodyPr wrap="none" rtlCol="0">
            <a:spAutoFit/>
          </a:bodyPr>
          <a:lstStyle/>
          <a:p>
            <a:r>
              <a:rPr kumimoji="1" lang="ja-JP" altLang="en-US" sz="2400" dirty="0">
                <a:solidFill>
                  <a:srgbClr val="0000CC"/>
                </a:solidFill>
              </a:rPr>
              <a:t>基本単位</a:t>
            </a:r>
            <a:r>
              <a:rPr kumimoji="1" lang="en-US" altLang="ja-JP" sz="2400" dirty="0"/>
              <a:t>: </a:t>
            </a:r>
            <a:r>
              <a:rPr kumimoji="1" lang="ja-JP" altLang="en-US" sz="2400" dirty="0">
                <a:solidFill>
                  <a:srgbClr val="FF0000"/>
                </a:solidFill>
              </a:rPr>
              <a:t>電子ボルト</a:t>
            </a:r>
            <a:r>
              <a:rPr kumimoji="1" lang="en-US" altLang="ja-JP" sz="2400" dirty="0">
                <a:solidFill>
                  <a:srgbClr val="FF0000"/>
                </a:solidFill>
              </a:rPr>
              <a:t> (eV) </a:t>
            </a:r>
            <a:r>
              <a:rPr kumimoji="1" lang="en-US" altLang="ja-JP" sz="2400" dirty="0"/>
              <a:t>= 1.602 x 10</a:t>
            </a:r>
            <a:r>
              <a:rPr kumimoji="1" lang="en-US" altLang="ja-JP" sz="2400" baseline="30000" dirty="0"/>
              <a:t>-19</a:t>
            </a:r>
            <a:r>
              <a:rPr kumimoji="1" lang="en-US" altLang="ja-JP" sz="2400" dirty="0"/>
              <a:t> (J)</a:t>
            </a:r>
            <a:endParaRPr kumimoji="1" lang="ja-JP" altLang="en-US" sz="2400" dirty="0"/>
          </a:p>
        </p:txBody>
      </p:sp>
      <p:sp>
        <p:nvSpPr>
          <p:cNvPr id="42" name="テキスト ボックス 41">
            <a:extLst>
              <a:ext uri="{FF2B5EF4-FFF2-40B4-BE49-F238E27FC236}">
                <a16:creationId xmlns:a16="http://schemas.microsoft.com/office/drawing/2014/main" id="{A931973B-C321-4F69-90BD-FE832135A693}"/>
              </a:ext>
            </a:extLst>
          </p:cNvPr>
          <p:cNvSpPr txBox="1"/>
          <p:nvPr/>
        </p:nvSpPr>
        <p:spPr>
          <a:xfrm>
            <a:off x="3012545" y="3455253"/>
            <a:ext cx="2975495" cy="400110"/>
          </a:xfrm>
          <a:prstGeom prst="rect">
            <a:avLst/>
          </a:prstGeom>
          <a:noFill/>
        </p:spPr>
        <p:txBody>
          <a:bodyPr wrap="none" rtlCol="0">
            <a:spAutoFit/>
          </a:bodyPr>
          <a:lstStyle/>
          <a:p>
            <a:r>
              <a:rPr kumimoji="1" lang="en-US" altLang="ja-JP" dirty="0"/>
              <a:t>*</a:t>
            </a:r>
            <a:r>
              <a:rPr kumimoji="1" lang="ja-JP" altLang="en-US" dirty="0"/>
              <a:t>後のスライドで詳しく解説</a:t>
            </a:r>
          </a:p>
        </p:txBody>
      </p:sp>
      <p:sp>
        <p:nvSpPr>
          <p:cNvPr id="43" name="テキスト ボックス 1">
            <a:extLst>
              <a:ext uri="{FF2B5EF4-FFF2-40B4-BE49-F238E27FC236}">
                <a16:creationId xmlns:a16="http://schemas.microsoft.com/office/drawing/2014/main" id="{8AD9AAA4-C9F1-4D6A-B49C-80BF7AE80556}"/>
              </a:ext>
            </a:extLst>
          </p:cNvPr>
          <p:cNvSpPr txBox="1">
            <a:spLocks noChangeArrowheads="1"/>
          </p:cNvSpPr>
          <p:nvPr/>
        </p:nvSpPr>
        <p:spPr bwMode="auto">
          <a:xfrm>
            <a:off x="1740577" y="3997871"/>
            <a:ext cx="5472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800" dirty="0">
                <a:solidFill>
                  <a:srgbClr val="0000CC"/>
                </a:solidFill>
              </a:rPr>
              <a:t>放射能（放射性物質）とは</a:t>
            </a:r>
            <a:r>
              <a:rPr kumimoji="1" lang="en-US" altLang="ja-JP" sz="2800" dirty="0">
                <a:solidFill>
                  <a:srgbClr val="0000CC"/>
                </a:solidFill>
              </a:rPr>
              <a:t>?</a:t>
            </a:r>
            <a:endParaRPr kumimoji="1" lang="ja-JP" altLang="en-US" sz="2800" dirty="0"/>
          </a:p>
        </p:txBody>
      </p:sp>
      <p:sp>
        <p:nvSpPr>
          <p:cNvPr id="44" name="テキスト ボックス 43">
            <a:extLst>
              <a:ext uri="{FF2B5EF4-FFF2-40B4-BE49-F238E27FC236}">
                <a16:creationId xmlns:a16="http://schemas.microsoft.com/office/drawing/2014/main" id="{6598496E-F914-44DD-884F-C9BA51BB5808}"/>
              </a:ext>
            </a:extLst>
          </p:cNvPr>
          <p:cNvSpPr txBox="1"/>
          <p:nvPr/>
        </p:nvSpPr>
        <p:spPr>
          <a:xfrm>
            <a:off x="376522" y="4974540"/>
            <a:ext cx="7907934" cy="1200329"/>
          </a:xfrm>
          <a:prstGeom prst="rect">
            <a:avLst/>
          </a:prstGeom>
          <a:noFill/>
        </p:spPr>
        <p:txBody>
          <a:bodyPr wrap="none" rtlCol="0">
            <a:spAutoFit/>
          </a:bodyPr>
          <a:lstStyle/>
          <a:p>
            <a:r>
              <a:rPr kumimoji="1" lang="ja-JP" altLang="en-US" sz="2400" dirty="0">
                <a:solidFill>
                  <a:srgbClr val="0000CC"/>
                </a:solidFill>
              </a:rPr>
              <a:t>例</a:t>
            </a:r>
            <a:r>
              <a:rPr kumimoji="1" lang="en-US" altLang="ja-JP" sz="2400" dirty="0"/>
              <a:t>: </a:t>
            </a:r>
            <a:r>
              <a:rPr kumimoji="1" lang="ja-JP" altLang="en-US" sz="2400" dirty="0"/>
              <a:t>原子炉の使用済み燃料</a:t>
            </a:r>
            <a:endParaRPr kumimoji="1" lang="en-US" altLang="ja-JP" sz="2400" dirty="0"/>
          </a:p>
          <a:p>
            <a:r>
              <a:rPr kumimoji="1" lang="en-US" altLang="ja-JP" sz="2400" dirty="0"/>
              <a:t>      </a:t>
            </a:r>
            <a:r>
              <a:rPr kumimoji="1" lang="ja-JP" altLang="en-US" sz="2400" dirty="0"/>
              <a:t>原子力事故により放出された</a:t>
            </a:r>
            <a:r>
              <a:rPr kumimoji="1" lang="en-US" altLang="ja-JP" sz="2400" baseline="30000" dirty="0"/>
              <a:t>137</a:t>
            </a:r>
            <a:r>
              <a:rPr kumimoji="1" lang="en-US" altLang="ja-JP" sz="2400" dirty="0"/>
              <a:t>Cs</a:t>
            </a:r>
            <a:r>
              <a:rPr kumimoji="1" lang="ja-JP" altLang="en-US" sz="2400" dirty="0"/>
              <a:t>などを含むプルーム</a:t>
            </a:r>
            <a:endParaRPr kumimoji="1" lang="en-US" altLang="ja-JP" sz="2400" dirty="0"/>
          </a:p>
          <a:p>
            <a:r>
              <a:rPr kumimoji="1" lang="en-US" altLang="ja-JP" sz="2400" dirty="0"/>
              <a:t> </a:t>
            </a:r>
            <a:r>
              <a:rPr kumimoji="1" lang="ja-JP" altLang="en-US" sz="2400" dirty="0"/>
              <a:t>　　</a:t>
            </a:r>
            <a:r>
              <a:rPr kumimoji="1" lang="en-US" altLang="ja-JP" sz="2400" baseline="30000" dirty="0"/>
              <a:t>60</a:t>
            </a:r>
            <a:r>
              <a:rPr kumimoji="1" lang="en-US" altLang="ja-JP" sz="2400" dirty="0"/>
              <a:t>Co</a:t>
            </a:r>
            <a:r>
              <a:rPr kumimoji="1" lang="ja-JP" altLang="en-US" sz="2400" dirty="0"/>
              <a:t>や</a:t>
            </a:r>
            <a:r>
              <a:rPr kumimoji="1" lang="en-US" altLang="ja-JP" sz="2400" baseline="30000" dirty="0"/>
              <a:t>252</a:t>
            </a:r>
            <a:r>
              <a:rPr kumimoji="1" lang="en-US" altLang="ja-JP" sz="2400" dirty="0"/>
              <a:t>Cf</a:t>
            </a:r>
            <a:r>
              <a:rPr kumimoji="1" lang="ja-JP" altLang="en-US" sz="2400" dirty="0"/>
              <a:t>などの検出器校正用線源</a:t>
            </a:r>
            <a:endParaRPr kumimoji="1" lang="en-US" altLang="ja-JP" sz="2400" dirty="0"/>
          </a:p>
        </p:txBody>
      </p:sp>
      <p:sp>
        <p:nvSpPr>
          <p:cNvPr id="45" name="テキスト ボックス 44">
            <a:extLst>
              <a:ext uri="{FF2B5EF4-FFF2-40B4-BE49-F238E27FC236}">
                <a16:creationId xmlns:a16="http://schemas.microsoft.com/office/drawing/2014/main" id="{A8889126-0A64-4795-AC2C-BC93613F69C7}"/>
              </a:ext>
            </a:extLst>
          </p:cNvPr>
          <p:cNvSpPr txBox="1"/>
          <p:nvPr/>
        </p:nvSpPr>
        <p:spPr>
          <a:xfrm>
            <a:off x="364893" y="6142287"/>
            <a:ext cx="5352747" cy="461665"/>
          </a:xfrm>
          <a:prstGeom prst="rect">
            <a:avLst/>
          </a:prstGeom>
          <a:noFill/>
        </p:spPr>
        <p:txBody>
          <a:bodyPr wrap="none" rtlCol="0">
            <a:spAutoFit/>
          </a:bodyPr>
          <a:lstStyle/>
          <a:p>
            <a:r>
              <a:rPr kumimoji="1" lang="ja-JP" altLang="en-US" sz="2400" dirty="0">
                <a:solidFill>
                  <a:srgbClr val="0000CC"/>
                </a:solidFill>
              </a:rPr>
              <a:t>基本単位</a:t>
            </a:r>
            <a:r>
              <a:rPr kumimoji="1" lang="en-US" altLang="ja-JP" sz="2400" dirty="0"/>
              <a:t>: </a:t>
            </a:r>
            <a:r>
              <a:rPr kumimoji="1" lang="ja-JP" altLang="en-US" sz="2400" dirty="0">
                <a:solidFill>
                  <a:srgbClr val="FF0000"/>
                </a:solidFill>
              </a:rPr>
              <a:t>ベクレル</a:t>
            </a:r>
            <a:r>
              <a:rPr kumimoji="1" lang="en-US" altLang="ja-JP" sz="2400" dirty="0">
                <a:solidFill>
                  <a:srgbClr val="FF0000"/>
                </a:solidFill>
              </a:rPr>
              <a:t> (</a:t>
            </a:r>
            <a:r>
              <a:rPr kumimoji="1" lang="en-US" altLang="ja-JP" sz="2400" dirty="0" err="1">
                <a:solidFill>
                  <a:srgbClr val="FF0000"/>
                </a:solidFill>
              </a:rPr>
              <a:t>Bq</a:t>
            </a:r>
            <a:r>
              <a:rPr kumimoji="1" lang="en-US" altLang="ja-JP" sz="2400" dirty="0">
                <a:solidFill>
                  <a:srgbClr val="FF0000"/>
                </a:solidFill>
              </a:rPr>
              <a:t>) </a:t>
            </a:r>
            <a:r>
              <a:rPr kumimoji="1" lang="en-US" altLang="ja-JP" sz="2400" dirty="0"/>
              <a:t>= 1 (</a:t>
            </a:r>
            <a:r>
              <a:rPr kumimoji="1" lang="ja-JP" altLang="en-US" sz="2400" dirty="0"/>
              <a:t>崩壊</a:t>
            </a:r>
            <a:r>
              <a:rPr kumimoji="1" lang="en-US" altLang="ja-JP" sz="2400" dirty="0"/>
              <a:t> / </a:t>
            </a:r>
            <a:r>
              <a:rPr kumimoji="1" lang="ja-JP" altLang="en-US" sz="2400" dirty="0"/>
              <a:t>秒</a:t>
            </a:r>
            <a:r>
              <a:rPr kumimoji="1" lang="en-US" altLang="ja-JP" sz="2400" dirty="0"/>
              <a:t>)</a:t>
            </a:r>
            <a:endParaRPr kumimoji="1" lang="ja-JP" altLang="en-US" sz="2400" dirty="0"/>
          </a:p>
        </p:txBody>
      </p:sp>
      <p:sp>
        <p:nvSpPr>
          <p:cNvPr id="15" name="AutoShape 3">
            <a:extLst>
              <a:ext uri="{FF2B5EF4-FFF2-40B4-BE49-F238E27FC236}">
                <a16:creationId xmlns:a16="http://schemas.microsoft.com/office/drawing/2014/main" id="{78668828-6B98-4297-A47F-E06EA73B412A}"/>
              </a:ext>
            </a:extLst>
          </p:cNvPr>
          <p:cNvSpPr>
            <a:spLocks noChangeArrowheads="1"/>
          </p:cNvSpPr>
          <p:nvPr/>
        </p:nvSpPr>
        <p:spPr bwMode="auto">
          <a:xfrm>
            <a:off x="2172625" y="172192"/>
            <a:ext cx="4608512" cy="709851"/>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wrap="square"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放射線と放射能の定義</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pic>
        <p:nvPicPr>
          <p:cNvPr id="16" name="Picture 35" descr="「RIマーク」の画像検索結果">
            <a:extLst>
              <a:ext uri="{FF2B5EF4-FFF2-40B4-BE49-F238E27FC236}">
                <a16:creationId xmlns:a16="http://schemas.microsoft.com/office/drawing/2014/main" id="{376A6A1F-B487-424B-8B0B-AFC4262CA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814" y="4139238"/>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番号プレースホルダ 3">
            <a:extLst>
              <a:ext uri="{FF2B5EF4-FFF2-40B4-BE49-F238E27FC236}">
                <a16:creationId xmlns:a16="http://schemas.microsoft.com/office/drawing/2014/main" id="{55F779A0-E95E-4F91-9A59-5458BC3716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25B289E2-55B0-4625-A567-0D9087DBD552}" type="slidenum">
              <a:rPr lang="ja-JP" altLang="en-US" sz="1400">
                <a:solidFill>
                  <a:srgbClr val="000000"/>
                </a:solidFill>
              </a:rPr>
              <a:pPr eaLnBrk="1" hangingPunct="1"/>
              <a:t>3</a:t>
            </a:fld>
            <a:endParaRPr lang="en-US" altLang="ja-JP" sz="1400">
              <a:solidFill>
                <a:srgbClr val="000000"/>
              </a:solidFill>
            </a:endParaRPr>
          </a:p>
        </p:txBody>
      </p:sp>
      <p:sp>
        <p:nvSpPr>
          <p:cNvPr id="10" name="AutoShape 3">
            <a:extLst>
              <a:ext uri="{FF2B5EF4-FFF2-40B4-BE49-F238E27FC236}">
                <a16:creationId xmlns:a16="http://schemas.microsoft.com/office/drawing/2014/main" id="{C3E59FE1-980F-4809-90AD-37C224A40A06}"/>
              </a:ext>
            </a:extLst>
          </p:cNvPr>
          <p:cNvSpPr>
            <a:spLocks noChangeArrowheads="1"/>
          </p:cNvSpPr>
          <p:nvPr/>
        </p:nvSpPr>
        <p:spPr bwMode="auto">
          <a:xfrm>
            <a:off x="2340769" y="188912"/>
            <a:ext cx="4462462" cy="709851"/>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wrap="square"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放射能と放射線の関係</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9223" name="AutoShape 2">
            <a:extLst>
              <a:ext uri="{FF2B5EF4-FFF2-40B4-BE49-F238E27FC236}">
                <a16:creationId xmlns:a16="http://schemas.microsoft.com/office/drawing/2014/main" id="{ED99FCE6-AE97-42BA-B5B9-46E02A6740F6}"/>
              </a:ext>
            </a:extLst>
          </p:cNvPr>
          <p:cNvSpPr>
            <a:spLocks noChangeArrowheads="1"/>
          </p:cNvSpPr>
          <p:nvPr/>
        </p:nvSpPr>
        <p:spPr bwMode="auto">
          <a:xfrm>
            <a:off x="252666" y="1622952"/>
            <a:ext cx="8712968" cy="3312368"/>
          </a:xfrm>
          <a:prstGeom prst="roundRect">
            <a:avLst>
              <a:gd name="adj" fmla="val 625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9224" name="テキスト ボックス 13">
            <a:extLst>
              <a:ext uri="{FF2B5EF4-FFF2-40B4-BE49-F238E27FC236}">
                <a16:creationId xmlns:a16="http://schemas.microsoft.com/office/drawing/2014/main" id="{F3C13ACE-2D8F-4A4A-88FE-3F6AC47D15D2}"/>
              </a:ext>
            </a:extLst>
          </p:cNvPr>
          <p:cNvSpPr txBox="1">
            <a:spLocks noChangeArrowheads="1"/>
          </p:cNvSpPr>
          <p:nvPr/>
        </p:nvSpPr>
        <p:spPr bwMode="auto">
          <a:xfrm>
            <a:off x="326521" y="1728426"/>
            <a:ext cx="8634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800" dirty="0">
                <a:solidFill>
                  <a:srgbClr val="0000CC"/>
                </a:solidFill>
              </a:rPr>
              <a:t>放射能と放射線は，線香花火の玉と火花のような関係</a:t>
            </a:r>
            <a:endParaRPr kumimoji="1" lang="ja-JP" altLang="en-US" sz="2800" dirty="0"/>
          </a:p>
        </p:txBody>
      </p:sp>
      <p:cxnSp>
        <p:nvCxnSpPr>
          <p:cNvPr id="30" name="直線コネクタ 3">
            <a:extLst>
              <a:ext uri="{FF2B5EF4-FFF2-40B4-BE49-F238E27FC236}">
                <a16:creationId xmlns:a16="http://schemas.microsoft.com/office/drawing/2014/main" id="{AC85383B-2CB8-48CC-A45C-A064FDDA295B}"/>
              </a:ext>
            </a:extLst>
          </p:cNvPr>
          <p:cNvCxnSpPr>
            <a:cxnSpLocks noChangeShapeType="1"/>
          </p:cNvCxnSpPr>
          <p:nvPr/>
        </p:nvCxnSpPr>
        <p:spPr bwMode="auto">
          <a:xfrm>
            <a:off x="3134149" y="2376323"/>
            <a:ext cx="0" cy="1179512"/>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31" name="円/楕円 4">
            <a:extLst>
              <a:ext uri="{FF2B5EF4-FFF2-40B4-BE49-F238E27FC236}">
                <a16:creationId xmlns:a16="http://schemas.microsoft.com/office/drawing/2014/main" id="{000131BA-F969-4FE6-9435-E87BAFDE9CE2}"/>
              </a:ext>
            </a:extLst>
          </p:cNvPr>
          <p:cNvSpPr>
            <a:spLocks noChangeArrowheads="1"/>
          </p:cNvSpPr>
          <p:nvPr/>
        </p:nvSpPr>
        <p:spPr bwMode="auto">
          <a:xfrm>
            <a:off x="3013499" y="3555835"/>
            <a:ext cx="242887" cy="211138"/>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 name="稲妻 5">
            <a:extLst>
              <a:ext uri="{FF2B5EF4-FFF2-40B4-BE49-F238E27FC236}">
                <a16:creationId xmlns:a16="http://schemas.microsoft.com/office/drawing/2014/main" id="{08716A75-4152-42CB-9D10-704341277925}"/>
              </a:ext>
            </a:extLst>
          </p:cNvPr>
          <p:cNvSpPr>
            <a:spLocks noChangeArrowheads="1"/>
          </p:cNvSpPr>
          <p:nvPr/>
        </p:nvSpPr>
        <p:spPr bwMode="auto">
          <a:xfrm>
            <a:off x="2607099" y="3024023"/>
            <a:ext cx="415925" cy="531812"/>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3" name="稲妻 18">
            <a:extLst>
              <a:ext uri="{FF2B5EF4-FFF2-40B4-BE49-F238E27FC236}">
                <a16:creationId xmlns:a16="http://schemas.microsoft.com/office/drawing/2014/main" id="{5CAFE579-EA0F-45FB-A1B3-AB1647D3C067}"/>
              </a:ext>
            </a:extLst>
          </p:cNvPr>
          <p:cNvSpPr>
            <a:spLocks noChangeArrowheads="1"/>
          </p:cNvSpPr>
          <p:nvPr/>
        </p:nvSpPr>
        <p:spPr bwMode="auto">
          <a:xfrm flipV="1">
            <a:off x="2313411" y="3776498"/>
            <a:ext cx="673100" cy="439737"/>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4" name="稲妻 19">
            <a:extLst>
              <a:ext uri="{FF2B5EF4-FFF2-40B4-BE49-F238E27FC236}">
                <a16:creationId xmlns:a16="http://schemas.microsoft.com/office/drawing/2014/main" id="{95AD6737-CE39-4A2B-9578-3FD97C021916}"/>
              </a:ext>
            </a:extLst>
          </p:cNvPr>
          <p:cNvSpPr>
            <a:spLocks noChangeArrowheads="1"/>
          </p:cNvSpPr>
          <p:nvPr/>
        </p:nvSpPr>
        <p:spPr bwMode="auto">
          <a:xfrm flipH="1" flipV="1">
            <a:off x="3329411" y="3766973"/>
            <a:ext cx="766763" cy="439737"/>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5" name="稲妻 20">
            <a:extLst>
              <a:ext uri="{FF2B5EF4-FFF2-40B4-BE49-F238E27FC236}">
                <a16:creationId xmlns:a16="http://schemas.microsoft.com/office/drawing/2014/main" id="{564CDC11-ABBD-4C38-8B77-B11B1578A961}"/>
              </a:ext>
            </a:extLst>
          </p:cNvPr>
          <p:cNvSpPr>
            <a:spLocks noChangeArrowheads="1"/>
          </p:cNvSpPr>
          <p:nvPr/>
        </p:nvSpPr>
        <p:spPr bwMode="auto">
          <a:xfrm flipH="1">
            <a:off x="3256386" y="3024023"/>
            <a:ext cx="596900" cy="534987"/>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6" name="稲妻 21">
            <a:extLst>
              <a:ext uri="{FF2B5EF4-FFF2-40B4-BE49-F238E27FC236}">
                <a16:creationId xmlns:a16="http://schemas.microsoft.com/office/drawing/2014/main" id="{5BC01979-6C7B-44E8-A966-53A7DBD4E8EF}"/>
              </a:ext>
            </a:extLst>
          </p:cNvPr>
          <p:cNvSpPr>
            <a:spLocks noChangeArrowheads="1"/>
          </p:cNvSpPr>
          <p:nvPr/>
        </p:nvSpPr>
        <p:spPr bwMode="auto">
          <a:xfrm rot="6686408" flipH="1">
            <a:off x="2792836" y="4079711"/>
            <a:ext cx="814387" cy="373062"/>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37" name="直線コネクタ 22">
            <a:extLst>
              <a:ext uri="{FF2B5EF4-FFF2-40B4-BE49-F238E27FC236}">
                <a16:creationId xmlns:a16="http://schemas.microsoft.com/office/drawing/2014/main" id="{36B1647D-020D-4BEA-85DC-7E62E7A25ED7}"/>
              </a:ext>
            </a:extLst>
          </p:cNvPr>
          <p:cNvCxnSpPr>
            <a:cxnSpLocks noChangeShapeType="1"/>
          </p:cNvCxnSpPr>
          <p:nvPr/>
        </p:nvCxnSpPr>
        <p:spPr bwMode="auto">
          <a:xfrm>
            <a:off x="5550787" y="2376323"/>
            <a:ext cx="0" cy="107950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38" name="円/楕円 23">
            <a:extLst>
              <a:ext uri="{FF2B5EF4-FFF2-40B4-BE49-F238E27FC236}">
                <a16:creationId xmlns:a16="http://schemas.microsoft.com/office/drawing/2014/main" id="{F4A50D47-881E-4903-A16F-AF54F47388F2}"/>
              </a:ext>
            </a:extLst>
          </p:cNvPr>
          <p:cNvSpPr>
            <a:spLocks noChangeArrowheads="1"/>
          </p:cNvSpPr>
          <p:nvPr/>
        </p:nvSpPr>
        <p:spPr bwMode="auto">
          <a:xfrm>
            <a:off x="5428549" y="3455823"/>
            <a:ext cx="242888" cy="211137"/>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9" name="稲妻 24">
            <a:extLst>
              <a:ext uri="{FF2B5EF4-FFF2-40B4-BE49-F238E27FC236}">
                <a16:creationId xmlns:a16="http://schemas.microsoft.com/office/drawing/2014/main" id="{02DC8338-357D-4CED-BB9E-06C8EECF30F2}"/>
              </a:ext>
            </a:extLst>
          </p:cNvPr>
          <p:cNvSpPr>
            <a:spLocks noChangeArrowheads="1"/>
          </p:cNvSpPr>
          <p:nvPr/>
        </p:nvSpPr>
        <p:spPr bwMode="auto">
          <a:xfrm>
            <a:off x="4684012" y="3024023"/>
            <a:ext cx="673100" cy="431800"/>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0" name="稲妻 25">
            <a:extLst>
              <a:ext uri="{FF2B5EF4-FFF2-40B4-BE49-F238E27FC236}">
                <a16:creationId xmlns:a16="http://schemas.microsoft.com/office/drawing/2014/main" id="{D16C62EE-07EF-492D-94F7-57D8F131A6EB}"/>
              </a:ext>
            </a:extLst>
          </p:cNvPr>
          <p:cNvSpPr>
            <a:spLocks noChangeArrowheads="1"/>
          </p:cNvSpPr>
          <p:nvPr/>
        </p:nvSpPr>
        <p:spPr bwMode="auto">
          <a:xfrm flipV="1">
            <a:off x="4668137" y="3666960"/>
            <a:ext cx="673100" cy="44132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1" name="稲妻 26">
            <a:extLst>
              <a:ext uri="{FF2B5EF4-FFF2-40B4-BE49-F238E27FC236}">
                <a16:creationId xmlns:a16="http://schemas.microsoft.com/office/drawing/2014/main" id="{445C637F-47A3-44E7-801F-C8AC6E71B9BA}"/>
              </a:ext>
            </a:extLst>
          </p:cNvPr>
          <p:cNvSpPr>
            <a:spLocks noChangeArrowheads="1"/>
          </p:cNvSpPr>
          <p:nvPr/>
        </p:nvSpPr>
        <p:spPr bwMode="auto">
          <a:xfrm flipH="1" flipV="1">
            <a:off x="5744462" y="3666960"/>
            <a:ext cx="766762" cy="44132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2" name="稲妻 27">
            <a:extLst>
              <a:ext uri="{FF2B5EF4-FFF2-40B4-BE49-F238E27FC236}">
                <a16:creationId xmlns:a16="http://schemas.microsoft.com/office/drawing/2014/main" id="{D64ABBED-18B8-48D7-8BA0-42673183DB64}"/>
              </a:ext>
            </a:extLst>
          </p:cNvPr>
          <p:cNvSpPr>
            <a:spLocks noChangeArrowheads="1"/>
          </p:cNvSpPr>
          <p:nvPr/>
        </p:nvSpPr>
        <p:spPr bwMode="auto">
          <a:xfrm flipH="1">
            <a:off x="5744462" y="3085935"/>
            <a:ext cx="814387" cy="373063"/>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3" name="稲妻 29">
            <a:extLst>
              <a:ext uri="{FF2B5EF4-FFF2-40B4-BE49-F238E27FC236}">
                <a16:creationId xmlns:a16="http://schemas.microsoft.com/office/drawing/2014/main" id="{C37C6AE2-ABD8-473C-A93D-3E0085CD74A8}"/>
              </a:ext>
            </a:extLst>
          </p:cNvPr>
          <p:cNvSpPr>
            <a:spLocks noChangeArrowheads="1"/>
          </p:cNvSpPr>
          <p:nvPr/>
        </p:nvSpPr>
        <p:spPr bwMode="auto">
          <a:xfrm rot="2504862" flipV="1">
            <a:off x="2191174" y="3408198"/>
            <a:ext cx="673100" cy="44132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4" name="稲妻 30">
            <a:extLst>
              <a:ext uri="{FF2B5EF4-FFF2-40B4-BE49-F238E27FC236}">
                <a16:creationId xmlns:a16="http://schemas.microsoft.com/office/drawing/2014/main" id="{822EC51A-7C97-4F13-B043-966016C1E814}"/>
              </a:ext>
            </a:extLst>
          </p:cNvPr>
          <p:cNvSpPr>
            <a:spLocks noChangeArrowheads="1"/>
          </p:cNvSpPr>
          <p:nvPr/>
        </p:nvSpPr>
        <p:spPr bwMode="auto">
          <a:xfrm rot="2504862" flipH="1">
            <a:off x="3465936" y="3303423"/>
            <a:ext cx="639763" cy="65087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45" name="直線コネクタ 31">
            <a:extLst>
              <a:ext uri="{FF2B5EF4-FFF2-40B4-BE49-F238E27FC236}">
                <a16:creationId xmlns:a16="http://schemas.microsoft.com/office/drawing/2014/main" id="{5B96C0AB-488F-4536-BBCF-4708B76645F7}"/>
              </a:ext>
            </a:extLst>
          </p:cNvPr>
          <p:cNvCxnSpPr>
            <a:cxnSpLocks noChangeShapeType="1"/>
          </p:cNvCxnSpPr>
          <p:nvPr/>
        </p:nvCxnSpPr>
        <p:spPr bwMode="auto">
          <a:xfrm>
            <a:off x="7923943" y="2335431"/>
            <a:ext cx="0" cy="1079500"/>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46" name="円/楕円 32">
            <a:extLst>
              <a:ext uri="{FF2B5EF4-FFF2-40B4-BE49-F238E27FC236}">
                <a16:creationId xmlns:a16="http://schemas.microsoft.com/office/drawing/2014/main" id="{5F3A5D0E-C4FE-495C-9A9C-94480B4E3711}"/>
              </a:ext>
            </a:extLst>
          </p:cNvPr>
          <p:cNvSpPr>
            <a:spLocks noChangeArrowheads="1"/>
          </p:cNvSpPr>
          <p:nvPr/>
        </p:nvSpPr>
        <p:spPr bwMode="auto">
          <a:xfrm>
            <a:off x="7803293" y="3414931"/>
            <a:ext cx="242888" cy="211137"/>
          </a:xfrm>
          <a:prstGeom prst="ellipse">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7" name="稲妻 34">
            <a:extLst>
              <a:ext uri="{FF2B5EF4-FFF2-40B4-BE49-F238E27FC236}">
                <a16:creationId xmlns:a16="http://schemas.microsoft.com/office/drawing/2014/main" id="{F52BD6F0-3FE4-4399-A0E4-9F5DBF6B051E}"/>
              </a:ext>
            </a:extLst>
          </p:cNvPr>
          <p:cNvSpPr>
            <a:spLocks noChangeArrowheads="1"/>
          </p:cNvSpPr>
          <p:nvPr/>
        </p:nvSpPr>
        <p:spPr bwMode="auto">
          <a:xfrm flipV="1">
            <a:off x="7041293" y="3626068"/>
            <a:ext cx="674688" cy="44132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48" name="稲妻 35">
            <a:extLst>
              <a:ext uri="{FF2B5EF4-FFF2-40B4-BE49-F238E27FC236}">
                <a16:creationId xmlns:a16="http://schemas.microsoft.com/office/drawing/2014/main" id="{10D3EFB5-1A05-49FC-BD7F-A75152B5D776}"/>
              </a:ext>
            </a:extLst>
          </p:cNvPr>
          <p:cNvSpPr>
            <a:spLocks noChangeArrowheads="1"/>
          </p:cNvSpPr>
          <p:nvPr/>
        </p:nvSpPr>
        <p:spPr bwMode="auto">
          <a:xfrm flipH="1" flipV="1">
            <a:off x="8119206" y="3626068"/>
            <a:ext cx="766762" cy="441325"/>
          </a:xfrm>
          <a:prstGeom prst="lightningBol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50" name="矢印: 右 49">
            <a:extLst>
              <a:ext uri="{FF2B5EF4-FFF2-40B4-BE49-F238E27FC236}">
                <a16:creationId xmlns:a16="http://schemas.microsoft.com/office/drawing/2014/main" id="{B5F59940-3CFF-41A7-BF8A-BD7A9F6F96AC}"/>
              </a:ext>
            </a:extLst>
          </p:cNvPr>
          <p:cNvSpPr/>
          <p:nvPr/>
        </p:nvSpPr>
        <p:spPr bwMode="auto">
          <a:xfrm>
            <a:off x="4346862" y="4137160"/>
            <a:ext cx="2649149" cy="673091"/>
          </a:xfrm>
          <a:prstGeom prst="rightArrow">
            <a:avLst/>
          </a:prstGeom>
          <a:solidFill>
            <a:schemeClr val="accent2"/>
          </a:solidFill>
          <a:ln w="9525" cap="flat" cmpd="sng" algn="ctr">
            <a:solidFill>
              <a:schemeClr val="accent2">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dirty="0">
              <a:ln>
                <a:noFill/>
              </a:ln>
              <a:solidFill>
                <a:schemeClr val="tx1"/>
              </a:solidFill>
              <a:effectLst/>
              <a:latin typeface="Arial" charset="0"/>
              <a:ea typeface="ＭＳ Ｐゴシック" pitchFamily="50" charset="-128"/>
            </a:endParaRPr>
          </a:p>
        </p:txBody>
      </p:sp>
      <p:sp>
        <p:nvSpPr>
          <p:cNvPr id="51" name="正方形/長方形 50">
            <a:extLst>
              <a:ext uri="{FF2B5EF4-FFF2-40B4-BE49-F238E27FC236}">
                <a16:creationId xmlns:a16="http://schemas.microsoft.com/office/drawing/2014/main" id="{356D5A7D-A8AF-4DF0-A8EF-AA3D2F10D912}"/>
              </a:ext>
            </a:extLst>
          </p:cNvPr>
          <p:cNvSpPr/>
          <p:nvPr/>
        </p:nvSpPr>
        <p:spPr>
          <a:xfrm>
            <a:off x="5215606" y="4278064"/>
            <a:ext cx="691215" cy="400110"/>
          </a:xfrm>
          <a:prstGeom prst="rect">
            <a:avLst/>
          </a:prstGeom>
        </p:spPr>
        <p:txBody>
          <a:bodyPr wrap="none">
            <a:spAutoFit/>
          </a:bodyPr>
          <a:lstStyle/>
          <a:p>
            <a:r>
              <a:rPr lang="ja-JP" altLang="en-US" b="1" dirty="0">
                <a:solidFill>
                  <a:srgbClr val="FFFF00"/>
                </a:solidFill>
                <a:latin typeface="Arial" charset="0"/>
              </a:rPr>
              <a:t>時間</a:t>
            </a:r>
          </a:p>
        </p:txBody>
      </p:sp>
      <p:sp>
        <p:nvSpPr>
          <p:cNvPr id="52" name="AutoShape 6">
            <a:extLst>
              <a:ext uri="{FF2B5EF4-FFF2-40B4-BE49-F238E27FC236}">
                <a16:creationId xmlns:a16="http://schemas.microsoft.com/office/drawing/2014/main" id="{8C2E8745-102B-4C73-8EF4-779DE83F47F4}"/>
              </a:ext>
            </a:extLst>
          </p:cNvPr>
          <p:cNvSpPr>
            <a:spLocks noChangeArrowheads="1"/>
          </p:cNvSpPr>
          <p:nvPr/>
        </p:nvSpPr>
        <p:spPr bwMode="auto">
          <a:xfrm>
            <a:off x="787140" y="5372336"/>
            <a:ext cx="7712856" cy="911862"/>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p>
            <a:pPr algn="ctr">
              <a:defRPr/>
            </a:pPr>
            <a:r>
              <a:rPr kumimoji="1" lang="ja-JP" altLang="en-US" sz="2800" b="1" dirty="0">
                <a:solidFill>
                  <a:srgbClr val="FFFF00"/>
                </a:solidFill>
                <a:effectLst>
                  <a:outerShdw blurRad="38100" dist="38100" dir="2700000" algn="tl">
                    <a:srgbClr val="000000">
                      <a:alpha val="43137"/>
                    </a:srgbClr>
                  </a:outerShdw>
                </a:effectLst>
                <a:latin typeface="Arial" charset="0"/>
              </a:rPr>
              <a:t>放射能（</a:t>
            </a:r>
            <a:r>
              <a:rPr kumimoji="1" lang="en-US" altLang="ja-JP" sz="2800" b="1" dirty="0" err="1">
                <a:solidFill>
                  <a:srgbClr val="FFFF00"/>
                </a:solidFill>
                <a:effectLst>
                  <a:outerShdw blurRad="38100" dist="38100" dir="2700000" algn="tl">
                    <a:srgbClr val="000000">
                      <a:alpha val="43137"/>
                    </a:srgbClr>
                  </a:outerShdw>
                </a:effectLst>
                <a:latin typeface="Arial" charset="0"/>
              </a:rPr>
              <a:t>Bq</a:t>
            </a:r>
            <a:r>
              <a:rPr kumimoji="1" lang="ja-JP" altLang="en-US" sz="2800" b="1" dirty="0">
                <a:solidFill>
                  <a:srgbClr val="FFFF00"/>
                </a:solidFill>
                <a:effectLst>
                  <a:outerShdw blurRad="38100" dist="38100" dir="2700000" algn="tl">
                    <a:srgbClr val="000000">
                      <a:alpha val="43137"/>
                    </a:srgbClr>
                  </a:outerShdw>
                </a:effectLst>
                <a:latin typeface="Arial" charset="0"/>
              </a:rPr>
              <a:t>）は時間と共に減衰するが，</a:t>
            </a:r>
            <a:endParaRPr kumimoji="1" lang="en-US" altLang="ja-JP" sz="2800" b="1" dirty="0">
              <a:solidFill>
                <a:srgbClr val="FFFF00"/>
              </a:solidFill>
              <a:effectLst>
                <a:outerShdw blurRad="38100" dist="38100" dir="2700000" algn="tl">
                  <a:srgbClr val="000000">
                    <a:alpha val="43137"/>
                  </a:srgbClr>
                </a:outerShdw>
              </a:effectLst>
              <a:latin typeface="Arial" charset="0"/>
            </a:endParaRPr>
          </a:p>
          <a:p>
            <a:pPr algn="ctr">
              <a:defRPr/>
            </a:pPr>
            <a:r>
              <a:rPr kumimoji="1" lang="ja-JP" altLang="en-US" sz="2800" b="1" dirty="0">
                <a:solidFill>
                  <a:srgbClr val="FFFF00"/>
                </a:solidFill>
                <a:effectLst>
                  <a:outerShdw blurRad="38100" dist="38100" dir="2700000" algn="tl">
                    <a:srgbClr val="000000">
                      <a:alpha val="43137"/>
                    </a:srgbClr>
                  </a:outerShdw>
                </a:effectLst>
                <a:latin typeface="Arial" charset="0"/>
              </a:rPr>
              <a:t>放出する放射線のエネルギー</a:t>
            </a:r>
            <a:r>
              <a:rPr kumimoji="1" lang="en-US" altLang="ja-JP" sz="2800" b="1" dirty="0">
                <a:solidFill>
                  <a:srgbClr val="FFFF00"/>
                </a:solidFill>
                <a:effectLst>
                  <a:outerShdw blurRad="38100" dist="38100" dir="2700000" algn="tl">
                    <a:srgbClr val="000000">
                      <a:alpha val="43137"/>
                    </a:srgbClr>
                  </a:outerShdw>
                </a:effectLst>
                <a:latin typeface="Arial" charset="0"/>
              </a:rPr>
              <a:t>(eV)</a:t>
            </a:r>
            <a:r>
              <a:rPr kumimoji="1" lang="ja-JP" altLang="en-US" sz="2800" b="1" dirty="0">
                <a:solidFill>
                  <a:srgbClr val="FFFF00"/>
                </a:solidFill>
                <a:effectLst>
                  <a:outerShdw blurRad="38100" dist="38100" dir="2700000" algn="tl">
                    <a:srgbClr val="000000">
                      <a:alpha val="43137"/>
                    </a:srgbClr>
                  </a:outerShdw>
                </a:effectLst>
                <a:latin typeface="Arial" charset="0"/>
              </a:rPr>
              <a:t>は変わらない</a:t>
            </a:r>
          </a:p>
        </p:txBody>
      </p:sp>
      <p:pic>
        <p:nvPicPr>
          <p:cNvPr id="2" name="図 1">
            <a:extLst>
              <a:ext uri="{FF2B5EF4-FFF2-40B4-BE49-F238E27FC236}">
                <a16:creationId xmlns:a16="http://schemas.microsoft.com/office/drawing/2014/main" id="{64C18B4F-C06B-484F-828F-B4EC463C1248}"/>
              </a:ext>
            </a:extLst>
          </p:cNvPr>
          <p:cNvPicPr>
            <a:picLocks noChangeAspect="1"/>
          </p:cNvPicPr>
          <p:nvPr/>
        </p:nvPicPr>
        <p:blipFill rotWithShape="1">
          <a:blip r:embed="rId4"/>
          <a:srcRect l="34435" t="-68" r="7806" b="-1335"/>
          <a:stretch/>
        </p:blipFill>
        <p:spPr>
          <a:xfrm>
            <a:off x="411292" y="2574756"/>
            <a:ext cx="1688635" cy="1975102"/>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3">
            <a:extLst>
              <a:ext uri="{FF2B5EF4-FFF2-40B4-BE49-F238E27FC236}">
                <a16:creationId xmlns:a16="http://schemas.microsoft.com/office/drawing/2014/main" id="{D4578233-1712-410E-B3F7-1F4CA9567F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6F35DD82-FBEF-4D4E-8174-4C76BC927782}" type="slidenum">
              <a:rPr lang="ja-JP" altLang="en-US" sz="1400">
                <a:solidFill>
                  <a:srgbClr val="000000"/>
                </a:solidFill>
              </a:rPr>
              <a:pPr eaLnBrk="1" hangingPunct="1"/>
              <a:t>4</a:t>
            </a:fld>
            <a:endParaRPr lang="en-US" altLang="ja-JP" sz="1400">
              <a:solidFill>
                <a:srgbClr val="000000"/>
              </a:solidFill>
            </a:endParaRPr>
          </a:p>
        </p:txBody>
      </p:sp>
      <p:sp>
        <p:nvSpPr>
          <p:cNvPr id="10" name="AutoShape 3">
            <a:extLst>
              <a:ext uri="{FF2B5EF4-FFF2-40B4-BE49-F238E27FC236}">
                <a16:creationId xmlns:a16="http://schemas.microsoft.com/office/drawing/2014/main" id="{37E8FF4D-427D-450C-85E6-86EFF59FCC83}"/>
              </a:ext>
            </a:extLst>
          </p:cNvPr>
          <p:cNvSpPr>
            <a:spLocks noChangeArrowheads="1"/>
          </p:cNvSpPr>
          <p:nvPr/>
        </p:nvSpPr>
        <p:spPr bwMode="auto">
          <a:xfrm>
            <a:off x="1992408" y="131720"/>
            <a:ext cx="4965700"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放射線と物質の相互作用</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0244" name="AutoShape 2">
            <a:extLst>
              <a:ext uri="{FF2B5EF4-FFF2-40B4-BE49-F238E27FC236}">
                <a16:creationId xmlns:a16="http://schemas.microsoft.com/office/drawing/2014/main" id="{F24E7AEA-AA2E-441E-81FF-D24D9CDC3CE1}"/>
              </a:ext>
            </a:extLst>
          </p:cNvPr>
          <p:cNvSpPr>
            <a:spLocks noChangeArrowheads="1"/>
          </p:cNvSpPr>
          <p:nvPr/>
        </p:nvSpPr>
        <p:spPr bwMode="auto">
          <a:xfrm>
            <a:off x="215900" y="972349"/>
            <a:ext cx="8712200" cy="2695522"/>
          </a:xfrm>
          <a:prstGeom prst="roundRect">
            <a:avLst>
              <a:gd name="adj" fmla="val 15102"/>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0245" name="テキスト ボックス 13">
            <a:extLst>
              <a:ext uri="{FF2B5EF4-FFF2-40B4-BE49-F238E27FC236}">
                <a16:creationId xmlns:a16="http://schemas.microsoft.com/office/drawing/2014/main" id="{A7F5FB82-F95A-4E7A-9C7A-714D119BD5C6}"/>
              </a:ext>
            </a:extLst>
          </p:cNvPr>
          <p:cNvSpPr txBox="1">
            <a:spLocks noChangeArrowheads="1"/>
          </p:cNvSpPr>
          <p:nvPr/>
        </p:nvSpPr>
        <p:spPr bwMode="auto">
          <a:xfrm>
            <a:off x="2332816" y="1017739"/>
            <a:ext cx="4402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dirty="0">
                <a:solidFill>
                  <a:srgbClr val="0000CC"/>
                </a:solidFill>
              </a:rPr>
              <a:t>原子反応（</a:t>
            </a:r>
            <a:r>
              <a:rPr kumimoji="1" lang="en-US" altLang="ja-JP" sz="2400" b="1" dirty="0">
                <a:solidFill>
                  <a:srgbClr val="0000CC"/>
                </a:solidFill>
              </a:rPr>
              <a:t>Atomic Interaction</a:t>
            </a:r>
            <a:r>
              <a:rPr kumimoji="1" lang="ja-JP" altLang="en-US" sz="2400" b="1" dirty="0">
                <a:solidFill>
                  <a:srgbClr val="0000CC"/>
                </a:solidFill>
              </a:rPr>
              <a:t>）</a:t>
            </a:r>
          </a:p>
        </p:txBody>
      </p:sp>
      <p:sp>
        <p:nvSpPr>
          <p:cNvPr id="10246" name="テキスト ボックス 38">
            <a:extLst>
              <a:ext uri="{FF2B5EF4-FFF2-40B4-BE49-F238E27FC236}">
                <a16:creationId xmlns:a16="http://schemas.microsoft.com/office/drawing/2014/main" id="{1CD492FD-9BAD-48DB-9F64-E81903694C29}"/>
              </a:ext>
            </a:extLst>
          </p:cNvPr>
          <p:cNvSpPr txBox="1">
            <a:spLocks noChangeArrowheads="1"/>
          </p:cNvSpPr>
          <p:nvPr/>
        </p:nvSpPr>
        <p:spPr bwMode="auto">
          <a:xfrm>
            <a:off x="285707" y="1426358"/>
            <a:ext cx="855988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spcBef>
                <a:spcPts val="600"/>
              </a:spcBef>
              <a:buFont typeface="Wingdings" panose="05000000000000000000" pitchFamily="2" charset="2"/>
              <a:buChar char="ü"/>
            </a:pPr>
            <a:r>
              <a:rPr kumimoji="1" lang="ja-JP" altLang="en-US" sz="2200" dirty="0"/>
              <a:t>原子（もしくは分子）と相互作用し，軌道電子をはじき出して</a:t>
            </a:r>
            <a:r>
              <a:rPr kumimoji="1" lang="ja-JP" altLang="en-US" sz="2200" dirty="0">
                <a:solidFill>
                  <a:srgbClr val="FF0000"/>
                </a:solidFill>
              </a:rPr>
              <a:t>電離</a:t>
            </a:r>
            <a:r>
              <a:rPr kumimoji="1" lang="ja-JP" altLang="en-US" sz="2200" dirty="0"/>
              <a:t>したり，原子を</a:t>
            </a:r>
            <a:r>
              <a:rPr kumimoji="1" lang="ja-JP" altLang="en-US" sz="2200" dirty="0">
                <a:solidFill>
                  <a:srgbClr val="FF0000"/>
                </a:solidFill>
              </a:rPr>
              <a:t>励起</a:t>
            </a:r>
            <a:r>
              <a:rPr kumimoji="1" lang="ja-JP" altLang="en-US" sz="2200" dirty="0"/>
              <a:t>させたりする</a:t>
            </a:r>
            <a:endParaRPr kumimoji="1" lang="en-US" altLang="ja-JP" sz="2200" dirty="0"/>
          </a:p>
          <a:p>
            <a:pPr marL="342900" indent="-342900" eaLnBrk="1" hangingPunct="1">
              <a:spcBef>
                <a:spcPts val="600"/>
              </a:spcBef>
              <a:buFont typeface="Wingdings" panose="05000000000000000000" pitchFamily="2" charset="2"/>
              <a:buChar char="ü"/>
            </a:pPr>
            <a:r>
              <a:rPr kumimoji="1" lang="ja-JP" altLang="en-US" sz="2200" dirty="0">
                <a:solidFill>
                  <a:srgbClr val="FF0000"/>
                </a:solidFill>
              </a:rPr>
              <a:t>電磁気力</a:t>
            </a:r>
            <a:r>
              <a:rPr kumimoji="1" lang="ja-JP" altLang="en-US" sz="2200" dirty="0"/>
              <a:t>を介して反応し、入射放射線はあまり変化しない（光子除く）</a:t>
            </a:r>
            <a:endParaRPr kumimoji="1" lang="en-US" altLang="ja-JP" sz="2200" dirty="0"/>
          </a:p>
          <a:p>
            <a:pPr marL="342900" indent="-342900" eaLnBrk="1" hangingPunct="1">
              <a:spcBef>
                <a:spcPts val="600"/>
              </a:spcBef>
              <a:buFont typeface="Wingdings" panose="05000000000000000000" pitchFamily="2" charset="2"/>
              <a:buChar char="ü"/>
            </a:pPr>
            <a:r>
              <a:rPr kumimoji="1" lang="ja-JP" altLang="en-US" sz="2200" dirty="0"/>
              <a:t>発生頻度（断面積）は極めて高い（水中</a:t>
            </a:r>
            <a:r>
              <a:rPr kumimoji="1" lang="en-US" altLang="ja-JP" sz="2200" dirty="0"/>
              <a:t>1cm</a:t>
            </a:r>
            <a:r>
              <a:rPr kumimoji="1" lang="ja-JP" altLang="en-US" sz="2200" dirty="0"/>
              <a:t>あたり</a:t>
            </a:r>
            <a:r>
              <a:rPr kumimoji="1" lang="en-US" altLang="ja-JP" sz="2200" dirty="0"/>
              <a:t>1</a:t>
            </a:r>
            <a:r>
              <a:rPr kumimoji="1" lang="ja-JP" altLang="en-US" sz="2200" dirty="0"/>
              <a:t>億回程度）*</a:t>
            </a:r>
          </a:p>
        </p:txBody>
      </p:sp>
      <p:sp>
        <p:nvSpPr>
          <p:cNvPr id="10247" name="AutoShape 2">
            <a:extLst>
              <a:ext uri="{FF2B5EF4-FFF2-40B4-BE49-F238E27FC236}">
                <a16:creationId xmlns:a16="http://schemas.microsoft.com/office/drawing/2014/main" id="{45A1AF48-9960-461B-9575-3764D823A1F0}"/>
              </a:ext>
            </a:extLst>
          </p:cNvPr>
          <p:cNvSpPr>
            <a:spLocks noChangeArrowheads="1"/>
          </p:cNvSpPr>
          <p:nvPr/>
        </p:nvSpPr>
        <p:spPr bwMode="auto">
          <a:xfrm>
            <a:off x="215900" y="3804501"/>
            <a:ext cx="8712200" cy="2726579"/>
          </a:xfrm>
          <a:prstGeom prst="roundRect">
            <a:avLst>
              <a:gd name="adj" fmla="val 15102"/>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0248" name="テキスト ボックス 36">
            <a:extLst>
              <a:ext uri="{FF2B5EF4-FFF2-40B4-BE49-F238E27FC236}">
                <a16:creationId xmlns:a16="http://schemas.microsoft.com/office/drawing/2014/main" id="{C656B901-AC8F-4B97-A77C-556C61297B73}"/>
              </a:ext>
            </a:extLst>
          </p:cNvPr>
          <p:cNvSpPr txBox="1">
            <a:spLocks noChangeArrowheads="1"/>
          </p:cNvSpPr>
          <p:nvPr/>
        </p:nvSpPr>
        <p:spPr bwMode="auto">
          <a:xfrm>
            <a:off x="2138060" y="3806089"/>
            <a:ext cx="47916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dirty="0">
                <a:solidFill>
                  <a:srgbClr val="0000CC"/>
                </a:solidFill>
              </a:rPr>
              <a:t>原子核反応（</a:t>
            </a:r>
            <a:r>
              <a:rPr kumimoji="1" lang="en-US" altLang="ja-JP" sz="2400" b="1" dirty="0">
                <a:solidFill>
                  <a:srgbClr val="0000CC"/>
                </a:solidFill>
              </a:rPr>
              <a:t>Nuclear Interaction</a:t>
            </a:r>
            <a:r>
              <a:rPr kumimoji="1" lang="ja-JP" altLang="en-US" sz="2400" b="1" dirty="0">
                <a:solidFill>
                  <a:srgbClr val="0000CC"/>
                </a:solidFill>
              </a:rPr>
              <a:t>）</a:t>
            </a:r>
          </a:p>
        </p:txBody>
      </p:sp>
      <p:sp>
        <p:nvSpPr>
          <p:cNvPr id="10249" name="テキスト ボックス 37">
            <a:extLst>
              <a:ext uri="{FF2B5EF4-FFF2-40B4-BE49-F238E27FC236}">
                <a16:creationId xmlns:a16="http://schemas.microsoft.com/office/drawing/2014/main" id="{5BBFD00D-9B52-4EAC-9993-1D9382561326}"/>
              </a:ext>
            </a:extLst>
          </p:cNvPr>
          <p:cNvSpPr txBox="1">
            <a:spLocks noChangeArrowheads="1"/>
          </p:cNvSpPr>
          <p:nvPr/>
        </p:nvSpPr>
        <p:spPr bwMode="auto">
          <a:xfrm>
            <a:off x="473436" y="4236301"/>
            <a:ext cx="7911814"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spcBef>
                <a:spcPts val="600"/>
              </a:spcBef>
              <a:buFont typeface="Wingdings" panose="05000000000000000000" pitchFamily="2" charset="2"/>
              <a:buChar char="ü"/>
            </a:pPr>
            <a:r>
              <a:rPr kumimoji="1" lang="ja-JP" altLang="en-US" sz="2200" dirty="0"/>
              <a:t>原子核と相互作用し，新たな原子核や放射線を生成する</a:t>
            </a:r>
            <a:endParaRPr kumimoji="1" lang="en-US" altLang="ja-JP" sz="2200" dirty="0"/>
          </a:p>
          <a:p>
            <a:pPr marL="342900" indent="-342900" eaLnBrk="1" hangingPunct="1">
              <a:spcBef>
                <a:spcPts val="600"/>
              </a:spcBef>
              <a:buFont typeface="Wingdings" panose="05000000000000000000" pitchFamily="2" charset="2"/>
              <a:buChar char="ü"/>
            </a:pPr>
            <a:r>
              <a:rPr kumimoji="1" lang="ja-JP" altLang="en-US" sz="2200" dirty="0">
                <a:solidFill>
                  <a:srgbClr val="FF0000"/>
                </a:solidFill>
              </a:rPr>
              <a:t>核分裂</a:t>
            </a:r>
            <a:r>
              <a:rPr kumimoji="1" lang="ja-JP" altLang="en-US" sz="2200" dirty="0"/>
              <a:t>や</a:t>
            </a:r>
            <a:r>
              <a:rPr kumimoji="1" lang="ja-JP" altLang="en-US" sz="2200" dirty="0">
                <a:solidFill>
                  <a:srgbClr val="FF0000"/>
                </a:solidFill>
              </a:rPr>
              <a:t>核融合</a:t>
            </a:r>
            <a:r>
              <a:rPr kumimoji="1" lang="ja-JP" altLang="en-US" sz="2200" dirty="0"/>
              <a:t>も原子核反応の一種</a:t>
            </a:r>
            <a:endParaRPr kumimoji="1" lang="en-US" altLang="ja-JP" sz="2200" dirty="0"/>
          </a:p>
          <a:p>
            <a:pPr marL="342900" indent="-342900" eaLnBrk="1" hangingPunct="1">
              <a:spcBef>
                <a:spcPts val="600"/>
              </a:spcBef>
              <a:buFont typeface="Wingdings" panose="05000000000000000000" pitchFamily="2" charset="2"/>
              <a:buChar char="ü"/>
            </a:pPr>
            <a:r>
              <a:rPr kumimoji="1" lang="ja-JP" altLang="en-US" sz="2200" dirty="0">
                <a:solidFill>
                  <a:srgbClr val="FF0000"/>
                </a:solidFill>
              </a:rPr>
              <a:t>強い力（核力）</a:t>
            </a:r>
            <a:r>
              <a:rPr kumimoji="1" lang="ja-JP" altLang="en-US" sz="2200" dirty="0"/>
              <a:t>を介して反応し、入射放射線も大きく変化する</a:t>
            </a:r>
            <a:endParaRPr kumimoji="1" lang="en-US" altLang="ja-JP" sz="2200" dirty="0"/>
          </a:p>
          <a:p>
            <a:pPr marL="342900" indent="-342900" eaLnBrk="1" hangingPunct="1">
              <a:spcBef>
                <a:spcPts val="600"/>
              </a:spcBef>
              <a:buFont typeface="Wingdings" panose="05000000000000000000" pitchFamily="2" charset="2"/>
              <a:buChar char="ü"/>
            </a:pPr>
            <a:r>
              <a:rPr kumimoji="1" lang="ja-JP" altLang="en-US" sz="2200" dirty="0"/>
              <a:t>発生頻度（断面積）は低い（水中</a:t>
            </a:r>
            <a:r>
              <a:rPr kumimoji="1" lang="en-US" altLang="ja-JP" sz="2200" dirty="0"/>
              <a:t>1cm</a:t>
            </a:r>
            <a:r>
              <a:rPr kumimoji="1" lang="ja-JP" altLang="en-US" sz="2200" dirty="0"/>
              <a:t>あたり</a:t>
            </a:r>
            <a:r>
              <a:rPr kumimoji="1" lang="en-US" altLang="ja-JP" sz="2200" dirty="0"/>
              <a:t>0.1</a:t>
            </a:r>
            <a:r>
              <a:rPr kumimoji="1" lang="ja-JP" altLang="en-US" sz="2200" dirty="0"/>
              <a:t>回程度）</a:t>
            </a:r>
            <a:r>
              <a:rPr kumimoji="1" lang="en-US" altLang="ja-JP" sz="2200" dirty="0"/>
              <a:t>*</a:t>
            </a:r>
            <a:endParaRPr kumimoji="1" lang="ja-JP" altLang="en-US" sz="2200" dirty="0"/>
          </a:p>
        </p:txBody>
      </p:sp>
      <p:sp>
        <p:nvSpPr>
          <p:cNvPr id="19" name="AutoShape 6">
            <a:extLst>
              <a:ext uri="{FF2B5EF4-FFF2-40B4-BE49-F238E27FC236}">
                <a16:creationId xmlns:a16="http://schemas.microsoft.com/office/drawing/2014/main" id="{C3B1B00B-A30B-4311-9517-1BCAF3120AA8}"/>
              </a:ext>
            </a:extLst>
          </p:cNvPr>
          <p:cNvSpPr>
            <a:spLocks noChangeArrowheads="1"/>
          </p:cNvSpPr>
          <p:nvPr/>
        </p:nvSpPr>
        <p:spPr bwMode="auto">
          <a:xfrm>
            <a:off x="1077515" y="3042619"/>
            <a:ext cx="6912768" cy="461665"/>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p>
            <a:pPr algn="ctr">
              <a:defRPr/>
            </a:pPr>
            <a:r>
              <a:rPr kumimoji="1" lang="ja-JP" altLang="en-US" sz="2400" b="1" dirty="0">
                <a:solidFill>
                  <a:srgbClr val="FFFF00"/>
                </a:solidFill>
                <a:effectLst>
                  <a:outerShdw blurRad="38100" dist="38100" dir="2700000" algn="tl">
                    <a:srgbClr val="000000">
                      <a:alpha val="43137"/>
                    </a:srgbClr>
                  </a:outerShdw>
                </a:effectLst>
                <a:latin typeface="Arial" charset="0"/>
              </a:rPr>
              <a:t>放射線が物質・人体に影響を与える基本メカニズム</a:t>
            </a:r>
          </a:p>
        </p:txBody>
      </p:sp>
      <p:sp>
        <p:nvSpPr>
          <p:cNvPr id="20" name="AutoShape 6">
            <a:extLst>
              <a:ext uri="{FF2B5EF4-FFF2-40B4-BE49-F238E27FC236}">
                <a16:creationId xmlns:a16="http://schemas.microsoft.com/office/drawing/2014/main" id="{ADB1940A-7636-4794-ACAB-5E79274418AA}"/>
              </a:ext>
            </a:extLst>
          </p:cNvPr>
          <p:cNvSpPr>
            <a:spLocks noChangeArrowheads="1"/>
          </p:cNvSpPr>
          <p:nvPr/>
        </p:nvSpPr>
        <p:spPr bwMode="auto">
          <a:xfrm>
            <a:off x="972959" y="5938398"/>
            <a:ext cx="6912768" cy="461665"/>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p>
            <a:pPr algn="ctr">
              <a:defRPr/>
            </a:pPr>
            <a:r>
              <a:rPr kumimoji="1" lang="ja-JP" altLang="en-US" sz="2400" b="1" dirty="0">
                <a:solidFill>
                  <a:srgbClr val="FFFF00"/>
                </a:solidFill>
                <a:effectLst>
                  <a:outerShdw blurRad="38100" dist="38100" dir="2700000" algn="tl">
                    <a:srgbClr val="000000">
                      <a:alpha val="43137"/>
                    </a:srgbClr>
                  </a:outerShdw>
                </a:effectLst>
                <a:latin typeface="Arial" charset="0"/>
              </a:rPr>
              <a:t>原子力発電でエネルギーが発生する基本メカニズム</a:t>
            </a:r>
          </a:p>
        </p:txBody>
      </p:sp>
      <p:sp>
        <p:nvSpPr>
          <p:cNvPr id="3" name="テキスト ボックス 2">
            <a:extLst>
              <a:ext uri="{FF2B5EF4-FFF2-40B4-BE49-F238E27FC236}">
                <a16:creationId xmlns:a16="http://schemas.microsoft.com/office/drawing/2014/main" id="{704E9B3B-7137-4DAF-96D8-D410788CDFA4}"/>
              </a:ext>
            </a:extLst>
          </p:cNvPr>
          <p:cNvSpPr txBox="1"/>
          <p:nvPr/>
        </p:nvSpPr>
        <p:spPr>
          <a:xfrm>
            <a:off x="972959" y="6555795"/>
            <a:ext cx="7124066" cy="338554"/>
          </a:xfrm>
          <a:prstGeom prst="rect">
            <a:avLst/>
          </a:prstGeom>
          <a:noFill/>
        </p:spPr>
        <p:txBody>
          <a:bodyPr wrap="none" rtlCol="0">
            <a:spAutoFit/>
          </a:bodyPr>
          <a:lstStyle/>
          <a:p>
            <a:r>
              <a:rPr kumimoji="1" lang="ja-JP" altLang="en-US" sz="1600" dirty="0"/>
              <a:t>*高エネルギー陽子の場合。断面積は放射線の種類やエネルギーに大きく依存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 3">
            <a:extLst>
              <a:ext uri="{FF2B5EF4-FFF2-40B4-BE49-F238E27FC236}">
                <a16:creationId xmlns:a16="http://schemas.microsoft.com/office/drawing/2014/main" id="{6B9C90CE-D91E-4204-8A6A-F6CCC0C0E3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55514E73-01AA-43D9-A36E-7F8C975156F8}" type="slidenum">
              <a:rPr lang="ja-JP" altLang="en-US" sz="1400">
                <a:solidFill>
                  <a:srgbClr val="000000"/>
                </a:solidFill>
              </a:rPr>
              <a:pPr eaLnBrk="1" hangingPunct="1"/>
              <a:t>5</a:t>
            </a:fld>
            <a:endParaRPr lang="en-US" altLang="ja-JP" sz="1400">
              <a:solidFill>
                <a:srgbClr val="000000"/>
              </a:solidFill>
            </a:endParaRPr>
          </a:p>
        </p:txBody>
      </p:sp>
      <p:sp>
        <p:nvSpPr>
          <p:cNvPr id="10" name="AutoShape 3">
            <a:extLst>
              <a:ext uri="{FF2B5EF4-FFF2-40B4-BE49-F238E27FC236}">
                <a16:creationId xmlns:a16="http://schemas.microsoft.com/office/drawing/2014/main" id="{158B3F8B-4085-4FEB-8248-878AEF0357E5}"/>
              </a:ext>
            </a:extLst>
          </p:cNvPr>
          <p:cNvSpPr>
            <a:spLocks noChangeArrowheads="1"/>
          </p:cNvSpPr>
          <p:nvPr/>
        </p:nvSpPr>
        <p:spPr bwMode="auto">
          <a:xfrm>
            <a:off x="2843213" y="115888"/>
            <a:ext cx="3384550"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放射線の種類</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1268" name="AutoShape 2">
            <a:extLst>
              <a:ext uri="{FF2B5EF4-FFF2-40B4-BE49-F238E27FC236}">
                <a16:creationId xmlns:a16="http://schemas.microsoft.com/office/drawing/2014/main" id="{85093548-2B73-458A-AA47-781FDB39A176}"/>
              </a:ext>
            </a:extLst>
          </p:cNvPr>
          <p:cNvSpPr>
            <a:spLocks noChangeArrowheads="1"/>
          </p:cNvSpPr>
          <p:nvPr/>
        </p:nvSpPr>
        <p:spPr bwMode="auto">
          <a:xfrm>
            <a:off x="211138" y="981075"/>
            <a:ext cx="8856662" cy="4968205"/>
          </a:xfrm>
          <a:prstGeom prst="roundRect">
            <a:avLst>
              <a:gd name="adj" fmla="val 5435"/>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1269" name="テキスト ボックス 13">
            <a:extLst>
              <a:ext uri="{FF2B5EF4-FFF2-40B4-BE49-F238E27FC236}">
                <a16:creationId xmlns:a16="http://schemas.microsoft.com/office/drawing/2014/main" id="{A4D6BB1F-C62A-440A-9F33-49BE05DD2FA8}"/>
              </a:ext>
            </a:extLst>
          </p:cNvPr>
          <p:cNvSpPr txBox="1">
            <a:spLocks noChangeArrowheads="1"/>
          </p:cNvSpPr>
          <p:nvPr/>
        </p:nvSpPr>
        <p:spPr bwMode="auto">
          <a:xfrm>
            <a:off x="2968625" y="981075"/>
            <a:ext cx="313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400" b="1">
                <a:solidFill>
                  <a:srgbClr val="0000CC"/>
                </a:solidFill>
              </a:rPr>
              <a:t>主な放射線とその特性</a:t>
            </a:r>
          </a:p>
        </p:txBody>
      </p:sp>
      <p:graphicFrame>
        <p:nvGraphicFramePr>
          <p:cNvPr id="3" name="表 2">
            <a:extLst>
              <a:ext uri="{FF2B5EF4-FFF2-40B4-BE49-F238E27FC236}">
                <a16:creationId xmlns:a16="http://schemas.microsoft.com/office/drawing/2014/main" id="{AA12E987-32AD-4054-BB35-397F7F57066C}"/>
              </a:ext>
            </a:extLst>
          </p:cNvPr>
          <p:cNvGraphicFramePr>
            <a:graphicFrameLocks noGrp="1"/>
          </p:cNvGraphicFramePr>
          <p:nvPr>
            <p:extLst>
              <p:ext uri="{D42A27DB-BD31-4B8C-83A1-F6EECF244321}">
                <p14:modId xmlns:p14="http://schemas.microsoft.com/office/powerpoint/2010/main" val="2575889572"/>
              </p:ext>
            </p:extLst>
          </p:nvPr>
        </p:nvGraphicFramePr>
        <p:xfrm>
          <a:off x="323850" y="1443038"/>
          <a:ext cx="8593138" cy="4307532"/>
        </p:xfrm>
        <a:graphic>
          <a:graphicData uri="http://schemas.openxmlformats.org/drawingml/2006/table">
            <a:tbl>
              <a:tblPr firstRow="1" bandRow="1">
                <a:tableStyleId>{93296810-A885-4BE3-A3E7-6D5BEEA58F35}</a:tableStyleId>
              </a:tblPr>
              <a:tblGrid>
                <a:gridCol w="1223999">
                  <a:extLst>
                    <a:ext uri="{9D8B030D-6E8A-4147-A177-3AD203B41FA5}">
                      <a16:colId xmlns:a16="http://schemas.microsoft.com/office/drawing/2014/main" val="20000"/>
                    </a:ext>
                  </a:extLst>
                </a:gridCol>
                <a:gridCol w="791999">
                  <a:extLst>
                    <a:ext uri="{9D8B030D-6E8A-4147-A177-3AD203B41FA5}">
                      <a16:colId xmlns:a16="http://schemas.microsoft.com/office/drawing/2014/main" val="20001"/>
                    </a:ext>
                  </a:extLst>
                </a:gridCol>
                <a:gridCol w="982375">
                  <a:extLst>
                    <a:ext uri="{9D8B030D-6E8A-4147-A177-3AD203B41FA5}">
                      <a16:colId xmlns:a16="http://schemas.microsoft.com/office/drawing/2014/main" val="20002"/>
                    </a:ext>
                  </a:extLst>
                </a:gridCol>
                <a:gridCol w="1165172">
                  <a:extLst>
                    <a:ext uri="{9D8B030D-6E8A-4147-A177-3AD203B41FA5}">
                      <a16:colId xmlns:a16="http://schemas.microsoft.com/office/drawing/2014/main" val="20003"/>
                    </a:ext>
                  </a:extLst>
                </a:gridCol>
                <a:gridCol w="1019525">
                  <a:extLst>
                    <a:ext uri="{9D8B030D-6E8A-4147-A177-3AD203B41FA5}">
                      <a16:colId xmlns:a16="http://schemas.microsoft.com/office/drawing/2014/main" val="20004"/>
                    </a:ext>
                  </a:extLst>
                </a:gridCol>
                <a:gridCol w="3410068">
                  <a:extLst>
                    <a:ext uri="{9D8B030D-6E8A-4147-A177-3AD203B41FA5}">
                      <a16:colId xmlns:a16="http://schemas.microsoft.com/office/drawing/2014/main" val="20005"/>
                    </a:ext>
                  </a:extLst>
                </a:gridCol>
              </a:tblGrid>
              <a:tr h="640004">
                <a:tc>
                  <a:txBody>
                    <a:bodyPr/>
                    <a:lstStyle/>
                    <a:p>
                      <a:pPr algn="ctr"/>
                      <a:r>
                        <a:rPr kumimoji="1" lang="ja-JP" altLang="en-US" sz="1800" dirty="0">
                          <a:solidFill>
                            <a:srgbClr val="FFFF00"/>
                          </a:solidFill>
                        </a:rPr>
                        <a:t>種類</a:t>
                      </a:r>
                    </a:p>
                  </a:txBody>
                  <a:tcPr marL="91430" marR="91430" marT="45709" marB="45709"/>
                </a:tc>
                <a:tc>
                  <a:txBody>
                    <a:bodyPr/>
                    <a:lstStyle/>
                    <a:p>
                      <a:pPr algn="ctr"/>
                      <a:r>
                        <a:rPr kumimoji="1" lang="ja-JP" altLang="en-US" sz="1800" dirty="0">
                          <a:solidFill>
                            <a:srgbClr val="FFFF00"/>
                          </a:solidFill>
                        </a:rPr>
                        <a:t>電荷</a:t>
                      </a:r>
                      <a:endParaRPr kumimoji="1" lang="en-US" altLang="ja-JP" sz="1800" dirty="0">
                        <a:solidFill>
                          <a:srgbClr val="FFFF00"/>
                        </a:solidFill>
                      </a:endParaRPr>
                    </a:p>
                    <a:p>
                      <a:pPr algn="ctr"/>
                      <a:r>
                        <a:rPr kumimoji="1" lang="en-US" altLang="ja-JP" sz="1800" dirty="0">
                          <a:solidFill>
                            <a:srgbClr val="FFFF00"/>
                          </a:solidFill>
                        </a:rPr>
                        <a:t>(</a:t>
                      </a:r>
                      <a:r>
                        <a:rPr kumimoji="1" lang="en-US" altLang="ja-JP" sz="1800" i="1" dirty="0">
                          <a:solidFill>
                            <a:srgbClr val="FFFF00"/>
                          </a:solidFill>
                        </a:rPr>
                        <a:t>e</a:t>
                      </a:r>
                      <a:r>
                        <a:rPr kumimoji="1" lang="en-US" altLang="ja-JP" sz="1800" dirty="0">
                          <a:solidFill>
                            <a:srgbClr val="FFFF00"/>
                          </a:solidFill>
                        </a:rPr>
                        <a:t>)</a:t>
                      </a:r>
                      <a:endParaRPr kumimoji="1" lang="ja-JP" altLang="en-US" sz="1800" dirty="0">
                        <a:solidFill>
                          <a:srgbClr val="FFFF00"/>
                        </a:solidFill>
                      </a:endParaRPr>
                    </a:p>
                  </a:txBody>
                  <a:tcPr marL="91430" marR="91430" marT="45709" marB="45709"/>
                </a:tc>
                <a:tc>
                  <a:txBody>
                    <a:bodyPr/>
                    <a:lstStyle/>
                    <a:p>
                      <a:pPr algn="ctr"/>
                      <a:r>
                        <a:rPr kumimoji="1" lang="ja-JP" altLang="en-US" sz="1800" dirty="0">
                          <a:solidFill>
                            <a:srgbClr val="FFFF00"/>
                          </a:solidFill>
                        </a:rPr>
                        <a:t>質量</a:t>
                      </a:r>
                      <a:r>
                        <a:rPr kumimoji="1" lang="en-US" altLang="ja-JP" sz="1800" dirty="0">
                          <a:solidFill>
                            <a:srgbClr val="FFFF00"/>
                          </a:solidFill>
                        </a:rPr>
                        <a:t>(MeV)</a:t>
                      </a:r>
                      <a:endParaRPr kumimoji="1" lang="ja-JP" altLang="en-US" sz="1800" dirty="0">
                        <a:solidFill>
                          <a:srgbClr val="FFFF00"/>
                        </a:solidFill>
                      </a:endParaRPr>
                    </a:p>
                  </a:txBody>
                  <a:tcPr marL="91430" marR="91430" marT="45709" marB="45709"/>
                </a:tc>
                <a:tc>
                  <a:txBody>
                    <a:bodyPr/>
                    <a:lstStyle/>
                    <a:p>
                      <a:pPr algn="ctr"/>
                      <a:r>
                        <a:rPr kumimoji="1" lang="ja-JP" altLang="en-US" sz="1800" dirty="0">
                          <a:solidFill>
                            <a:srgbClr val="FFFF00"/>
                          </a:solidFill>
                        </a:rPr>
                        <a:t>電離能力</a:t>
                      </a:r>
                    </a:p>
                  </a:txBody>
                  <a:tcPr marL="91430" marR="91430" marT="45709" marB="45709"/>
                </a:tc>
                <a:tc>
                  <a:txBody>
                    <a:bodyPr/>
                    <a:lstStyle/>
                    <a:p>
                      <a:pPr algn="ctr"/>
                      <a:r>
                        <a:rPr kumimoji="1" lang="ja-JP" altLang="en-US" sz="1800" dirty="0">
                          <a:solidFill>
                            <a:srgbClr val="FFFF00"/>
                          </a:solidFill>
                        </a:rPr>
                        <a:t>核反応</a:t>
                      </a:r>
                      <a:endParaRPr kumimoji="1" lang="en-US" altLang="ja-JP" sz="1800" dirty="0">
                        <a:solidFill>
                          <a:srgbClr val="FFFF00"/>
                        </a:solidFill>
                      </a:endParaRPr>
                    </a:p>
                    <a:p>
                      <a:pPr algn="ctr"/>
                      <a:r>
                        <a:rPr kumimoji="1" lang="ja-JP" altLang="en-US" sz="1800" dirty="0">
                          <a:solidFill>
                            <a:srgbClr val="FFFF00"/>
                          </a:solidFill>
                        </a:rPr>
                        <a:t>断面積</a:t>
                      </a:r>
                    </a:p>
                  </a:txBody>
                  <a:tcPr marL="91430" marR="91430" marT="45709" marB="45709"/>
                </a:tc>
                <a:tc>
                  <a:txBody>
                    <a:bodyPr/>
                    <a:lstStyle/>
                    <a:p>
                      <a:pPr algn="ctr"/>
                      <a:r>
                        <a:rPr kumimoji="1" lang="ja-JP" altLang="en-US" sz="1800" dirty="0">
                          <a:solidFill>
                            <a:srgbClr val="FFFF00"/>
                          </a:solidFill>
                        </a:rPr>
                        <a:t>主な存在場所・線源</a:t>
                      </a:r>
                    </a:p>
                  </a:txBody>
                  <a:tcPr marL="91430" marR="91430" marT="45709" marB="45709"/>
                </a:tc>
                <a:extLst>
                  <a:ext uri="{0D108BD9-81ED-4DB2-BD59-A6C34878D82A}">
                    <a16:rowId xmlns:a16="http://schemas.microsoft.com/office/drawing/2014/main" val="10000"/>
                  </a:ext>
                </a:extLst>
              </a:tr>
              <a:tr h="640004">
                <a:tc>
                  <a:txBody>
                    <a:bodyPr/>
                    <a:lstStyle/>
                    <a:p>
                      <a:pPr algn="ctr"/>
                      <a:r>
                        <a:rPr kumimoji="1" lang="ja-JP" altLang="en-US" sz="1800" dirty="0"/>
                        <a:t>光子</a:t>
                      </a:r>
                      <a:endParaRPr kumimoji="1" lang="en-US" altLang="ja-JP" sz="1800" dirty="0"/>
                    </a:p>
                    <a:p>
                      <a:pPr algn="ctr"/>
                      <a:r>
                        <a:rPr kumimoji="1" lang="en-US" altLang="ja-JP" sz="1800" dirty="0"/>
                        <a:t>(γ</a:t>
                      </a:r>
                      <a:r>
                        <a:rPr kumimoji="1" lang="ja-JP" altLang="en-US" sz="1800" dirty="0"/>
                        <a:t>線</a:t>
                      </a:r>
                      <a:r>
                        <a:rPr kumimoji="1" lang="en-US" altLang="ja-JP" sz="1800" dirty="0"/>
                        <a:t>,X</a:t>
                      </a:r>
                      <a:r>
                        <a:rPr kumimoji="1" lang="ja-JP" altLang="en-US" sz="1800" dirty="0"/>
                        <a:t>線</a:t>
                      </a:r>
                      <a:r>
                        <a:rPr kumimoji="1" lang="en-US" altLang="ja-JP" sz="1800" dirty="0"/>
                        <a:t>)</a:t>
                      </a:r>
                      <a:endParaRPr kumimoji="1" lang="ja-JP" altLang="en-US" sz="1800" dirty="0"/>
                    </a:p>
                  </a:txBody>
                  <a:tcPr marL="91430" marR="91430" marT="45709" marB="45709"/>
                </a:tc>
                <a:tc>
                  <a:txBody>
                    <a:bodyPr/>
                    <a:lstStyle/>
                    <a:p>
                      <a:pPr algn="ctr"/>
                      <a:r>
                        <a:rPr kumimoji="1" lang="en-US" altLang="ja-JP" sz="1800" dirty="0"/>
                        <a:t>0</a:t>
                      </a:r>
                      <a:endParaRPr kumimoji="1" lang="ja-JP" altLang="en-US" sz="1800" dirty="0"/>
                    </a:p>
                  </a:txBody>
                  <a:tcPr marL="91430" marR="91430" marT="45709" marB="45709"/>
                </a:tc>
                <a:tc>
                  <a:txBody>
                    <a:bodyPr/>
                    <a:lstStyle/>
                    <a:p>
                      <a:pPr algn="ctr"/>
                      <a:r>
                        <a:rPr kumimoji="1" lang="en-US" altLang="ja-JP" sz="1800" dirty="0"/>
                        <a:t>0</a:t>
                      </a:r>
                      <a:endParaRPr kumimoji="1" lang="ja-JP" altLang="en-US" sz="1800" dirty="0"/>
                    </a:p>
                  </a:txBody>
                  <a:tcPr marL="91430" marR="91430" marT="45709" marB="45709"/>
                </a:tc>
                <a:tc>
                  <a:txBody>
                    <a:bodyPr/>
                    <a:lstStyle/>
                    <a:p>
                      <a:pPr algn="ctr"/>
                      <a:r>
                        <a:rPr kumimoji="1" lang="ja-JP" altLang="en-US" sz="1800" dirty="0"/>
                        <a:t>低</a:t>
                      </a:r>
                      <a:endParaRPr kumimoji="1" lang="en-US" altLang="ja-JP" sz="1800" dirty="0"/>
                    </a:p>
                    <a:p>
                      <a:pPr algn="ctr"/>
                      <a:r>
                        <a:rPr kumimoji="1" lang="en-US" altLang="ja-JP" sz="1800" dirty="0"/>
                        <a:t>(</a:t>
                      </a:r>
                      <a:r>
                        <a:rPr kumimoji="1" lang="ja-JP" altLang="en-US" sz="1800" dirty="0"/>
                        <a:t>注</a:t>
                      </a:r>
                      <a:r>
                        <a:rPr kumimoji="1" lang="en-US" altLang="ja-JP" sz="1800" dirty="0"/>
                        <a:t>1)</a:t>
                      </a:r>
                      <a:endParaRPr kumimoji="1" lang="ja-JP" altLang="en-US" sz="1800" dirty="0"/>
                    </a:p>
                  </a:txBody>
                  <a:tcPr marL="91430" marR="91430" marT="45709" marB="45709"/>
                </a:tc>
                <a:tc>
                  <a:txBody>
                    <a:bodyPr/>
                    <a:lstStyle/>
                    <a:p>
                      <a:pPr algn="ctr"/>
                      <a:r>
                        <a:rPr kumimoji="1" lang="ja-JP" altLang="en-US" sz="1800" dirty="0"/>
                        <a:t>低</a:t>
                      </a:r>
                    </a:p>
                  </a:txBody>
                  <a:tcPr marL="91430" marR="91430" marT="45709" marB="45709"/>
                </a:tc>
                <a:tc>
                  <a:txBody>
                    <a:bodyPr/>
                    <a:lstStyle/>
                    <a:p>
                      <a:pPr algn="ctr"/>
                      <a:r>
                        <a:rPr kumimoji="1" lang="ja-JP" altLang="en-US" sz="1800" dirty="0"/>
                        <a:t>放射性同位元素</a:t>
                      </a:r>
                      <a:endParaRPr kumimoji="1" lang="en-US" altLang="ja-JP" sz="1800" dirty="0"/>
                    </a:p>
                    <a:p>
                      <a:pPr algn="ctr"/>
                      <a:r>
                        <a:rPr kumimoji="1" lang="en-US" altLang="ja-JP" sz="1800" dirty="0"/>
                        <a:t>X</a:t>
                      </a:r>
                      <a:r>
                        <a:rPr kumimoji="1" lang="ja-JP" altLang="en-US" sz="1800" dirty="0"/>
                        <a:t>線発生装置（レントゲン）</a:t>
                      </a:r>
                    </a:p>
                  </a:txBody>
                  <a:tcPr marL="91430" marR="91430" marT="45709" marB="45709"/>
                </a:tc>
                <a:extLst>
                  <a:ext uri="{0D108BD9-81ED-4DB2-BD59-A6C34878D82A}">
                    <a16:rowId xmlns:a16="http://schemas.microsoft.com/office/drawing/2014/main" val="10001"/>
                  </a:ext>
                </a:extLst>
              </a:tr>
              <a:tr h="640004">
                <a:tc>
                  <a:txBody>
                    <a:bodyPr/>
                    <a:lstStyle/>
                    <a:p>
                      <a:pPr algn="ctr"/>
                      <a:r>
                        <a:rPr kumimoji="1" lang="ja-JP" altLang="en-US" sz="1800" dirty="0"/>
                        <a:t>電子</a:t>
                      </a:r>
                      <a:r>
                        <a:rPr kumimoji="1" lang="en-US" altLang="ja-JP" sz="1800" dirty="0"/>
                        <a:t>(β</a:t>
                      </a:r>
                      <a:r>
                        <a:rPr kumimoji="1" lang="ja-JP" altLang="en-US" sz="1800" dirty="0"/>
                        <a:t>線</a:t>
                      </a:r>
                      <a:r>
                        <a:rPr kumimoji="1" lang="en-US" altLang="ja-JP" sz="1800" dirty="0"/>
                        <a:t>)</a:t>
                      </a:r>
                    </a:p>
                    <a:p>
                      <a:pPr algn="ctr"/>
                      <a:r>
                        <a:rPr kumimoji="1" lang="ja-JP" altLang="en-US" sz="1800" dirty="0"/>
                        <a:t>陽電子</a:t>
                      </a:r>
                    </a:p>
                  </a:txBody>
                  <a:tcPr marL="91430" marR="91430" marT="45709" marB="45709"/>
                </a:tc>
                <a:tc>
                  <a:txBody>
                    <a:bodyPr/>
                    <a:lstStyle/>
                    <a:p>
                      <a:pPr algn="ctr"/>
                      <a:r>
                        <a:rPr kumimoji="1" lang="en-US" altLang="ja-JP" sz="1800" dirty="0"/>
                        <a:t>-1</a:t>
                      </a:r>
                    </a:p>
                    <a:p>
                      <a:pPr algn="ctr"/>
                      <a:r>
                        <a:rPr kumimoji="1" lang="en-US" altLang="ja-JP" sz="1800" dirty="0"/>
                        <a:t>1</a:t>
                      </a:r>
                      <a:endParaRPr kumimoji="1" lang="ja-JP" altLang="en-US" sz="1800" dirty="0"/>
                    </a:p>
                  </a:txBody>
                  <a:tcPr marL="91430" marR="91430" marT="45709" marB="45709"/>
                </a:tc>
                <a:tc>
                  <a:txBody>
                    <a:bodyPr/>
                    <a:lstStyle/>
                    <a:p>
                      <a:pPr algn="ctr"/>
                      <a:r>
                        <a:rPr kumimoji="1" lang="en-US" altLang="ja-JP" sz="1800" dirty="0"/>
                        <a:t>0.511</a:t>
                      </a:r>
                      <a:endParaRPr kumimoji="1" lang="ja-JP" altLang="en-US" sz="1800" dirty="0"/>
                    </a:p>
                  </a:txBody>
                  <a:tcPr marL="91430" marR="91430" marT="45709" marB="45709"/>
                </a:tc>
                <a:tc>
                  <a:txBody>
                    <a:bodyPr/>
                    <a:lstStyle/>
                    <a:p>
                      <a:pPr algn="ctr"/>
                      <a:r>
                        <a:rPr kumimoji="1" lang="ja-JP" altLang="en-US" sz="1800" dirty="0"/>
                        <a:t>低</a:t>
                      </a:r>
                    </a:p>
                  </a:txBody>
                  <a:tcPr marL="91430" marR="91430" marT="45709" marB="45709"/>
                </a:tc>
                <a:tc>
                  <a:txBody>
                    <a:bodyPr/>
                    <a:lstStyle/>
                    <a:p>
                      <a:pPr algn="ctr"/>
                      <a:r>
                        <a:rPr kumimoji="1" lang="ja-JP" altLang="en-US" sz="1800" dirty="0"/>
                        <a:t>低</a:t>
                      </a:r>
                    </a:p>
                  </a:txBody>
                  <a:tcPr marL="91430" marR="91430" marT="45709" marB="45709"/>
                </a:tc>
                <a:tc>
                  <a:txBody>
                    <a:bodyPr/>
                    <a:lstStyle/>
                    <a:p>
                      <a:pPr algn="ctr"/>
                      <a:r>
                        <a:rPr kumimoji="1" lang="ja-JP" altLang="en-US" sz="1800" dirty="0"/>
                        <a:t>放射性同位元素，電子加速器</a:t>
                      </a:r>
                      <a:endParaRPr kumimoji="1" lang="en-US" altLang="ja-JP" sz="1800" dirty="0"/>
                    </a:p>
                    <a:p>
                      <a:pPr algn="ctr"/>
                      <a:r>
                        <a:rPr kumimoji="1" lang="ja-JP" altLang="en-US" sz="1800" dirty="0"/>
                        <a:t>宇宙空間（オーロラなど）</a:t>
                      </a:r>
                    </a:p>
                  </a:txBody>
                  <a:tcPr marL="91430" marR="91430" marT="45709" marB="45709"/>
                </a:tc>
                <a:extLst>
                  <a:ext uri="{0D108BD9-81ED-4DB2-BD59-A6C34878D82A}">
                    <a16:rowId xmlns:a16="http://schemas.microsoft.com/office/drawing/2014/main" val="10002"/>
                  </a:ext>
                </a:extLst>
              </a:tr>
              <a:tr h="370752">
                <a:tc>
                  <a:txBody>
                    <a:bodyPr/>
                    <a:lstStyle/>
                    <a:p>
                      <a:pPr algn="ctr"/>
                      <a:r>
                        <a:rPr kumimoji="1" lang="en-US" altLang="ja-JP" sz="1800" dirty="0"/>
                        <a:t>μ</a:t>
                      </a:r>
                      <a:r>
                        <a:rPr kumimoji="1" lang="ja-JP" altLang="en-US" sz="1800" dirty="0"/>
                        <a:t>粒子</a:t>
                      </a:r>
                    </a:p>
                  </a:txBody>
                  <a:tcPr marL="91430" marR="91430" marT="45709" marB="45709"/>
                </a:tc>
                <a:tc>
                  <a:txBody>
                    <a:bodyPr/>
                    <a:lstStyle/>
                    <a:p>
                      <a:pPr algn="ctr"/>
                      <a:r>
                        <a:rPr kumimoji="1" lang="en-US" altLang="ja-JP" sz="1800" dirty="0"/>
                        <a:t>±1</a:t>
                      </a:r>
                      <a:endParaRPr kumimoji="1" lang="ja-JP" altLang="en-US" sz="1800" dirty="0"/>
                    </a:p>
                  </a:txBody>
                  <a:tcPr marL="91430" marR="91430" marT="45709" marB="45709"/>
                </a:tc>
                <a:tc>
                  <a:txBody>
                    <a:bodyPr/>
                    <a:lstStyle/>
                    <a:p>
                      <a:pPr algn="ctr"/>
                      <a:r>
                        <a:rPr kumimoji="1" lang="en-US" altLang="ja-JP" sz="1800" dirty="0"/>
                        <a:t>105.7</a:t>
                      </a:r>
                      <a:endParaRPr kumimoji="1" lang="ja-JP" altLang="en-US" sz="1800" dirty="0"/>
                    </a:p>
                  </a:txBody>
                  <a:tcPr marL="91430" marR="91430" marT="45709" marB="45709"/>
                </a:tc>
                <a:tc>
                  <a:txBody>
                    <a:bodyPr/>
                    <a:lstStyle/>
                    <a:p>
                      <a:pPr algn="ctr"/>
                      <a:r>
                        <a:rPr kumimoji="1" lang="ja-JP" altLang="en-US" sz="1800" dirty="0"/>
                        <a:t>中</a:t>
                      </a:r>
                    </a:p>
                  </a:txBody>
                  <a:tcPr marL="91430" marR="91430" marT="45709" marB="45709"/>
                </a:tc>
                <a:tc>
                  <a:txBody>
                    <a:bodyPr/>
                    <a:lstStyle/>
                    <a:p>
                      <a:pPr algn="ctr"/>
                      <a:r>
                        <a:rPr kumimoji="1" lang="ja-JP" altLang="en-US" sz="1800" dirty="0"/>
                        <a:t>低</a:t>
                      </a:r>
                    </a:p>
                  </a:txBody>
                  <a:tcPr marL="91430" marR="91430" marT="45709" marB="45709"/>
                </a:tc>
                <a:tc>
                  <a:txBody>
                    <a:bodyPr/>
                    <a:lstStyle/>
                    <a:p>
                      <a:pPr algn="ctr"/>
                      <a:r>
                        <a:rPr kumimoji="1" lang="ja-JP" altLang="en-US" sz="1800" dirty="0"/>
                        <a:t>大気圏内宇宙線（２次粒子）</a:t>
                      </a:r>
                    </a:p>
                  </a:txBody>
                  <a:tcPr marL="91430" marR="91430" marT="45709" marB="45709"/>
                </a:tc>
                <a:extLst>
                  <a:ext uri="{0D108BD9-81ED-4DB2-BD59-A6C34878D82A}">
                    <a16:rowId xmlns:a16="http://schemas.microsoft.com/office/drawing/2014/main" val="10003"/>
                  </a:ext>
                </a:extLst>
              </a:tr>
              <a:tr h="343108">
                <a:tc>
                  <a:txBody>
                    <a:bodyPr/>
                    <a:lstStyle/>
                    <a:p>
                      <a:pPr algn="ctr"/>
                      <a:r>
                        <a:rPr kumimoji="1" lang="ja-JP" altLang="en-US" sz="1800" dirty="0"/>
                        <a:t>陽子</a:t>
                      </a:r>
                    </a:p>
                  </a:txBody>
                  <a:tcPr marL="91430" marR="91430" marT="45709" marB="45709"/>
                </a:tc>
                <a:tc>
                  <a:txBody>
                    <a:bodyPr/>
                    <a:lstStyle/>
                    <a:p>
                      <a:pPr algn="ctr"/>
                      <a:r>
                        <a:rPr kumimoji="1" lang="en-US" altLang="ja-JP" sz="1800" dirty="0"/>
                        <a:t>1</a:t>
                      </a:r>
                      <a:endParaRPr kumimoji="1" lang="ja-JP" altLang="en-US" sz="1800" dirty="0"/>
                    </a:p>
                  </a:txBody>
                  <a:tcPr marL="91430" marR="91430" marT="45709" marB="45709"/>
                </a:tc>
                <a:tc>
                  <a:txBody>
                    <a:bodyPr/>
                    <a:lstStyle/>
                    <a:p>
                      <a:pPr algn="ctr"/>
                      <a:r>
                        <a:rPr kumimoji="1" lang="en-US" altLang="ja-JP" sz="1800" dirty="0"/>
                        <a:t>938.3</a:t>
                      </a:r>
                      <a:endParaRPr kumimoji="1" lang="ja-JP" altLang="en-US" sz="1800" dirty="0"/>
                    </a:p>
                  </a:txBody>
                  <a:tcPr marL="91430" marR="91430" marT="45709" marB="45709"/>
                </a:tc>
                <a:tc>
                  <a:txBody>
                    <a:bodyPr/>
                    <a:lstStyle/>
                    <a:p>
                      <a:pPr algn="ctr"/>
                      <a:r>
                        <a:rPr kumimoji="1" lang="ja-JP" altLang="en-US" sz="1800" dirty="0"/>
                        <a:t>中</a:t>
                      </a:r>
                    </a:p>
                  </a:txBody>
                  <a:tcPr marL="91430" marR="91430" marT="45709" marB="45709"/>
                </a:tc>
                <a:tc>
                  <a:txBody>
                    <a:bodyPr/>
                    <a:lstStyle/>
                    <a:p>
                      <a:pPr algn="ctr"/>
                      <a:r>
                        <a:rPr kumimoji="1" lang="ja-JP" altLang="en-US" sz="1800" dirty="0"/>
                        <a:t>中</a:t>
                      </a:r>
                    </a:p>
                  </a:txBody>
                  <a:tcPr marL="91430" marR="91430" marT="45709" marB="45709"/>
                </a:tc>
                <a:tc>
                  <a:txBody>
                    <a:bodyPr/>
                    <a:lstStyle/>
                    <a:p>
                      <a:pPr algn="ctr"/>
                      <a:r>
                        <a:rPr kumimoji="1" lang="ja-JP" altLang="en-US" sz="1800" dirty="0"/>
                        <a:t>宇宙線，陽子加速器</a:t>
                      </a:r>
                      <a:endParaRPr kumimoji="1" lang="en-US" altLang="ja-JP" sz="1800" dirty="0"/>
                    </a:p>
                  </a:txBody>
                  <a:tcPr marL="91430" marR="91430" marT="45709" marB="45709"/>
                </a:tc>
                <a:extLst>
                  <a:ext uri="{0D108BD9-81ED-4DB2-BD59-A6C34878D82A}">
                    <a16:rowId xmlns:a16="http://schemas.microsoft.com/office/drawing/2014/main" val="10004"/>
                  </a:ext>
                </a:extLst>
              </a:tr>
              <a:tr h="640004">
                <a:tc>
                  <a:txBody>
                    <a:bodyPr/>
                    <a:lstStyle/>
                    <a:p>
                      <a:pPr algn="ctr"/>
                      <a:r>
                        <a:rPr kumimoji="1" lang="ja-JP" altLang="en-US" sz="1800" dirty="0"/>
                        <a:t>中性子</a:t>
                      </a:r>
                    </a:p>
                  </a:txBody>
                  <a:tcPr marL="91430" marR="91430" marT="45709" marB="45709"/>
                </a:tc>
                <a:tc>
                  <a:txBody>
                    <a:bodyPr/>
                    <a:lstStyle/>
                    <a:p>
                      <a:pPr algn="ctr"/>
                      <a:r>
                        <a:rPr kumimoji="1" lang="en-US" altLang="ja-JP" sz="1800" dirty="0"/>
                        <a:t>0</a:t>
                      </a:r>
                      <a:endParaRPr kumimoji="1" lang="ja-JP" altLang="en-US" sz="1800" dirty="0"/>
                    </a:p>
                  </a:txBody>
                  <a:tcPr marL="91430" marR="91430" marT="45709" marB="45709"/>
                </a:tc>
                <a:tc>
                  <a:txBody>
                    <a:bodyPr/>
                    <a:lstStyle/>
                    <a:p>
                      <a:pPr algn="ctr"/>
                      <a:r>
                        <a:rPr kumimoji="1" lang="en-US" altLang="ja-JP" sz="1800" dirty="0"/>
                        <a:t>939.6</a:t>
                      </a:r>
                      <a:endParaRPr kumimoji="1" lang="ja-JP" altLang="en-US" sz="1800" dirty="0"/>
                    </a:p>
                  </a:txBody>
                  <a:tcPr marL="91430" marR="91430" marT="45709" marB="45709"/>
                </a:tc>
                <a:tc>
                  <a:txBody>
                    <a:bodyPr/>
                    <a:lstStyle/>
                    <a:p>
                      <a:pPr algn="ctr"/>
                      <a:r>
                        <a:rPr kumimoji="1" lang="ja-JP" altLang="en-US" sz="1800" dirty="0"/>
                        <a:t>なし</a:t>
                      </a:r>
                      <a:endParaRPr kumimoji="1" lang="en-US" altLang="ja-JP" sz="1800" dirty="0"/>
                    </a:p>
                    <a:p>
                      <a:pPr algn="ctr"/>
                      <a:r>
                        <a:rPr kumimoji="1" lang="en-US" altLang="ja-JP" sz="1800" dirty="0"/>
                        <a:t>(</a:t>
                      </a:r>
                      <a:r>
                        <a:rPr kumimoji="1" lang="ja-JP" altLang="en-US" sz="1800" dirty="0"/>
                        <a:t>注</a:t>
                      </a:r>
                      <a:r>
                        <a:rPr kumimoji="1" lang="en-US" altLang="ja-JP" sz="1800" dirty="0"/>
                        <a:t>1)</a:t>
                      </a:r>
                      <a:endParaRPr kumimoji="1" lang="ja-JP" altLang="en-US" sz="1800" dirty="0"/>
                    </a:p>
                  </a:txBody>
                  <a:tcPr marL="91430" marR="91430" marT="45709" marB="45709"/>
                </a:tc>
                <a:tc>
                  <a:txBody>
                    <a:bodyPr/>
                    <a:lstStyle/>
                    <a:p>
                      <a:pPr algn="ctr"/>
                      <a:r>
                        <a:rPr kumimoji="1" lang="ja-JP" altLang="en-US" sz="1800" dirty="0"/>
                        <a:t>高</a:t>
                      </a:r>
                    </a:p>
                  </a:txBody>
                  <a:tcPr marL="91430" marR="91430" marT="45709" marB="45709"/>
                </a:tc>
                <a:tc>
                  <a:txBody>
                    <a:bodyPr/>
                    <a:lstStyle/>
                    <a:p>
                      <a:pPr algn="ctr"/>
                      <a:r>
                        <a:rPr kumimoji="1" lang="ja-JP" altLang="en-US" sz="1800" dirty="0"/>
                        <a:t>原子炉，高エネルギー加速器</a:t>
                      </a:r>
                      <a:endParaRPr kumimoji="1" lang="en-US" altLang="ja-JP" sz="1800" dirty="0"/>
                    </a:p>
                    <a:p>
                      <a:pPr algn="ctr"/>
                      <a:r>
                        <a:rPr kumimoji="1" lang="ja-JP" altLang="en-US" sz="1800" dirty="0"/>
                        <a:t>大気圏内宇宙線（２次粒子）</a:t>
                      </a:r>
                    </a:p>
                  </a:txBody>
                  <a:tcPr marL="91430" marR="91430" marT="45709" marB="45709"/>
                </a:tc>
                <a:extLst>
                  <a:ext uri="{0D108BD9-81ED-4DB2-BD59-A6C34878D82A}">
                    <a16:rowId xmlns:a16="http://schemas.microsoft.com/office/drawing/2014/main" val="10005"/>
                  </a:ext>
                </a:extLst>
              </a:tr>
              <a:tr h="640004">
                <a:tc>
                  <a:txBody>
                    <a:bodyPr/>
                    <a:lstStyle/>
                    <a:p>
                      <a:pPr algn="ctr"/>
                      <a:r>
                        <a:rPr kumimoji="1" lang="en-US" altLang="ja-JP" sz="1800" dirty="0"/>
                        <a:t>He</a:t>
                      </a:r>
                      <a:r>
                        <a:rPr kumimoji="1" lang="ja-JP" altLang="en-US" sz="1800" dirty="0"/>
                        <a:t>原子核（</a:t>
                      </a:r>
                      <a:r>
                        <a:rPr kumimoji="1" lang="en-US" altLang="ja-JP" sz="1800" dirty="0"/>
                        <a:t>α</a:t>
                      </a:r>
                      <a:r>
                        <a:rPr kumimoji="1" lang="ja-JP" altLang="en-US" sz="1800" dirty="0"/>
                        <a:t>線）</a:t>
                      </a:r>
                    </a:p>
                  </a:txBody>
                  <a:tcPr marL="91430" marR="91430" marT="45709" marB="45709"/>
                </a:tc>
                <a:tc>
                  <a:txBody>
                    <a:bodyPr/>
                    <a:lstStyle/>
                    <a:p>
                      <a:pPr algn="ctr"/>
                      <a:r>
                        <a:rPr kumimoji="1" lang="en-US" altLang="ja-JP" sz="1800" dirty="0"/>
                        <a:t>2</a:t>
                      </a:r>
                      <a:endParaRPr kumimoji="1" lang="ja-JP" altLang="en-US" sz="1800" dirty="0"/>
                    </a:p>
                  </a:txBody>
                  <a:tcPr marL="91430" marR="91430" marT="45709" marB="45709"/>
                </a:tc>
                <a:tc>
                  <a:txBody>
                    <a:bodyPr/>
                    <a:lstStyle/>
                    <a:p>
                      <a:pPr algn="ctr"/>
                      <a:r>
                        <a:rPr kumimoji="1" lang="en-US" altLang="ja-JP" sz="1800" dirty="0"/>
                        <a:t>3733</a:t>
                      </a:r>
                      <a:endParaRPr kumimoji="1" lang="ja-JP" altLang="en-US" sz="1800" dirty="0"/>
                    </a:p>
                  </a:txBody>
                  <a:tcPr marL="91430" marR="91430" marT="45709" marB="45709"/>
                </a:tc>
                <a:tc>
                  <a:txBody>
                    <a:bodyPr/>
                    <a:lstStyle/>
                    <a:p>
                      <a:pPr algn="ctr"/>
                      <a:r>
                        <a:rPr kumimoji="1" lang="ja-JP" altLang="en-US" sz="1800" dirty="0"/>
                        <a:t>高</a:t>
                      </a:r>
                    </a:p>
                  </a:txBody>
                  <a:tcPr marL="91430" marR="91430" marT="45709" marB="45709"/>
                </a:tc>
                <a:tc>
                  <a:txBody>
                    <a:bodyPr/>
                    <a:lstStyle/>
                    <a:p>
                      <a:pPr algn="ctr"/>
                      <a:r>
                        <a:rPr kumimoji="1" lang="ja-JP" altLang="en-US" sz="1800" dirty="0"/>
                        <a:t>中</a:t>
                      </a:r>
                    </a:p>
                  </a:txBody>
                  <a:tcPr marL="91430" marR="91430" marT="45709" marB="45709"/>
                </a:tc>
                <a:tc>
                  <a:txBody>
                    <a:bodyPr/>
                    <a:lstStyle/>
                    <a:p>
                      <a:pPr algn="ctr"/>
                      <a:r>
                        <a:rPr kumimoji="1" lang="ja-JP" altLang="en-US" sz="1800" dirty="0"/>
                        <a:t>放射性同位元素，宇宙線</a:t>
                      </a:r>
                    </a:p>
                  </a:txBody>
                  <a:tcPr marL="91430" marR="91430" marT="45709" marB="45709"/>
                </a:tc>
                <a:extLst>
                  <a:ext uri="{0D108BD9-81ED-4DB2-BD59-A6C34878D82A}">
                    <a16:rowId xmlns:a16="http://schemas.microsoft.com/office/drawing/2014/main" val="10006"/>
                  </a:ext>
                </a:extLst>
              </a:tr>
              <a:tr h="370752">
                <a:tc>
                  <a:txBody>
                    <a:bodyPr/>
                    <a:lstStyle/>
                    <a:p>
                      <a:pPr algn="ctr"/>
                      <a:r>
                        <a:rPr kumimoji="1" lang="ja-JP" altLang="en-US" sz="1800" dirty="0"/>
                        <a:t>重イオン</a:t>
                      </a:r>
                    </a:p>
                  </a:txBody>
                  <a:tcPr marL="91430" marR="91430" marT="45709" marB="45709"/>
                </a:tc>
                <a:tc>
                  <a:txBody>
                    <a:bodyPr/>
                    <a:lstStyle/>
                    <a:p>
                      <a:pPr algn="ctr"/>
                      <a:r>
                        <a:rPr kumimoji="1" lang="en-US" altLang="ja-JP" sz="1800" dirty="0"/>
                        <a:t>3</a:t>
                      </a:r>
                      <a:r>
                        <a:rPr kumimoji="1" lang="ja-JP" altLang="en-US" sz="1800" dirty="0"/>
                        <a:t>以上</a:t>
                      </a:r>
                    </a:p>
                  </a:txBody>
                  <a:tcPr marL="91430" marR="91430" marT="45709" marB="45709"/>
                </a:tc>
                <a:tc>
                  <a:txBody>
                    <a:bodyPr/>
                    <a:lstStyle/>
                    <a:p>
                      <a:pPr algn="ctr"/>
                      <a:r>
                        <a:rPr kumimoji="1" lang="en-US" altLang="ja-JP" sz="1800" dirty="0"/>
                        <a:t>(</a:t>
                      </a:r>
                      <a:r>
                        <a:rPr kumimoji="1" lang="ja-JP" altLang="en-US" sz="1800" dirty="0"/>
                        <a:t>注</a:t>
                      </a:r>
                      <a:r>
                        <a:rPr kumimoji="1" lang="en-US" altLang="ja-JP" sz="1800" dirty="0"/>
                        <a:t>2)</a:t>
                      </a:r>
                      <a:endParaRPr kumimoji="1" lang="ja-JP" altLang="en-US" sz="1800" dirty="0"/>
                    </a:p>
                  </a:txBody>
                  <a:tcPr marL="91430" marR="91430" marT="45709" marB="45709"/>
                </a:tc>
                <a:tc>
                  <a:txBody>
                    <a:bodyPr/>
                    <a:lstStyle/>
                    <a:p>
                      <a:pPr algn="ctr"/>
                      <a:r>
                        <a:rPr kumimoji="1" lang="ja-JP" altLang="en-US" sz="1800" dirty="0"/>
                        <a:t>極めて高</a:t>
                      </a:r>
                    </a:p>
                  </a:txBody>
                  <a:tcPr marL="91430" marR="91430" marT="45709" marB="45709"/>
                </a:tc>
                <a:tc>
                  <a:txBody>
                    <a:bodyPr/>
                    <a:lstStyle/>
                    <a:p>
                      <a:pPr algn="ctr"/>
                      <a:r>
                        <a:rPr kumimoji="1" lang="ja-JP" altLang="en-US" sz="1800" dirty="0"/>
                        <a:t>高</a:t>
                      </a:r>
                    </a:p>
                  </a:txBody>
                  <a:tcPr marL="91430" marR="91430" marT="45709" marB="45709"/>
                </a:tc>
                <a:tc>
                  <a:txBody>
                    <a:bodyPr/>
                    <a:lstStyle/>
                    <a:p>
                      <a:pPr algn="ctr"/>
                      <a:r>
                        <a:rPr kumimoji="1" lang="ja-JP" altLang="en-US" sz="1800" dirty="0"/>
                        <a:t>宇宙線，重イオン加速器</a:t>
                      </a:r>
                    </a:p>
                  </a:txBody>
                  <a:tcPr marL="91430" marR="91430" marT="45709" marB="45709"/>
                </a:tc>
                <a:extLst>
                  <a:ext uri="{0D108BD9-81ED-4DB2-BD59-A6C34878D82A}">
                    <a16:rowId xmlns:a16="http://schemas.microsoft.com/office/drawing/2014/main" val="10007"/>
                  </a:ext>
                </a:extLst>
              </a:tr>
            </a:tbl>
          </a:graphicData>
        </a:graphic>
      </p:graphicFrame>
      <p:sp>
        <p:nvSpPr>
          <p:cNvPr id="11335" name="テキスト ボックス 6">
            <a:extLst>
              <a:ext uri="{FF2B5EF4-FFF2-40B4-BE49-F238E27FC236}">
                <a16:creationId xmlns:a16="http://schemas.microsoft.com/office/drawing/2014/main" id="{3C278178-D985-4644-B300-AF1FF7E175DC}"/>
              </a:ext>
            </a:extLst>
          </p:cNvPr>
          <p:cNvSpPr txBox="1">
            <a:spLocks noChangeArrowheads="1"/>
          </p:cNvSpPr>
          <p:nvPr/>
        </p:nvSpPr>
        <p:spPr bwMode="auto">
          <a:xfrm>
            <a:off x="585220" y="6103267"/>
            <a:ext cx="8108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1800" dirty="0"/>
              <a:t>注</a:t>
            </a:r>
            <a:r>
              <a:rPr kumimoji="1" lang="en-US" altLang="ja-JP" sz="1800" dirty="0"/>
              <a:t>1</a:t>
            </a:r>
            <a:r>
              <a:rPr kumimoji="1" lang="ja-JP" altLang="en-US" sz="1800" dirty="0"/>
              <a:t>）電離能力はほとんどないが，電離能力を有する放射線を生成する能力はある</a:t>
            </a:r>
            <a:endParaRPr kumimoji="1" lang="en-US" altLang="ja-JP" sz="1800" dirty="0"/>
          </a:p>
          <a:p>
            <a:pPr eaLnBrk="1" hangingPunct="1"/>
            <a:r>
              <a:rPr kumimoji="1" lang="ja-JP" altLang="en-US" sz="1800" dirty="0"/>
              <a:t>注</a:t>
            </a:r>
            <a:r>
              <a:rPr kumimoji="1" lang="en-US" altLang="ja-JP" sz="1800" dirty="0"/>
              <a:t>2</a:t>
            </a:r>
            <a:r>
              <a:rPr kumimoji="1" lang="ja-JP" altLang="en-US" sz="1800" dirty="0"/>
              <a:t>）中性子数</a:t>
            </a:r>
            <a:r>
              <a:rPr kumimoji="1" lang="en-US" altLang="ja-JP" sz="1800" dirty="0"/>
              <a:t>×</a:t>
            </a:r>
            <a:r>
              <a:rPr kumimoji="1" lang="ja-JP" altLang="en-US" sz="1800" dirty="0"/>
              <a:t>中性子質量 ＋ 陽子数</a:t>
            </a:r>
            <a:r>
              <a:rPr kumimoji="1" lang="en-US" altLang="ja-JP" sz="1800" dirty="0"/>
              <a:t>×</a:t>
            </a:r>
            <a:r>
              <a:rPr kumimoji="1" lang="ja-JP" altLang="en-US" sz="1800" dirty="0"/>
              <a:t>陽子質量 － 原子核の結合エネルギー</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9C804D7E-1141-4D0C-8E09-203C66A44D99}"/>
              </a:ext>
            </a:extLst>
          </p:cNvPr>
          <p:cNvSpPr>
            <a:spLocks noChangeArrowheads="1"/>
          </p:cNvSpPr>
          <p:nvPr/>
        </p:nvSpPr>
        <p:spPr bwMode="auto">
          <a:xfrm>
            <a:off x="4572000" y="3429000"/>
            <a:ext cx="4322763" cy="3313113"/>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2291" name="スライド番号プレースホルダ 3">
            <a:extLst>
              <a:ext uri="{FF2B5EF4-FFF2-40B4-BE49-F238E27FC236}">
                <a16:creationId xmlns:a16="http://schemas.microsoft.com/office/drawing/2014/main" id="{7AB56CC0-611E-4C53-B1CD-E9E9B25826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0CA0839C-04DA-48A0-86F9-DC88968D0942}" type="slidenum">
              <a:rPr lang="ja-JP" altLang="en-US" sz="1400">
                <a:solidFill>
                  <a:srgbClr val="000000"/>
                </a:solidFill>
              </a:rPr>
              <a:pPr eaLnBrk="1" hangingPunct="1"/>
              <a:t>6</a:t>
            </a:fld>
            <a:endParaRPr lang="en-US" altLang="ja-JP" sz="1400">
              <a:solidFill>
                <a:srgbClr val="000000"/>
              </a:solidFill>
            </a:endParaRPr>
          </a:p>
        </p:txBody>
      </p:sp>
      <p:sp>
        <p:nvSpPr>
          <p:cNvPr id="10" name="AutoShape 3">
            <a:extLst>
              <a:ext uri="{FF2B5EF4-FFF2-40B4-BE49-F238E27FC236}">
                <a16:creationId xmlns:a16="http://schemas.microsoft.com/office/drawing/2014/main" id="{92637572-AAF3-40B5-BE02-3621E726B75C}"/>
              </a:ext>
            </a:extLst>
          </p:cNvPr>
          <p:cNvSpPr>
            <a:spLocks noChangeArrowheads="1"/>
          </p:cNvSpPr>
          <p:nvPr/>
        </p:nvSpPr>
        <p:spPr bwMode="auto">
          <a:xfrm>
            <a:off x="1784350" y="188913"/>
            <a:ext cx="5400675" cy="709612"/>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放射線とエネルギーの関係</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2293" name="AutoShape 2">
            <a:extLst>
              <a:ext uri="{FF2B5EF4-FFF2-40B4-BE49-F238E27FC236}">
                <a16:creationId xmlns:a16="http://schemas.microsoft.com/office/drawing/2014/main" id="{F1EAB93A-6899-4E95-9C3E-11812898341C}"/>
              </a:ext>
            </a:extLst>
          </p:cNvPr>
          <p:cNvSpPr>
            <a:spLocks noChangeArrowheads="1"/>
          </p:cNvSpPr>
          <p:nvPr/>
        </p:nvSpPr>
        <p:spPr bwMode="auto">
          <a:xfrm>
            <a:off x="328613" y="1052513"/>
            <a:ext cx="8347075" cy="2232025"/>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2294" name="テキスト ボックス 13">
            <a:extLst>
              <a:ext uri="{FF2B5EF4-FFF2-40B4-BE49-F238E27FC236}">
                <a16:creationId xmlns:a16="http://schemas.microsoft.com/office/drawing/2014/main" id="{CD26C2F3-D582-4FAE-B435-678D2150F09E}"/>
              </a:ext>
            </a:extLst>
          </p:cNvPr>
          <p:cNvSpPr txBox="1">
            <a:spLocks noChangeArrowheads="1"/>
          </p:cNvSpPr>
          <p:nvPr/>
        </p:nvSpPr>
        <p:spPr bwMode="auto">
          <a:xfrm>
            <a:off x="250825" y="1130300"/>
            <a:ext cx="8642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200" b="1" dirty="0">
                <a:solidFill>
                  <a:srgbClr val="0000CC"/>
                </a:solidFill>
              </a:rPr>
              <a:t>放射線の特性（電離能力・核反応断面積）はエネルギーに依存する</a:t>
            </a:r>
          </a:p>
        </p:txBody>
      </p:sp>
      <p:sp>
        <p:nvSpPr>
          <p:cNvPr id="12295" name="テキスト ボックス 38">
            <a:extLst>
              <a:ext uri="{FF2B5EF4-FFF2-40B4-BE49-F238E27FC236}">
                <a16:creationId xmlns:a16="http://schemas.microsoft.com/office/drawing/2014/main" id="{5392AB28-7204-4699-B2FD-6F776BD1FA5C}"/>
              </a:ext>
            </a:extLst>
          </p:cNvPr>
          <p:cNvSpPr txBox="1">
            <a:spLocks noChangeArrowheads="1"/>
          </p:cNvSpPr>
          <p:nvPr/>
        </p:nvSpPr>
        <p:spPr bwMode="auto">
          <a:xfrm>
            <a:off x="539750" y="1557338"/>
            <a:ext cx="50403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a:solidFill>
                  <a:srgbClr val="000000"/>
                </a:solidFill>
              </a:rPr>
              <a:t>エネルギーが高いほど</a:t>
            </a:r>
            <a:r>
              <a:rPr kumimoji="1" lang="ja-JP" altLang="en-US" sz="2200">
                <a:solidFill>
                  <a:srgbClr val="FF0000"/>
                </a:solidFill>
              </a:rPr>
              <a:t>電離能力が低い</a:t>
            </a:r>
          </a:p>
        </p:txBody>
      </p:sp>
      <p:sp>
        <p:nvSpPr>
          <p:cNvPr id="12296" name="テキスト ボックス 42">
            <a:extLst>
              <a:ext uri="{FF2B5EF4-FFF2-40B4-BE49-F238E27FC236}">
                <a16:creationId xmlns:a16="http://schemas.microsoft.com/office/drawing/2014/main" id="{1ADAF1BE-0A17-4A04-8D16-5F2D1B53E570}"/>
              </a:ext>
            </a:extLst>
          </p:cNvPr>
          <p:cNvSpPr txBox="1">
            <a:spLocks noChangeArrowheads="1"/>
          </p:cNvSpPr>
          <p:nvPr/>
        </p:nvSpPr>
        <p:spPr bwMode="auto">
          <a:xfrm>
            <a:off x="1211263" y="1989138"/>
            <a:ext cx="64570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dirty="0">
                <a:solidFill>
                  <a:srgbClr val="000000"/>
                </a:solidFill>
              </a:rPr>
              <a:t>→　速度が速いと電磁相互作用する時間が短いから</a:t>
            </a:r>
          </a:p>
        </p:txBody>
      </p:sp>
      <p:sp>
        <p:nvSpPr>
          <p:cNvPr id="12297" name="テキスト ボックス 18">
            <a:extLst>
              <a:ext uri="{FF2B5EF4-FFF2-40B4-BE49-F238E27FC236}">
                <a16:creationId xmlns:a16="http://schemas.microsoft.com/office/drawing/2014/main" id="{5FEFCB02-5525-4590-A812-1B337904ACBA}"/>
              </a:ext>
            </a:extLst>
          </p:cNvPr>
          <p:cNvSpPr txBox="1">
            <a:spLocks noChangeArrowheads="1"/>
          </p:cNvSpPr>
          <p:nvPr/>
        </p:nvSpPr>
        <p:spPr bwMode="auto">
          <a:xfrm>
            <a:off x="546100" y="2422525"/>
            <a:ext cx="5329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a:solidFill>
                  <a:srgbClr val="000000"/>
                </a:solidFill>
              </a:rPr>
              <a:t>エネルギーが高いほど</a:t>
            </a:r>
            <a:r>
              <a:rPr kumimoji="1" lang="ja-JP" altLang="en-US" sz="2200">
                <a:solidFill>
                  <a:srgbClr val="FF0000"/>
                </a:solidFill>
              </a:rPr>
              <a:t>核反応が「すごい」</a:t>
            </a:r>
          </a:p>
        </p:txBody>
      </p:sp>
      <p:sp>
        <p:nvSpPr>
          <p:cNvPr id="12298" name="テキスト ボックス 19">
            <a:extLst>
              <a:ext uri="{FF2B5EF4-FFF2-40B4-BE49-F238E27FC236}">
                <a16:creationId xmlns:a16="http://schemas.microsoft.com/office/drawing/2014/main" id="{B70EC571-C959-49C4-8840-2885D4A023F7}"/>
              </a:ext>
            </a:extLst>
          </p:cNvPr>
          <p:cNvSpPr txBox="1">
            <a:spLocks noChangeArrowheads="1"/>
          </p:cNvSpPr>
          <p:nvPr/>
        </p:nvSpPr>
        <p:spPr bwMode="auto">
          <a:xfrm>
            <a:off x="1217613" y="2781300"/>
            <a:ext cx="70342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a:solidFill>
                  <a:srgbClr val="000000"/>
                </a:solidFill>
              </a:rPr>
              <a:t>→　原子核を粉々に壊して大量の</a:t>
            </a:r>
            <a:r>
              <a:rPr kumimoji="1" lang="en-US" altLang="ja-JP" sz="2200">
                <a:solidFill>
                  <a:srgbClr val="000000"/>
                </a:solidFill>
              </a:rPr>
              <a:t>2</a:t>
            </a:r>
            <a:r>
              <a:rPr kumimoji="1" lang="ja-JP" altLang="en-US" sz="2200">
                <a:solidFill>
                  <a:srgbClr val="000000"/>
                </a:solidFill>
              </a:rPr>
              <a:t>次放射線を生成する</a:t>
            </a:r>
          </a:p>
        </p:txBody>
      </p:sp>
      <p:pic>
        <p:nvPicPr>
          <p:cNvPr id="12299" name="Picture 2" descr="jammovie-23434">
            <a:extLst>
              <a:ext uri="{FF2B5EF4-FFF2-40B4-BE49-F238E27FC236}">
                <a16:creationId xmlns:a16="http://schemas.microsoft.com/office/drawing/2014/main" id="{61241130-BF5B-49EE-A49B-F3FE6831A5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65763" y="352425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テキスト ボックス 23">
            <a:extLst>
              <a:ext uri="{FF2B5EF4-FFF2-40B4-BE49-F238E27FC236}">
                <a16:creationId xmlns:a16="http://schemas.microsoft.com/office/drawing/2014/main" id="{3E55B893-FBF8-4656-B28D-7AF5AAA37093}"/>
              </a:ext>
            </a:extLst>
          </p:cNvPr>
          <p:cNvSpPr txBox="1">
            <a:spLocks noChangeArrowheads="1"/>
          </p:cNvSpPr>
          <p:nvPr/>
        </p:nvSpPr>
        <p:spPr bwMode="auto">
          <a:xfrm>
            <a:off x="4892675" y="5972175"/>
            <a:ext cx="3595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200" b="1">
                <a:solidFill>
                  <a:srgbClr val="0000CC"/>
                </a:solidFill>
              </a:rPr>
              <a:t>高エネルギー核反応の例</a:t>
            </a:r>
            <a:endParaRPr kumimoji="1" lang="en-US" altLang="ja-JP" sz="2200" b="1">
              <a:solidFill>
                <a:srgbClr val="0000CC"/>
              </a:solidFill>
            </a:endParaRPr>
          </a:p>
          <a:p>
            <a:pPr algn="ctr" eaLnBrk="1" hangingPunct="1"/>
            <a:r>
              <a:rPr kumimoji="1" lang="ja-JP" altLang="en-US" sz="2200" b="1">
                <a:solidFill>
                  <a:srgbClr val="0000CC"/>
                </a:solidFill>
              </a:rPr>
              <a:t>（</a:t>
            </a:r>
            <a:r>
              <a:rPr kumimoji="1" lang="en-US" altLang="ja-JP" sz="2200" b="1">
                <a:solidFill>
                  <a:srgbClr val="0000CC"/>
                </a:solidFill>
              </a:rPr>
              <a:t>Au+Au 200GeV/n in CM)</a:t>
            </a:r>
            <a:endParaRPr kumimoji="1" lang="ja-JP" altLang="en-US" sz="2200" b="1">
              <a:solidFill>
                <a:srgbClr val="0000CC"/>
              </a:solidFill>
            </a:endParaRPr>
          </a:p>
        </p:txBody>
      </p:sp>
      <p:sp>
        <p:nvSpPr>
          <p:cNvPr id="12301" name="AutoShape 2">
            <a:extLst>
              <a:ext uri="{FF2B5EF4-FFF2-40B4-BE49-F238E27FC236}">
                <a16:creationId xmlns:a16="http://schemas.microsoft.com/office/drawing/2014/main" id="{20BEED92-B2E9-4D37-8D6D-8249AF782355}"/>
              </a:ext>
            </a:extLst>
          </p:cNvPr>
          <p:cNvSpPr>
            <a:spLocks noChangeArrowheads="1"/>
          </p:cNvSpPr>
          <p:nvPr/>
        </p:nvSpPr>
        <p:spPr bwMode="auto">
          <a:xfrm>
            <a:off x="114300" y="3429000"/>
            <a:ext cx="4322763" cy="3313113"/>
          </a:xfrm>
          <a:prstGeom prst="roundRect">
            <a:avLst>
              <a:gd name="adj" fmla="val 651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pic>
        <p:nvPicPr>
          <p:cNvPr id="12302" name="Picture 2" descr="D:\Tatsu\gakkai\2011\九大講義\energy-LET.emf">
            <a:extLst>
              <a:ext uri="{FF2B5EF4-FFF2-40B4-BE49-F238E27FC236}">
                <a16:creationId xmlns:a16="http://schemas.microsoft.com/office/drawing/2014/main" id="{BA53A4C9-DB29-43EB-92C5-A802B91526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370263"/>
            <a:ext cx="3687763"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テキスト ボックス 26">
            <a:extLst>
              <a:ext uri="{FF2B5EF4-FFF2-40B4-BE49-F238E27FC236}">
                <a16:creationId xmlns:a16="http://schemas.microsoft.com/office/drawing/2014/main" id="{B9363662-DE20-4BE0-AD27-D833340F5778}"/>
              </a:ext>
            </a:extLst>
          </p:cNvPr>
          <p:cNvSpPr txBox="1">
            <a:spLocks noChangeArrowheads="1"/>
          </p:cNvSpPr>
          <p:nvPr/>
        </p:nvSpPr>
        <p:spPr bwMode="auto">
          <a:xfrm>
            <a:off x="132394" y="6303288"/>
            <a:ext cx="4389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200" b="1" dirty="0">
                <a:solidFill>
                  <a:srgbClr val="0000CC"/>
                </a:solidFill>
              </a:rPr>
              <a:t>水中での陽子の阻止能（電離能力）</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72125BAC-5B4A-406B-93C7-A6D0089A7F1E}"/>
              </a:ext>
            </a:extLst>
          </p:cNvPr>
          <p:cNvSpPr>
            <a:spLocks noChangeArrowheads="1"/>
          </p:cNvSpPr>
          <p:nvPr/>
        </p:nvSpPr>
        <p:spPr bwMode="auto">
          <a:xfrm>
            <a:off x="232568" y="3480297"/>
            <a:ext cx="8697813" cy="3302967"/>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3315" name="スライド番号プレースホルダ 3">
            <a:extLst>
              <a:ext uri="{FF2B5EF4-FFF2-40B4-BE49-F238E27FC236}">
                <a16:creationId xmlns:a16="http://schemas.microsoft.com/office/drawing/2014/main" id="{2A7A6506-C1E8-4A05-83F6-700FCAC835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23C9E453-767F-4D84-BDB2-40C5135C06EF}" type="slidenum">
              <a:rPr lang="ja-JP" altLang="en-US" sz="1400">
                <a:solidFill>
                  <a:srgbClr val="000000"/>
                </a:solidFill>
              </a:rPr>
              <a:pPr eaLnBrk="1" hangingPunct="1"/>
              <a:t>7</a:t>
            </a:fld>
            <a:endParaRPr lang="en-US" altLang="ja-JP" sz="1400">
              <a:solidFill>
                <a:srgbClr val="000000"/>
              </a:solidFill>
            </a:endParaRPr>
          </a:p>
        </p:txBody>
      </p:sp>
      <p:sp>
        <p:nvSpPr>
          <p:cNvPr id="10" name="AutoShape 3">
            <a:extLst>
              <a:ext uri="{FF2B5EF4-FFF2-40B4-BE49-F238E27FC236}">
                <a16:creationId xmlns:a16="http://schemas.microsoft.com/office/drawing/2014/main" id="{F8606006-9DBF-4B0D-A0D1-894DBB5E2AA5}"/>
              </a:ext>
            </a:extLst>
          </p:cNvPr>
          <p:cNvSpPr>
            <a:spLocks noChangeArrowheads="1"/>
          </p:cNvSpPr>
          <p:nvPr/>
        </p:nvSpPr>
        <p:spPr bwMode="auto">
          <a:xfrm>
            <a:off x="2843213" y="115888"/>
            <a:ext cx="3384550"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放射線の影響</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3317" name="AutoShape 2">
            <a:extLst>
              <a:ext uri="{FF2B5EF4-FFF2-40B4-BE49-F238E27FC236}">
                <a16:creationId xmlns:a16="http://schemas.microsoft.com/office/drawing/2014/main" id="{05089FCD-AAF1-4495-B11C-5B5399CF62CF}"/>
              </a:ext>
            </a:extLst>
          </p:cNvPr>
          <p:cNvSpPr>
            <a:spLocks noChangeArrowheads="1"/>
          </p:cNvSpPr>
          <p:nvPr/>
        </p:nvSpPr>
        <p:spPr bwMode="auto">
          <a:xfrm>
            <a:off x="251520" y="962527"/>
            <a:ext cx="8678862" cy="2387468"/>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3318" name="テキスト ボックス 13">
            <a:extLst>
              <a:ext uri="{FF2B5EF4-FFF2-40B4-BE49-F238E27FC236}">
                <a16:creationId xmlns:a16="http://schemas.microsoft.com/office/drawing/2014/main" id="{F2E17168-8F89-42AB-B103-3DF99DEABA79}"/>
              </a:ext>
            </a:extLst>
          </p:cNvPr>
          <p:cNvSpPr txBox="1">
            <a:spLocks noChangeArrowheads="1"/>
          </p:cNvSpPr>
          <p:nvPr/>
        </p:nvSpPr>
        <p:spPr bwMode="auto">
          <a:xfrm>
            <a:off x="388045" y="981075"/>
            <a:ext cx="3806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b="1">
                <a:solidFill>
                  <a:srgbClr val="0000CC"/>
                </a:solidFill>
              </a:rPr>
              <a:t>放射線が生物に与える影響</a:t>
            </a:r>
          </a:p>
        </p:txBody>
      </p:sp>
      <p:sp>
        <p:nvSpPr>
          <p:cNvPr id="13319" name="テキスト ボックス 38">
            <a:extLst>
              <a:ext uri="{FF2B5EF4-FFF2-40B4-BE49-F238E27FC236}">
                <a16:creationId xmlns:a16="http://schemas.microsoft.com/office/drawing/2014/main" id="{1204E737-AC58-41F9-B86D-BE4048839052}"/>
              </a:ext>
            </a:extLst>
          </p:cNvPr>
          <p:cNvSpPr txBox="1">
            <a:spLocks noChangeArrowheads="1"/>
          </p:cNvSpPr>
          <p:nvPr/>
        </p:nvSpPr>
        <p:spPr bwMode="auto">
          <a:xfrm>
            <a:off x="784920" y="1364527"/>
            <a:ext cx="8032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ü"/>
            </a:pPr>
            <a:r>
              <a:rPr kumimoji="1" lang="ja-JP" altLang="en-US" sz="2200" dirty="0">
                <a:solidFill>
                  <a:srgbClr val="FF0000"/>
                </a:solidFill>
              </a:rPr>
              <a:t>負の側面</a:t>
            </a:r>
            <a:r>
              <a:rPr kumimoji="1" lang="ja-JP" altLang="en-US" sz="2200" dirty="0">
                <a:solidFill>
                  <a:srgbClr val="000000"/>
                </a:solidFill>
              </a:rPr>
              <a:t>： </a:t>
            </a:r>
            <a:r>
              <a:rPr kumimoji="1" lang="en-US" altLang="ja-JP" sz="2200" dirty="0">
                <a:solidFill>
                  <a:srgbClr val="000000"/>
                </a:solidFill>
              </a:rPr>
              <a:t>DNA</a:t>
            </a:r>
            <a:r>
              <a:rPr kumimoji="1" lang="ja-JP" altLang="en-US" sz="2200" dirty="0">
                <a:solidFill>
                  <a:srgbClr val="000000"/>
                </a:solidFill>
              </a:rPr>
              <a:t>損傷，細胞致死，臓器機能不全，発がん</a:t>
            </a:r>
            <a:endParaRPr kumimoji="1" lang="en-US" altLang="ja-JP" sz="2200" dirty="0">
              <a:solidFill>
                <a:srgbClr val="000000"/>
              </a:solidFill>
            </a:endParaRPr>
          </a:p>
          <a:p>
            <a:pPr eaLnBrk="1" hangingPunct="1">
              <a:buFont typeface="Wingdings" panose="05000000000000000000" pitchFamily="2" charset="2"/>
              <a:buChar char="ü"/>
            </a:pPr>
            <a:r>
              <a:rPr kumimoji="1" lang="ja-JP" altLang="en-US" sz="2200" dirty="0">
                <a:solidFill>
                  <a:srgbClr val="FF0000"/>
                </a:solidFill>
              </a:rPr>
              <a:t>正の側面</a:t>
            </a:r>
            <a:r>
              <a:rPr kumimoji="1" lang="en-US" altLang="ja-JP" sz="2200" dirty="0"/>
              <a:t>: </a:t>
            </a:r>
            <a:r>
              <a:rPr kumimoji="1" lang="ja-JP" altLang="en-US" sz="2200" dirty="0"/>
              <a:t>進化のトリガー，放射線治療，食品の貯蔵期間延長</a:t>
            </a:r>
          </a:p>
        </p:txBody>
      </p:sp>
      <p:sp>
        <p:nvSpPr>
          <p:cNvPr id="13320" name="テキスト ボックス 23">
            <a:extLst>
              <a:ext uri="{FF2B5EF4-FFF2-40B4-BE49-F238E27FC236}">
                <a16:creationId xmlns:a16="http://schemas.microsoft.com/office/drawing/2014/main" id="{7065ABEE-3F80-4326-AB0F-159D2AC013A1}"/>
              </a:ext>
            </a:extLst>
          </p:cNvPr>
          <p:cNvSpPr txBox="1">
            <a:spLocks noChangeArrowheads="1"/>
          </p:cNvSpPr>
          <p:nvPr/>
        </p:nvSpPr>
        <p:spPr bwMode="auto">
          <a:xfrm>
            <a:off x="369094" y="3547681"/>
            <a:ext cx="31829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b="1" dirty="0">
                <a:solidFill>
                  <a:srgbClr val="0000CC"/>
                </a:solidFill>
              </a:rPr>
              <a:t>放射線の影響の大きさ</a:t>
            </a:r>
            <a:endParaRPr kumimoji="1" lang="en-US" altLang="ja-JP" sz="2200" b="1" dirty="0">
              <a:solidFill>
                <a:srgbClr val="0000CC"/>
              </a:solidFill>
            </a:endParaRPr>
          </a:p>
        </p:txBody>
      </p:sp>
      <p:sp>
        <p:nvSpPr>
          <p:cNvPr id="13321" name="テキスト ボックス 15">
            <a:extLst>
              <a:ext uri="{FF2B5EF4-FFF2-40B4-BE49-F238E27FC236}">
                <a16:creationId xmlns:a16="http://schemas.microsoft.com/office/drawing/2014/main" id="{7DD85D90-8409-4CC5-B76A-773D6925B7E9}"/>
              </a:ext>
            </a:extLst>
          </p:cNvPr>
          <p:cNvSpPr txBox="1">
            <a:spLocks noChangeArrowheads="1"/>
          </p:cNvSpPr>
          <p:nvPr/>
        </p:nvSpPr>
        <p:spPr bwMode="auto">
          <a:xfrm>
            <a:off x="388045" y="2105755"/>
            <a:ext cx="3806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b="1" dirty="0">
                <a:solidFill>
                  <a:srgbClr val="0000CC"/>
                </a:solidFill>
              </a:rPr>
              <a:t>放射線が物質に与える影響</a:t>
            </a:r>
          </a:p>
        </p:txBody>
      </p:sp>
      <p:sp>
        <p:nvSpPr>
          <p:cNvPr id="13322" name="テキスト ボックス 16">
            <a:extLst>
              <a:ext uri="{FF2B5EF4-FFF2-40B4-BE49-F238E27FC236}">
                <a16:creationId xmlns:a16="http://schemas.microsoft.com/office/drawing/2014/main" id="{A585C575-C488-4ACD-823B-E2813000C856}"/>
              </a:ext>
            </a:extLst>
          </p:cNvPr>
          <p:cNvSpPr txBox="1">
            <a:spLocks noChangeArrowheads="1"/>
          </p:cNvSpPr>
          <p:nvPr/>
        </p:nvSpPr>
        <p:spPr bwMode="auto">
          <a:xfrm>
            <a:off x="784920" y="2505939"/>
            <a:ext cx="7670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ü"/>
            </a:pPr>
            <a:r>
              <a:rPr kumimoji="1" lang="ja-JP" altLang="en-US" sz="2200" dirty="0">
                <a:solidFill>
                  <a:srgbClr val="FF0000"/>
                </a:solidFill>
              </a:rPr>
              <a:t>負の側面</a:t>
            </a:r>
            <a:r>
              <a:rPr kumimoji="1" lang="en-US" altLang="ja-JP" sz="2200" dirty="0">
                <a:solidFill>
                  <a:srgbClr val="000000"/>
                </a:solidFill>
              </a:rPr>
              <a:t>: </a:t>
            </a:r>
            <a:r>
              <a:rPr kumimoji="1" lang="ja-JP" altLang="en-US" sz="2200" dirty="0">
                <a:solidFill>
                  <a:srgbClr val="000000"/>
                </a:solidFill>
              </a:rPr>
              <a:t>原子炉・加速器の材料損傷，半導体エラー</a:t>
            </a:r>
            <a:endParaRPr kumimoji="1" lang="en-US" altLang="ja-JP" sz="2200" dirty="0">
              <a:solidFill>
                <a:srgbClr val="000000"/>
              </a:solidFill>
            </a:endParaRPr>
          </a:p>
          <a:p>
            <a:pPr eaLnBrk="1" hangingPunct="1">
              <a:buFont typeface="Wingdings" panose="05000000000000000000" pitchFamily="2" charset="2"/>
              <a:buChar char="ü"/>
            </a:pPr>
            <a:r>
              <a:rPr kumimoji="1" lang="ja-JP" altLang="en-US" sz="2200" dirty="0">
                <a:solidFill>
                  <a:srgbClr val="FF0000"/>
                </a:solidFill>
              </a:rPr>
              <a:t>正の側面</a:t>
            </a:r>
            <a:r>
              <a:rPr kumimoji="1" lang="en-US" altLang="ja-JP" sz="2200" dirty="0"/>
              <a:t>: </a:t>
            </a:r>
            <a:r>
              <a:rPr kumimoji="1" lang="ja-JP" altLang="en-US" sz="2200" dirty="0"/>
              <a:t>放射線グラフト重合による新素材創成</a:t>
            </a:r>
          </a:p>
        </p:txBody>
      </p:sp>
      <p:sp>
        <p:nvSpPr>
          <p:cNvPr id="13323" name="正方形/長方形 27">
            <a:extLst>
              <a:ext uri="{FF2B5EF4-FFF2-40B4-BE49-F238E27FC236}">
                <a16:creationId xmlns:a16="http://schemas.microsoft.com/office/drawing/2014/main" id="{D133A37D-45CA-4885-80B1-86E5A10CB02C}"/>
              </a:ext>
            </a:extLst>
          </p:cNvPr>
          <p:cNvSpPr>
            <a:spLocks noChangeArrowheads="1"/>
          </p:cNvSpPr>
          <p:nvPr/>
        </p:nvSpPr>
        <p:spPr bwMode="auto">
          <a:xfrm>
            <a:off x="388045" y="3999488"/>
            <a:ext cx="7656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基本指標：吸収線量（単位質量当たりに付与される付与エネルギー）　</a:t>
            </a:r>
          </a:p>
        </p:txBody>
      </p:sp>
      <p:sp>
        <p:nvSpPr>
          <p:cNvPr id="13324" name="正方形/長方形 28">
            <a:extLst>
              <a:ext uri="{FF2B5EF4-FFF2-40B4-BE49-F238E27FC236}">
                <a16:creationId xmlns:a16="http://schemas.microsoft.com/office/drawing/2014/main" id="{F6D56F25-E48E-456C-BED1-7812886B00A3}"/>
              </a:ext>
            </a:extLst>
          </p:cNvPr>
          <p:cNvSpPr>
            <a:spLocks noChangeArrowheads="1"/>
          </p:cNvSpPr>
          <p:nvPr/>
        </p:nvSpPr>
        <p:spPr bwMode="auto">
          <a:xfrm>
            <a:off x="358329" y="5294914"/>
            <a:ext cx="8678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２次指標：等価線量・実効線量</a:t>
            </a:r>
            <a:r>
              <a:rPr lang="ja-JP" altLang="en-US" sz="1800" dirty="0"/>
              <a:t>（吸収線量に影響の違いを表す</a:t>
            </a:r>
            <a:r>
              <a:rPr lang="ja-JP" altLang="en-US" sz="1800" u="sng" dirty="0"/>
              <a:t>補正係数</a:t>
            </a:r>
            <a:r>
              <a:rPr lang="ja-JP" altLang="en-US" sz="1800" dirty="0"/>
              <a:t>を乗じた値）</a:t>
            </a:r>
            <a:endParaRPr lang="ja-JP" altLang="en-US" dirty="0"/>
          </a:p>
        </p:txBody>
      </p:sp>
      <p:sp>
        <p:nvSpPr>
          <p:cNvPr id="4" name="テキスト ボックス 3">
            <a:extLst>
              <a:ext uri="{FF2B5EF4-FFF2-40B4-BE49-F238E27FC236}">
                <a16:creationId xmlns:a16="http://schemas.microsoft.com/office/drawing/2014/main" id="{54E0CD9F-3609-4496-90CC-AEF786C01378}"/>
              </a:ext>
            </a:extLst>
          </p:cNvPr>
          <p:cNvSpPr txBox="1"/>
          <p:nvPr/>
        </p:nvSpPr>
        <p:spPr>
          <a:xfrm>
            <a:off x="4937713" y="5764438"/>
            <a:ext cx="3692036" cy="369332"/>
          </a:xfrm>
          <a:prstGeom prst="rect">
            <a:avLst/>
          </a:prstGeom>
          <a:solidFill>
            <a:srgbClr val="CCFFFF"/>
          </a:solidFill>
          <a:ln w="28575">
            <a:solidFill>
              <a:srgbClr val="0000CC"/>
            </a:solidFill>
          </a:ln>
          <a:effectLst>
            <a:outerShdw blurRad="50800" dist="38100" dir="2700000" algn="tl" rotWithShape="0">
              <a:prstClr val="black">
                <a:alpha val="40000"/>
              </a:prstClr>
            </a:outerShdw>
          </a:effectLst>
        </p:spPr>
        <p:txBody>
          <a:bodyPr wrap="none">
            <a:spAutoFit/>
          </a:bodyPr>
          <a:lstStyle/>
          <a:p>
            <a:pPr algn="ctr">
              <a:defRPr/>
            </a:pPr>
            <a:r>
              <a:rPr kumimoji="1" lang="ja-JP" altLang="en-US" sz="1800" dirty="0">
                <a:latin typeface="Arial" charset="0"/>
              </a:rPr>
              <a:t>放射線の種類やエネルギーに依存</a:t>
            </a:r>
          </a:p>
        </p:txBody>
      </p:sp>
      <p:sp>
        <p:nvSpPr>
          <p:cNvPr id="13326" name="直角三角形 4">
            <a:extLst>
              <a:ext uri="{FF2B5EF4-FFF2-40B4-BE49-F238E27FC236}">
                <a16:creationId xmlns:a16="http://schemas.microsoft.com/office/drawing/2014/main" id="{6B9C53FF-63F9-4116-B872-3D39DD4AFF1B}"/>
              </a:ext>
            </a:extLst>
          </p:cNvPr>
          <p:cNvSpPr>
            <a:spLocks noChangeArrowheads="1"/>
          </p:cNvSpPr>
          <p:nvPr/>
        </p:nvSpPr>
        <p:spPr bwMode="auto">
          <a:xfrm flipH="1">
            <a:off x="6836308" y="5630742"/>
            <a:ext cx="504825" cy="144463"/>
          </a:xfrm>
          <a:prstGeom prst="rtTriangle">
            <a:avLst/>
          </a:prstGeom>
          <a:solidFill>
            <a:srgbClr val="0000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 name="AutoShape 6">
            <a:extLst>
              <a:ext uri="{FF2B5EF4-FFF2-40B4-BE49-F238E27FC236}">
                <a16:creationId xmlns:a16="http://schemas.microsoft.com/office/drawing/2014/main" id="{7D22FFD3-58E1-4EAC-A9CA-0F9FC823B90B}"/>
              </a:ext>
            </a:extLst>
          </p:cNvPr>
          <p:cNvSpPr>
            <a:spLocks noChangeArrowheads="1"/>
          </p:cNvSpPr>
          <p:nvPr/>
        </p:nvSpPr>
        <p:spPr bwMode="auto">
          <a:xfrm>
            <a:off x="1523628" y="4770172"/>
            <a:ext cx="5495096" cy="400050"/>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p>
            <a:pPr>
              <a:defRPr/>
            </a:pPr>
            <a:r>
              <a:rPr kumimoji="1" lang="ja-JP" altLang="en-US" b="1" dirty="0">
                <a:solidFill>
                  <a:srgbClr val="FFFF00"/>
                </a:solidFill>
                <a:effectLst>
                  <a:outerShdw blurRad="38100" dist="38100" dir="2700000" algn="tl">
                    <a:srgbClr val="000000">
                      <a:alpha val="43137"/>
                    </a:srgbClr>
                  </a:outerShdw>
                </a:effectLst>
                <a:latin typeface="Arial" charset="0"/>
              </a:rPr>
              <a:t>生物及び物質，両方の影響の大きさを表現可能</a:t>
            </a:r>
            <a:endParaRPr kumimoji="1" lang="en-US" altLang="ja-JP" b="1" dirty="0">
              <a:solidFill>
                <a:srgbClr val="FFFF00"/>
              </a:solidFill>
              <a:effectLst>
                <a:outerShdw blurRad="38100" dist="38100" dir="2700000" algn="tl">
                  <a:srgbClr val="000000">
                    <a:alpha val="43137"/>
                  </a:srgbClr>
                </a:outerShdw>
              </a:effectLst>
              <a:latin typeface="Arial" charset="0"/>
            </a:endParaRPr>
          </a:p>
        </p:txBody>
      </p:sp>
      <p:sp>
        <p:nvSpPr>
          <p:cNvPr id="3" name="正方形/長方形 2">
            <a:extLst>
              <a:ext uri="{FF2B5EF4-FFF2-40B4-BE49-F238E27FC236}">
                <a16:creationId xmlns:a16="http://schemas.microsoft.com/office/drawing/2014/main" id="{996EF4F3-39D2-4543-AFD6-2DB5DDE729BE}"/>
              </a:ext>
            </a:extLst>
          </p:cNvPr>
          <p:cNvSpPr/>
          <p:nvPr/>
        </p:nvSpPr>
        <p:spPr>
          <a:xfrm>
            <a:off x="765969" y="4348467"/>
            <a:ext cx="3470822" cy="400110"/>
          </a:xfrm>
          <a:prstGeom prst="rect">
            <a:avLst/>
          </a:prstGeom>
        </p:spPr>
        <p:txBody>
          <a:bodyPr wrap="none">
            <a:spAutoFit/>
          </a:bodyPr>
          <a:lstStyle/>
          <a:p>
            <a:pPr marL="342900" indent="-342900">
              <a:buFont typeface="Wingdings" panose="05000000000000000000" pitchFamily="2" charset="2"/>
              <a:buChar char="ü"/>
            </a:pPr>
            <a:r>
              <a:rPr lang="ja-JP" altLang="en-US" dirty="0"/>
              <a:t>単位： </a:t>
            </a:r>
            <a:r>
              <a:rPr lang="ja-JP" altLang="en-US" dirty="0">
                <a:solidFill>
                  <a:srgbClr val="FF0000"/>
                </a:solidFill>
              </a:rPr>
              <a:t>グレイ（</a:t>
            </a:r>
            <a:r>
              <a:rPr lang="en-US" altLang="ja-JP" dirty="0" err="1">
                <a:solidFill>
                  <a:srgbClr val="FF0000"/>
                </a:solidFill>
              </a:rPr>
              <a:t>Gy</a:t>
            </a:r>
            <a:r>
              <a:rPr lang="ja-JP" altLang="en-US" dirty="0">
                <a:solidFill>
                  <a:srgbClr val="FF0000"/>
                </a:solidFill>
              </a:rPr>
              <a:t>） </a:t>
            </a:r>
            <a:r>
              <a:rPr lang="en-US" altLang="ja-JP" dirty="0"/>
              <a:t>= (J</a:t>
            </a:r>
            <a:r>
              <a:rPr lang="en-US" altLang="ja-JP"/>
              <a:t>/kg</a:t>
            </a:r>
            <a:r>
              <a:rPr lang="ja-JP" altLang="en-US"/>
              <a:t>）</a:t>
            </a:r>
            <a:endParaRPr lang="ja-JP" altLang="en-US" dirty="0"/>
          </a:p>
        </p:txBody>
      </p:sp>
      <p:sp>
        <p:nvSpPr>
          <p:cNvPr id="20" name="正方形/長方形 19">
            <a:extLst>
              <a:ext uri="{FF2B5EF4-FFF2-40B4-BE49-F238E27FC236}">
                <a16:creationId xmlns:a16="http://schemas.microsoft.com/office/drawing/2014/main" id="{F226E396-E9A3-4E73-8F9C-3EB5173A0679}"/>
              </a:ext>
            </a:extLst>
          </p:cNvPr>
          <p:cNvSpPr/>
          <p:nvPr/>
        </p:nvSpPr>
        <p:spPr>
          <a:xfrm>
            <a:off x="760060" y="5685397"/>
            <a:ext cx="2941831" cy="400110"/>
          </a:xfrm>
          <a:prstGeom prst="rect">
            <a:avLst/>
          </a:prstGeom>
        </p:spPr>
        <p:txBody>
          <a:bodyPr wrap="none">
            <a:spAutoFit/>
          </a:bodyPr>
          <a:lstStyle/>
          <a:p>
            <a:pPr marL="342900" indent="-342900">
              <a:buFont typeface="Wingdings" panose="05000000000000000000" pitchFamily="2" charset="2"/>
              <a:buChar char="ü"/>
            </a:pPr>
            <a:r>
              <a:rPr lang="ja-JP" altLang="en-US" dirty="0"/>
              <a:t>単位： </a:t>
            </a:r>
            <a:r>
              <a:rPr lang="ja-JP" altLang="en-US" dirty="0">
                <a:solidFill>
                  <a:srgbClr val="FF0000"/>
                </a:solidFill>
              </a:rPr>
              <a:t>シーベルト（</a:t>
            </a:r>
            <a:r>
              <a:rPr lang="en-US" altLang="ja-JP" dirty="0" err="1">
                <a:solidFill>
                  <a:srgbClr val="FF0000"/>
                </a:solidFill>
              </a:rPr>
              <a:t>Sv</a:t>
            </a:r>
            <a:r>
              <a:rPr lang="ja-JP" altLang="en-US" dirty="0">
                <a:solidFill>
                  <a:srgbClr val="FF0000"/>
                </a:solidFill>
              </a:rPr>
              <a:t>）</a:t>
            </a:r>
            <a:endParaRPr lang="ja-JP" altLang="en-US" dirty="0"/>
          </a:p>
        </p:txBody>
      </p:sp>
      <p:sp>
        <p:nvSpPr>
          <p:cNvPr id="21" name="AutoShape 6">
            <a:extLst>
              <a:ext uri="{FF2B5EF4-FFF2-40B4-BE49-F238E27FC236}">
                <a16:creationId xmlns:a16="http://schemas.microsoft.com/office/drawing/2014/main" id="{B96E8809-64D7-479C-93C1-9A05A265FC82}"/>
              </a:ext>
            </a:extLst>
          </p:cNvPr>
          <p:cNvSpPr>
            <a:spLocks noChangeArrowheads="1"/>
          </p:cNvSpPr>
          <p:nvPr/>
        </p:nvSpPr>
        <p:spPr bwMode="auto">
          <a:xfrm>
            <a:off x="1521537" y="6237195"/>
            <a:ext cx="6727044" cy="400110"/>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none" anchor="ctr"/>
          <a:lstStyle/>
          <a:p>
            <a:pPr>
              <a:defRPr/>
            </a:pPr>
            <a:r>
              <a:rPr kumimoji="1" lang="ja-JP" altLang="en-US" b="1" dirty="0">
                <a:solidFill>
                  <a:srgbClr val="FFFF00"/>
                </a:solidFill>
                <a:effectLst>
                  <a:outerShdw blurRad="38100" dist="38100" dir="2700000" algn="tl">
                    <a:srgbClr val="000000">
                      <a:alpha val="43137"/>
                    </a:srgbClr>
                  </a:outerShdw>
                </a:effectLst>
                <a:latin typeface="Arial" charset="0"/>
              </a:rPr>
              <a:t>放射線防護や人体の被ばくリスクを表現するときのみに利用</a:t>
            </a:r>
            <a:endParaRPr kumimoji="1" lang="en-US" altLang="ja-JP" b="1" dirty="0">
              <a:solidFill>
                <a:srgbClr val="FFFF00"/>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5AFAD417-1AE0-48E2-B876-2E95847CEC7E}"/>
              </a:ext>
            </a:extLst>
          </p:cNvPr>
          <p:cNvSpPr>
            <a:spLocks noChangeArrowheads="1"/>
          </p:cNvSpPr>
          <p:nvPr/>
        </p:nvSpPr>
        <p:spPr bwMode="auto">
          <a:xfrm>
            <a:off x="249237" y="3106737"/>
            <a:ext cx="8786812" cy="3635375"/>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4339" name="スライド番号プレースホルダ 3">
            <a:extLst>
              <a:ext uri="{FF2B5EF4-FFF2-40B4-BE49-F238E27FC236}">
                <a16:creationId xmlns:a16="http://schemas.microsoft.com/office/drawing/2014/main" id="{86B7F8CF-721A-4DCA-8230-D7BBE443D9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7EEC9D3E-D255-4E7C-8381-2EFEDE68D463}" type="slidenum">
              <a:rPr lang="ja-JP" altLang="en-US" sz="1400">
                <a:solidFill>
                  <a:srgbClr val="000000"/>
                </a:solidFill>
              </a:rPr>
              <a:pPr eaLnBrk="1" hangingPunct="1"/>
              <a:t>8</a:t>
            </a:fld>
            <a:endParaRPr lang="en-US" altLang="ja-JP" sz="1400">
              <a:solidFill>
                <a:srgbClr val="000000"/>
              </a:solidFill>
            </a:endParaRPr>
          </a:p>
        </p:txBody>
      </p:sp>
      <p:sp>
        <p:nvSpPr>
          <p:cNvPr id="10" name="AutoShape 3">
            <a:extLst>
              <a:ext uri="{FF2B5EF4-FFF2-40B4-BE49-F238E27FC236}">
                <a16:creationId xmlns:a16="http://schemas.microsoft.com/office/drawing/2014/main" id="{6F3F6500-B095-4DF5-845F-0EFB2AAE5A7F}"/>
              </a:ext>
            </a:extLst>
          </p:cNvPr>
          <p:cNvSpPr>
            <a:spLocks noChangeArrowheads="1"/>
          </p:cNvSpPr>
          <p:nvPr/>
        </p:nvSpPr>
        <p:spPr bwMode="auto">
          <a:xfrm>
            <a:off x="1331913" y="115888"/>
            <a:ext cx="6048375"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代表的な放射線挙動解析手法</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4341" name="AutoShape 2">
            <a:extLst>
              <a:ext uri="{FF2B5EF4-FFF2-40B4-BE49-F238E27FC236}">
                <a16:creationId xmlns:a16="http://schemas.microsoft.com/office/drawing/2014/main" id="{4845F0FB-76EA-486A-B6AB-DD31610BE4D3}"/>
              </a:ext>
            </a:extLst>
          </p:cNvPr>
          <p:cNvSpPr>
            <a:spLocks noChangeArrowheads="1"/>
          </p:cNvSpPr>
          <p:nvPr/>
        </p:nvSpPr>
        <p:spPr bwMode="auto">
          <a:xfrm>
            <a:off x="328613" y="981075"/>
            <a:ext cx="8566150" cy="1971675"/>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4342" name="テキスト ボックス 13">
            <a:extLst>
              <a:ext uri="{FF2B5EF4-FFF2-40B4-BE49-F238E27FC236}">
                <a16:creationId xmlns:a16="http://schemas.microsoft.com/office/drawing/2014/main" id="{54A0B01F-B6F1-4E72-AFA5-FA290C9A7093}"/>
              </a:ext>
            </a:extLst>
          </p:cNvPr>
          <p:cNvSpPr txBox="1">
            <a:spLocks noChangeArrowheads="1"/>
          </p:cNvSpPr>
          <p:nvPr/>
        </p:nvSpPr>
        <p:spPr bwMode="auto">
          <a:xfrm>
            <a:off x="1676400" y="1026468"/>
            <a:ext cx="553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400" b="1" dirty="0">
                <a:solidFill>
                  <a:srgbClr val="0000CC"/>
                </a:solidFill>
              </a:rPr>
              <a:t>決定論的手法 </a:t>
            </a:r>
            <a:r>
              <a:rPr kumimoji="1" lang="en-US" altLang="ja-JP" sz="2400" b="1" dirty="0">
                <a:solidFill>
                  <a:srgbClr val="0000CC"/>
                </a:solidFill>
              </a:rPr>
              <a:t>(Deterministic Method)</a:t>
            </a:r>
            <a:endParaRPr kumimoji="1" lang="ja-JP" altLang="en-US" sz="2400" b="1" dirty="0">
              <a:solidFill>
                <a:srgbClr val="0000CC"/>
              </a:solidFill>
            </a:endParaRPr>
          </a:p>
        </p:txBody>
      </p:sp>
      <p:sp>
        <p:nvSpPr>
          <p:cNvPr id="14343" name="テキスト ボックス 38">
            <a:extLst>
              <a:ext uri="{FF2B5EF4-FFF2-40B4-BE49-F238E27FC236}">
                <a16:creationId xmlns:a16="http://schemas.microsoft.com/office/drawing/2014/main" id="{12B6C898-D208-4A11-8590-0A4A09F6E2DD}"/>
              </a:ext>
            </a:extLst>
          </p:cNvPr>
          <p:cNvSpPr txBox="1">
            <a:spLocks noChangeArrowheads="1"/>
          </p:cNvSpPr>
          <p:nvPr/>
        </p:nvSpPr>
        <p:spPr bwMode="auto">
          <a:xfrm>
            <a:off x="699098" y="1420812"/>
            <a:ext cx="80327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dirty="0">
                <a:solidFill>
                  <a:srgbClr val="000000"/>
                </a:solidFill>
              </a:rPr>
              <a:t>単位時間・体積あたりに流入・流出・生成・消滅する放射線の数を，ボルツマン方程式を解析的に解くことにより決定</a:t>
            </a:r>
          </a:p>
        </p:txBody>
      </p:sp>
      <p:sp>
        <p:nvSpPr>
          <p:cNvPr id="14344" name="テキスト ボックス 23">
            <a:extLst>
              <a:ext uri="{FF2B5EF4-FFF2-40B4-BE49-F238E27FC236}">
                <a16:creationId xmlns:a16="http://schemas.microsoft.com/office/drawing/2014/main" id="{9D17249F-795A-42CA-8FFC-CAACEE1226E4}"/>
              </a:ext>
            </a:extLst>
          </p:cNvPr>
          <p:cNvSpPr txBox="1">
            <a:spLocks noChangeArrowheads="1"/>
          </p:cNvSpPr>
          <p:nvPr/>
        </p:nvSpPr>
        <p:spPr bwMode="auto">
          <a:xfrm>
            <a:off x="1914095" y="3126137"/>
            <a:ext cx="5499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400" b="1" dirty="0">
                <a:solidFill>
                  <a:srgbClr val="0000CC"/>
                </a:solidFill>
              </a:rPr>
              <a:t>モンテカルロ法 </a:t>
            </a:r>
            <a:r>
              <a:rPr kumimoji="1" lang="en-US" altLang="ja-JP" sz="2400" b="1" dirty="0">
                <a:solidFill>
                  <a:srgbClr val="0000CC"/>
                </a:solidFill>
              </a:rPr>
              <a:t>(Monte Carlo Method)</a:t>
            </a:r>
          </a:p>
        </p:txBody>
      </p:sp>
      <p:sp>
        <p:nvSpPr>
          <p:cNvPr id="14345" name="テキスト ボックス 16">
            <a:extLst>
              <a:ext uri="{FF2B5EF4-FFF2-40B4-BE49-F238E27FC236}">
                <a16:creationId xmlns:a16="http://schemas.microsoft.com/office/drawing/2014/main" id="{AF1EDD77-FF54-406C-8F99-326BCD2ABBAA}"/>
              </a:ext>
            </a:extLst>
          </p:cNvPr>
          <p:cNvSpPr txBox="1">
            <a:spLocks noChangeArrowheads="1"/>
          </p:cNvSpPr>
          <p:nvPr/>
        </p:nvSpPr>
        <p:spPr bwMode="auto">
          <a:xfrm>
            <a:off x="1210609" y="2152730"/>
            <a:ext cx="680215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buFont typeface="Wingdings" panose="05000000000000000000" pitchFamily="2" charset="2"/>
              <a:buChar char="ü"/>
            </a:pPr>
            <a:r>
              <a:rPr kumimoji="1" lang="ja-JP" altLang="en-US" dirty="0">
                <a:solidFill>
                  <a:srgbClr val="000000"/>
                </a:solidFill>
              </a:rPr>
              <a:t>長所：　計算時間が短い</a:t>
            </a:r>
            <a:endParaRPr kumimoji="1" lang="en-US" altLang="ja-JP" dirty="0">
              <a:solidFill>
                <a:srgbClr val="000000"/>
              </a:solidFill>
            </a:endParaRPr>
          </a:p>
          <a:p>
            <a:pPr eaLnBrk="1" hangingPunct="1">
              <a:buFont typeface="Wingdings" panose="05000000000000000000" pitchFamily="2" charset="2"/>
              <a:buChar char="ü"/>
            </a:pPr>
            <a:r>
              <a:rPr kumimoji="1" lang="ja-JP" altLang="en-US" dirty="0">
                <a:solidFill>
                  <a:srgbClr val="000000"/>
                </a:solidFill>
              </a:rPr>
              <a:t>短所：　近似が多いため複雑な体系では</a:t>
            </a:r>
            <a:r>
              <a:rPr kumimoji="1" lang="ja-JP" altLang="en-US" dirty="0">
                <a:solidFill>
                  <a:srgbClr val="FF0000"/>
                </a:solidFill>
              </a:rPr>
              <a:t>計算精度が落ちる</a:t>
            </a:r>
          </a:p>
        </p:txBody>
      </p:sp>
      <p:sp>
        <p:nvSpPr>
          <p:cNvPr id="14346" name="テキスト ボックス 17">
            <a:extLst>
              <a:ext uri="{FF2B5EF4-FFF2-40B4-BE49-F238E27FC236}">
                <a16:creationId xmlns:a16="http://schemas.microsoft.com/office/drawing/2014/main" id="{F7B7E6D9-DF8F-40D0-A1A5-A360F5E90E96}"/>
              </a:ext>
            </a:extLst>
          </p:cNvPr>
          <p:cNvSpPr txBox="1">
            <a:spLocks noChangeArrowheads="1"/>
          </p:cNvSpPr>
          <p:nvPr/>
        </p:nvSpPr>
        <p:spPr bwMode="auto">
          <a:xfrm>
            <a:off x="647345" y="3538377"/>
            <a:ext cx="80327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sz="2200" dirty="0">
                <a:solidFill>
                  <a:srgbClr val="000000"/>
                </a:solidFill>
              </a:rPr>
              <a:t>素過程（核反応や電離など）の発生頻度をモデル化もしくはデータベース化し，乱数を用いて各放射線の挙動をコンピュータ内で再現</a:t>
            </a:r>
          </a:p>
        </p:txBody>
      </p:sp>
      <p:sp>
        <p:nvSpPr>
          <p:cNvPr id="19" name="テキスト ボックス 18">
            <a:extLst>
              <a:ext uri="{FF2B5EF4-FFF2-40B4-BE49-F238E27FC236}">
                <a16:creationId xmlns:a16="http://schemas.microsoft.com/office/drawing/2014/main" id="{7FAE3CD9-8572-4FCC-A202-E5CDBA4B30C5}"/>
              </a:ext>
            </a:extLst>
          </p:cNvPr>
          <p:cNvSpPr txBox="1"/>
          <p:nvPr/>
        </p:nvSpPr>
        <p:spPr>
          <a:xfrm>
            <a:off x="538006" y="4253185"/>
            <a:ext cx="8485965" cy="1015663"/>
          </a:xfrm>
          <a:prstGeom prst="rect">
            <a:avLst/>
          </a:prstGeom>
          <a:noFill/>
        </p:spPr>
        <p:txBody>
          <a:bodyPr wrap="square">
            <a:spAutoFit/>
          </a:bodyPr>
          <a:lstStyle/>
          <a:p>
            <a:pPr marL="342900" indent="-342900">
              <a:buFont typeface="Wingdings" panose="05000000000000000000" pitchFamily="2" charset="2"/>
              <a:buChar char="ü"/>
              <a:defRPr/>
            </a:pPr>
            <a:r>
              <a:rPr kumimoji="1" lang="ja-JP" altLang="en-US" dirty="0">
                <a:solidFill>
                  <a:srgbClr val="000000"/>
                </a:solidFill>
                <a:latin typeface="Arial" charset="0"/>
              </a:rPr>
              <a:t>長所：　第一原理計算のため情報量が多い </a:t>
            </a:r>
            <a:endParaRPr kumimoji="1" lang="en-US" altLang="ja-JP" dirty="0">
              <a:solidFill>
                <a:srgbClr val="000000"/>
              </a:solidFill>
              <a:latin typeface="Arial" charset="0"/>
            </a:endParaRPr>
          </a:p>
          <a:p>
            <a:pPr>
              <a:defRPr/>
            </a:pPr>
            <a:r>
              <a:rPr kumimoji="1" lang="ja-JP" altLang="en-US" dirty="0">
                <a:solidFill>
                  <a:srgbClr val="000000"/>
                </a:solidFill>
                <a:latin typeface="Arial" charset="0"/>
              </a:rPr>
              <a:t>　　　　　　　複雑な体系でも</a:t>
            </a:r>
            <a:r>
              <a:rPr kumimoji="1" lang="ja-JP" altLang="en-US" dirty="0">
                <a:solidFill>
                  <a:srgbClr val="FF0000"/>
                </a:solidFill>
                <a:latin typeface="Arial" charset="0"/>
              </a:rPr>
              <a:t>計算精度がよい</a:t>
            </a:r>
            <a:endParaRPr kumimoji="1" lang="en-US" altLang="ja-JP" dirty="0">
              <a:solidFill>
                <a:srgbClr val="FF0000"/>
              </a:solidFill>
              <a:latin typeface="Arial" charset="0"/>
            </a:endParaRPr>
          </a:p>
          <a:p>
            <a:pPr marL="342900" indent="-342900">
              <a:buFont typeface="Wingdings" panose="05000000000000000000" pitchFamily="2" charset="2"/>
              <a:buChar char="ü"/>
              <a:defRPr/>
            </a:pPr>
            <a:r>
              <a:rPr kumimoji="1" lang="ja-JP" altLang="en-US" dirty="0">
                <a:solidFill>
                  <a:srgbClr val="000000"/>
                </a:solidFill>
                <a:latin typeface="Arial" charset="0"/>
              </a:rPr>
              <a:t>短所：　解析する放射線の数が少ないと統計的なばらつき（誤差）が大きい</a:t>
            </a:r>
          </a:p>
        </p:txBody>
      </p:sp>
      <p:sp>
        <p:nvSpPr>
          <p:cNvPr id="14349" name="テキスト ボックス 20">
            <a:extLst>
              <a:ext uri="{FF2B5EF4-FFF2-40B4-BE49-F238E27FC236}">
                <a16:creationId xmlns:a16="http://schemas.microsoft.com/office/drawing/2014/main" id="{F3AA3BB8-7D9B-4513-A7FF-9ED8053DDF13}"/>
              </a:ext>
            </a:extLst>
          </p:cNvPr>
          <p:cNvSpPr txBox="1">
            <a:spLocks noChangeArrowheads="1"/>
          </p:cNvSpPr>
          <p:nvPr/>
        </p:nvSpPr>
        <p:spPr bwMode="auto">
          <a:xfrm>
            <a:off x="1082674" y="5268848"/>
            <a:ext cx="70580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1" lang="ja-JP" altLang="en-US" sz="2200" dirty="0">
                <a:solidFill>
                  <a:srgbClr val="FF0000"/>
                </a:solidFill>
              </a:rPr>
              <a:t>近年のコンピュータの急速な発展により，</a:t>
            </a:r>
            <a:endParaRPr kumimoji="1" lang="en-US" altLang="ja-JP" sz="2200" dirty="0">
              <a:solidFill>
                <a:srgbClr val="FF0000"/>
              </a:solidFill>
            </a:endParaRPr>
          </a:p>
          <a:p>
            <a:pPr algn="ctr" eaLnBrk="1" hangingPunct="1"/>
            <a:r>
              <a:rPr kumimoji="1" lang="ja-JP" altLang="en-US" sz="2200" dirty="0">
                <a:solidFill>
                  <a:srgbClr val="FF0000"/>
                </a:solidFill>
              </a:rPr>
              <a:t>個人用</a:t>
            </a:r>
            <a:r>
              <a:rPr kumimoji="1" lang="en-US" altLang="ja-JP" sz="2200" dirty="0">
                <a:solidFill>
                  <a:srgbClr val="FF0000"/>
                </a:solidFill>
              </a:rPr>
              <a:t>PC</a:t>
            </a:r>
            <a:r>
              <a:rPr kumimoji="1" lang="ja-JP" altLang="en-US" sz="2200" dirty="0">
                <a:solidFill>
                  <a:srgbClr val="FF0000"/>
                </a:solidFill>
              </a:rPr>
              <a:t>でも十分な計算精度で解析が可能となった</a:t>
            </a:r>
          </a:p>
        </p:txBody>
      </p:sp>
      <p:sp>
        <p:nvSpPr>
          <p:cNvPr id="14" name="AutoShape 6">
            <a:extLst>
              <a:ext uri="{FF2B5EF4-FFF2-40B4-BE49-F238E27FC236}">
                <a16:creationId xmlns:a16="http://schemas.microsoft.com/office/drawing/2014/main" id="{C5DCFF68-DD79-40F6-8BB0-848E1574C2D9}"/>
              </a:ext>
            </a:extLst>
          </p:cNvPr>
          <p:cNvSpPr>
            <a:spLocks noChangeArrowheads="1"/>
          </p:cNvSpPr>
          <p:nvPr/>
        </p:nvSpPr>
        <p:spPr bwMode="auto">
          <a:xfrm>
            <a:off x="328613" y="6157296"/>
            <a:ext cx="8587563" cy="394934"/>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square" anchor="ctr"/>
          <a:lstStyle/>
          <a:p>
            <a:pPr algn="ctr">
              <a:defRPr/>
            </a:pPr>
            <a:r>
              <a:rPr kumimoji="1" lang="en-US" altLang="ja-JP" sz="2200" b="1" dirty="0">
                <a:solidFill>
                  <a:srgbClr val="FFFF00"/>
                </a:solidFill>
                <a:effectLst>
                  <a:outerShdw blurRad="38100" dist="38100" dir="2700000" algn="tl">
                    <a:srgbClr val="000000">
                      <a:alpha val="43137"/>
                    </a:srgbClr>
                  </a:outerShdw>
                </a:effectLst>
                <a:latin typeface="Arial" charset="0"/>
              </a:rPr>
              <a:t>PHITS</a:t>
            </a:r>
            <a:r>
              <a:rPr kumimoji="1" lang="ja-JP" altLang="en-US" sz="2200" b="1" dirty="0">
                <a:solidFill>
                  <a:srgbClr val="FFFF00"/>
                </a:solidFill>
                <a:effectLst>
                  <a:outerShdw blurRad="38100" dist="38100" dir="2700000" algn="tl">
                    <a:srgbClr val="000000">
                      <a:alpha val="43137"/>
                    </a:srgbClr>
                  </a:outerShdw>
                </a:effectLst>
                <a:latin typeface="Arial" charset="0"/>
              </a:rPr>
              <a:t>は世界で最も汎用的に利用されているモンテカルロコードの１つ</a:t>
            </a:r>
            <a:endParaRPr kumimoji="1" lang="en-US" altLang="ja-JP" sz="2200" b="1" dirty="0">
              <a:solidFill>
                <a:srgbClr val="FFFF00"/>
              </a:solidFill>
              <a:effectLst>
                <a:outerShdw blurRad="38100" dist="38100" dir="2700000" algn="tl">
                  <a:srgbClr val="000000">
                    <a:alpha val="43137"/>
                  </a:srgbClr>
                </a:outerShdw>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 3">
            <a:extLst>
              <a:ext uri="{FF2B5EF4-FFF2-40B4-BE49-F238E27FC236}">
                <a16:creationId xmlns:a16="http://schemas.microsoft.com/office/drawing/2014/main" id="{86B7F8CF-721A-4DCA-8230-D7BBE443D9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fld id="{7EEC9D3E-D255-4E7C-8381-2EFEDE68D463}" type="slidenum">
              <a:rPr lang="ja-JP" altLang="en-US" sz="1400">
                <a:solidFill>
                  <a:srgbClr val="000000"/>
                </a:solidFill>
              </a:rPr>
              <a:pPr eaLnBrk="1" hangingPunct="1"/>
              <a:t>9</a:t>
            </a:fld>
            <a:endParaRPr lang="en-US" altLang="ja-JP" sz="1400">
              <a:solidFill>
                <a:srgbClr val="000000"/>
              </a:solidFill>
            </a:endParaRPr>
          </a:p>
        </p:txBody>
      </p:sp>
      <p:sp>
        <p:nvSpPr>
          <p:cNvPr id="10" name="AutoShape 3">
            <a:extLst>
              <a:ext uri="{FF2B5EF4-FFF2-40B4-BE49-F238E27FC236}">
                <a16:creationId xmlns:a16="http://schemas.microsoft.com/office/drawing/2014/main" id="{6F3F6500-B095-4DF5-845F-0EFB2AAE5A7F}"/>
              </a:ext>
            </a:extLst>
          </p:cNvPr>
          <p:cNvSpPr>
            <a:spLocks noChangeArrowheads="1"/>
          </p:cNvSpPr>
          <p:nvPr/>
        </p:nvSpPr>
        <p:spPr bwMode="auto">
          <a:xfrm>
            <a:off x="3419872" y="186224"/>
            <a:ext cx="1943943" cy="711200"/>
          </a:xfrm>
          <a:prstGeom prst="roundRect">
            <a:avLst>
              <a:gd name="adj" fmla="val 8106"/>
            </a:avLst>
          </a:prstGeom>
          <a:solidFill>
            <a:srgbClr val="FFFFFF"/>
          </a:solidFill>
          <a:ln w="38100">
            <a:solidFill>
              <a:srgbClr val="0066CC"/>
            </a:solidFill>
            <a:round/>
            <a:headEnd/>
            <a:tailEnd/>
          </a:ln>
          <a:effectLst>
            <a:outerShdw dist="53882" dir="2700000" algn="ctr" rotWithShape="0">
              <a:schemeClr val="bg2"/>
            </a:outerShdw>
          </a:effectLst>
        </p:spPr>
        <p:txBody>
          <a:bodyPr wrap="square" lIns="72000" tIns="91440" rIns="72000" bIns="91440">
            <a:spAutoFit/>
          </a:bodyPr>
          <a:lstStyle/>
          <a:p>
            <a:pPr marL="342900" indent="-342900" algn="ctr">
              <a:defRPr/>
            </a:pPr>
            <a:r>
              <a:rPr kumimoji="1" lang="ja-JP" altLang="en-US"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rPr>
              <a:t>まとめ</a:t>
            </a:r>
            <a:endParaRPr kumimoji="1" lang="en-US" altLang="ja-JP" sz="3200" dirty="0">
              <a:solidFill>
                <a:srgbClr val="FF0000"/>
              </a:solidFill>
              <a:effectLst>
                <a:outerShdw blurRad="38100" dist="38100" dir="2700000" algn="tl">
                  <a:srgbClr val="000000">
                    <a:alpha val="43137"/>
                  </a:srgbClr>
                </a:outerShdw>
              </a:effectLst>
              <a:latin typeface="Arial Black" pitchFamily="34" charset="0"/>
              <a:ea typeface="HG創英角ｺﾞｼｯｸUB" pitchFamily="49" charset="-128"/>
            </a:endParaRPr>
          </a:p>
        </p:txBody>
      </p:sp>
      <p:sp>
        <p:nvSpPr>
          <p:cNvPr id="15" name="AutoShape 2">
            <a:extLst>
              <a:ext uri="{FF2B5EF4-FFF2-40B4-BE49-F238E27FC236}">
                <a16:creationId xmlns:a16="http://schemas.microsoft.com/office/drawing/2014/main" id="{CE1F9782-FA46-48C5-840D-D343318DDEB3}"/>
              </a:ext>
            </a:extLst>
          </p:cNvPr>
          <p:cNvSpPr>
            <a:spLocks noChangeArrowheads="1"/>
          </p:cNvSpPr>
          <p:nvPr/>
        </p:nvSpPr>
        <p:spPr bwMode="auto">
          <a:xfrm>
            <a:off x="179512" y="1094298"/>
            <a:ext cx="8784976" cy="3862309"/>
          </a:xfrm>
          <a:prstGeom prst="roundRect">
            <a:avLst>
              <a:gd name="adj" fmla="val 9241"/>
            </a:avLst>
          </a:prstGeom>
          <a:solidFill>
            <a:srgbClr val="FFFFFF"/>
          </a:solidFill>
          <a:ln w="38100">
            <a:solidFill>
              <a:srgbClr val="0000FF"/>
            </a:solidFill>
            <a:round/>
            <a:headEnd/>
            <a:tailEnd/>
          </a:ln>
          <a:effectLst>
            <a:outerShdw dist="53882" dir="2700000" algn="ctr" rotWithShape="0">
              <a:schemeClr val="bg2"/>
            </a:outerShdw>
          </a:effectLst>
        </p:spPr>
        <p:txBody>
          <a:bodyPr wrap="none" anchor="ct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solidFill>
                <a:srgbClr val="000000"/>
              </a:solidFill>
            </a:endParaRPr>
          </a:p>
        </p:txBody>
      </p:sp>
      <p:sp>
        <p:nvSpPr>
          <p:cNvPr id="17" name="テキスト ボックス 38">
            <a:extLst>
              <a:ext uri="{FF2B5EF4-FFF2-40B4-BE49-F238E27FC236}">
                <a16:creationId xmlns:a16="http://schemas.microsoft.com/office/drawing/2014/main" id="{BFDAB356-AED1-4E8A-B5C5-72B7AB29DE3A}"/>
              </a:ext>
            </a:extLst>
          </p:cNvPr>
          <p:cNvSpPr txBox="1">
            <a:spLocks noChangeArrowheads="1"/>
          </p:cNvSpPr>
          <p:nvPr/>
        </p:nvSpPr>
        <p:spPr bwMode="auto">
          <a:xfrm>
            <a:off x="290287" y="1229686"/>
            <a:ext cx="83721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50" charset="-128"/>
              </a:defRPr>
            </a:lvl9pPr>
          </a:lstStyle>
          <a:p>
            <a:pPr marL="342900" indent="-342900" eaLnBrk="1" hangingPunct="1">
              <a:buFont typeface="Wingdings" panose="05000000000000000000" pitchFamily="2" charset="2"/>
              <a:buChar char="ü"/>
            </a:pPr>
            <a:r>
              <a:rPr kumimoji="1" lang="ja-JP" altLang="en-US" sz="2800" dirty="0"/>
              <a:t>放射線は電磁気力（原子反応）や核力（原子核反応）を介して物質と相互作用する</a:t>
            </a:r>
            <a:endParaRPr kumimoji="1" lang="en-US" altLang="ja-JP" sz="2800" dirty="0"/>
          </a:p>
          <a:p>
            <a:pPr marL="342900" indent="-342900" eaLnBrk="1" hangingPunct="1">
              <a:buFont typeface="Wingdings" panose="05000000000000000000" pitchFamily="2" charset="2"/>
              <a:buChar char="ü"/>
            </a:pPr>
            <a:endParaRPr kumimoji="1" lang="en-US" altLang="ja-JP" sz="2800" dirty="0"/>
          </a:p>
          <a:p>
            <a:pPr marL="342900" indent="-342900" eaLnBrk="1" hangingPunct="1">
              <a:buFont typeface="Wingdings" panose="05000000000000000000" pitchFamily="2" charset="2"/>
              <a:buChar char="ü"/>
            </a:pPr>
            <a:r>
              <a:rPr kumimoji="1" lang="ja-JP" altLang="en-US" sz="2800" dirty="0"/>
              <a:t>その相互作用の特性（反応断面積や電離能力）は、放射線の種類やエネルギーに依存する</a:t>
            </a:r>
            <a:endParaRPr kumimoji="1" lang="en-US" altLang="ja-JP" sz="2800" dirty="0"/>
          </a:p>
          <a:p>
            <a:pPr marL="342900" indent="-342900" eaLnBrk="1" hangingPunct="1">
              <a:buFont typeface="Wingdings" panose="05000000000000000000" pitchFamily="2" charset="2"/>
              <a:buChar char="ü"/>
            </a:pPr>
            <a:endParaRPr kumimoji="1" lang="en-US" altLang="ja-JP" sz="2800" dirty="0"/>
          </a:p>
          <a:p>
            <a:pPr marL="342900" indent="-342900" eaLnBrk="1" hangingPunct="1">
              <a:buFont typeface="Wingdings" panose="05000000000000000000" pitchFamily="2" charset="2"/>
              <a:buChar char="ü"/>
            </a:pPr>
            <a:r>
              <a:rPr kumimoji="1" lang="en-US" altLang="ja-JP" sz="2800" dirty="0"/>
              <a:t>PHITS</a:t>
            </a:r>
            <a:r>
              <a:rPr kumimoji="1" lang="ja-JP" altLang="en-US" sz="2800" dirty="0"/>
              <a:t>は、放射線が引き起こすほぼ全ての相互作用を考慮可能なモンテカルロ計算コード</a:t>
            </a:r>
          </a:p>
        </p:txBody>
      </p:sp>
      <p:sp>
        <p:nvSpPr>
          <p:cNvPr id="7" name="AutoShape 6">
            <a:extLst>
              <a:ext uri="{FF2B5EF4-FFF2-40B4-BE49-F238E27FC236}">
                <a16:creationId xmlns:a16="http://schemas.microsoft.com/office/drawing/2014/main" id="{1C72E7C9-E947-48E4-B8DA-6F9E8E10E617}"/>
              </a:ext>
            </a:extLst>
          </p:cNvPr>
          <p:cNvSpPr>
            <a:spLocks noChangeArrowheads="1"/>
          </p:cNvSpPr>
          <p:nvPr/>
        </p:nvSpPr>
        <p:spPr bwMode="auto">
          <a:xfrm>
            <a:off x="336856" y="5337900"/>
            <a:ext cx="8532439" cy="1105680"/>
          </a:xfrm>
          <a:prstGeom prst="roundRect">
            <a:avLst>
              <a:gd name="adj" fmla="val 15273"/>
            </a:avLst>
          </a:prstGeom>
          <a:solidFill>
            <a:srgbClr val="0000CC"/>
          </a:solidFill>
          <a:ln w="38100">
            <a:solidFill>
              <a:srgbClr val="0000FF"/>
            </a:solidFill>
            <a:round/>
            <a:headEnd/>
            <a:tailEnd/>
          </a:ln>
          <a:effectLst>
            <a:outerShdw dist="53882" dir="2700000" algn="ctr" rotWithShape="0">
              <a:schemeClr val="bg2"/>
            </a:outerShdw>
          </a:effectLst>
        </p:spPr>
        <p:txBody>
          <a:bodyPr wrap="square" anchor="ctr"/>
          <a:lstStyle/>
          <a:p>
            <a:pPr algn="ctr">
              <a:defRPr/>
            </a:pPr>
            <a:r>
              <a:rPr kumimoji="1" lang="ja-JP" altLang="en-US" sz="2800" b="1" dirty="0">
                <a:solidFill>
                  <a:srgbClr val="FFFF00"/>
                </a:solidFill>
                <a:effectLst>
                  <a:outerShdw blurRad="38100" dist="38100" dir="2700000" algn="tl">
                    <a:srgbClr val="000000">
                      <a:alpha val="43137"/>
                    </a:srgbClr>
                  </a:outerShdw>
                </a:effectLst>
                <a:latin typeface="Arial" charset="0"/>
              </a:rPr>
              <a:t>最初から全ての物理現象を理解しようとする必要はなくトライ＆エラーで使いながら理解していくことが重要</a:t>
            </a:r>
            <a:endParaRPr kumimoji="1" lang="en-US" altLang="ja-JP" sz="2800" b="1" dirty="0">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225831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2.xml><?xml version="1.0" encoding="utf-8"?>
<p:tagLst xmlns:a="http://schemas.openxmlformats.org/drawingml/2006/main" xmlns:r="http://schemas.openxmlformats.org/officeDocument/2006/relationships" xmlns:p="http://schemas.openxmlformats.org/presentationml/2006/main">
  <p:tag name="TIMING" val="|1.9"/>
</p:tagLst>
</file>

<file path=ppt/tags/tag3.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ntcurv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Radiantcur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Radiantcurv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adiantcurv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adiantcurv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adiantcurv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adiantcurv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adiantcurv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adiantcurv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Designs\cool\Global2.pot</Template>
  <TotalTime>29130</TotalTime>
  <Words>1108</Words>
  <Application>Microsoft Office PowerPoint</Application>
  <PresentationFormat>画面に合わせる (4:3)</PresentationFormat>
  <Paragraphs>156</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9</vt:i4>
      </vt:variant>
    </vt:vector>
  </HeadingPairs>
  <TitlesOfParts>
    <vt:vector size="16" baseType="lpstr">
      <vt:lpstr>ＭＳ 明朝</vt:lpstr>
      <vt:lpstr>Arial</vt:lpstr>
      <vt:lpstr>Arial Black</vt:lpstr>
      <vt:lpstr>Times New Roman</vt:lpstr>
      <vt:lpstr>Wingdings</vt:lpstr>
      <vt:lpstr>Radiantcurve</vt:lpstr>
      <vt:lpstr>2_Radiantcurve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tatsu</dc:creator>
  <cp:lastModifiedBy>達彦 佐藤</cp:lastModifiedBy>
  <cp:revision>666</cp:revision>
  <cp:lastPrinted>2011-07-12T14:19:09Z</cp:lastPrinted>
  <dcterms:created xsi:type="dcterms:W3CDTF">1601-01-01T00:00:00Z</dcterms:created>
  <dcterms:modified xsi:type="dcterms:W3CDTF">2022-03-24T06:59:01Z</dcterms:modified>
</cp:coreProperties>
</file>