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55" r:id="rId2"/>
  </p:sldMasterIdLst>
  <p:notesMasterIdLst>
    <p:notesMasterId r:id="rId12"/>
  </p:notesMasterIdLst>
  <p:handoutMasterIdLst>
    <p:handoutMasterId r:id="rId13"/>
  </p:handoutMasterIdLst>
  <p:sldIdLst>
    <p:sldId id="296" r:id="rId3"/>
    <p:sldId id="357" r:id="rId4"/>
    <p:sldId id="366" r:id="rId5"/>
    <p:sldId id="359" r:id="rId6"/>
    <p:sldId id="358" r:id="rId7"/>
    <p:sldId id="360" r:id="rId8"/>
    <p:sldId id="361" r:id="rId9"/>
    <p:sldId id="365" r:id="rId10"/>
    <p:sldId id="368" r:id="rId11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FF"/>
    <a:srgbClr val="FFFFCC"/>
    <a:srgbClr val="CCFFFF"/>
    <a:srgbClr val="000000"/>
    <a:srgbClr val="0099FF"/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9930" autoAdjust="0"/>
  </p:normalViewPr>
  <p:slideViewPr>
    <p:cSldViewPr>
      <p:cViewPr varScale="1">
        <p:scale>
          <a:sx n="103" d="100"/>
          <a:sy n="103" d="100"/>
        </p:scale>
        <p:origin x="18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2858E40-EC51-4666-B4FE-5B8B268090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8D53038-96EC-4BD1-8575-B046C80E43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F465325-84F3-4E8A-8E47-F83D7A18960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17E93038-F6AD-4BAC-AF92-34C0DEC4D1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7363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02A814-5C58-4385-AE14-9F9E2506D2E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9BEC006-9DB0-4910-9834-AF742A0E4F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55C6644-97FD-44DF-B543-E2243C60D7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85628A5-DE12-4AF6-B323-9099C50FDD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8388" cy="365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40A4FEF3-CE4A-4519-9464-3465C3C7B9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5988"/>
            <a:ext cx="495458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6733F58C-576E-4F28-9E85-84D0FAF28A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95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8A070D07-7CB2-4950-B971-07429A418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7363"/>
            <a:ext cx="2895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33EB20-8198-48C1-929B-E8F3C39E5F5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EB2CB0-A8F1-4396-9D36-CC0DDFA5B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8163C68-F2A8-4885-9C07-53A2C5C898B2}" type="slidenum">
              <a:rPr lang="ja-JP" altLang="en-US" sz="1200"/>
              <a:pPr eaLnBrk="1" hangingPunct="1"/>
              <a:t>1</a:t>
            </a:fld>
            <a:endParaRPr lang="en-US" altLang="ja-JP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D01A2F5-47BD-42DF-9CBB-6955CD62F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E311E02-B4CD-48DF-9823-BDB0A472F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78F2FDB-60C5-47A3-8B79-E1A164B00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BC7C6F5-4A5B-4A33-92BA-944F18815A36}" type="slidenum">
              <a:rPr lang="ja-JP" alt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0BF790D-1BE7-4114-AB6F-4B9339776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29ECADA-B4D3-4532-B69C-BCE5506F5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78F2FDB-60C5-47A3-8B79-E1A164B00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BC7C6F5-4A5B-4A33-92BA-944F18815A36}" type="slidenum">
              <a:rPr lang="ja-JP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0BF790D-1BE7-4114-AB6F-4B9339776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29ECADA-B4D3-4532-B69C-BCE5506F5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50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FAC0702-E824-4E43-8F3C-4836FC46E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CD25E3-E919-4BAE-9CCB-39B66EC067F1}" type="slidenum">
              <a:rPr lang="ja-JP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1E6C1F5-5ABE-446F-BD35-E79B470C34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95499BC-B011-4D16-974C-DE0E17107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ED94DFE-6B67-4604-A0F0-489E0F939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3A1CF3F-636B-4D68-B378-EB4F6F261831}" type="slidenum">
              <a:rPr lang="ja-JP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CAC13F-84EE-405C-9724-FBA3A2AD4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A2F5B16-19E4-4D20-B476-BA7409730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9584355-6DD3-42D7-9884-BF3510947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F09FDBA2-62E2-4A99-9EF2-433902FCDDF9}" type="slidenum">
              <a:rPr lang="ja-JP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755DC40-1124-4914-98EA-6DF20D112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77A2165-D205-4205-BF02-161F5B09C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2035CFB-FEA8-4B03-9436-254B89411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C3E26B0-7788-46DB-9432-075A7ECD2822}" type="slidenum">
              <a:rPr lang="ja-JP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FE8A4AA-FDD0-4EE2-890F-7160BAE691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C96F904-C99C-4F54-AF04-43CC19914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B6085BC-A50A-4A39-866E-57F94AC87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9A8ADCB-21E4-4FC2-8D5B-04BF7ECF3133}" type="slidenum">
              <a:rPr lang="ja-JP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6A00987-38E9-47C6-8D71-FB2028490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226D675-CB35-4715-B947-B0C41FA95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B6085BC-A50A-4A39-866E-57F94AC87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9A8ADCB-21E4-4FC2-8D5B-04BF7ECF3133}" type="slidenum">
              <a:rPr lang="ja-JP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6A00987-38E9-47C6-8D71-FB2028490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226D675-CB35-4715-B947-B0C41FA95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30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2684463"/>
            <a:ext cx="8580437" cy="1171575"/>
          </a:xfrm>
          <a:effectLst/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7475" y="3856038"/>
            <a:ext cx="6369050" cy="18589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53818A-6BD3-4ECC-9A5C-E99CBB57D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380B2-EC05-4080-9F4B-44FE419EC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7DBCF-927D-4491-B974-524A1B6A8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47FBD-F9BB-4B10-8F8E-DC32EBFC1D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65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40012B31-2E20-4956-8CAD-FBEDBBC4E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CE2474D-BE2D-4DD3-82B4-4EBECEBF3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EAD352C6-DC9D-4D07-B5B1-799836AD2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62A38-5E55-4228-A93E-1679DD7A65A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25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21475" y="34925"/>
            <a:ext cx="2011363" cy="636905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4925"/>
            <a:ext cx="5883275" cy="636905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E1228753-E869-4207-85F8-F8CB4ED85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D595580-6180-40B6-929D-57A39F677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3A1C905-78C3-4C2F-83DE-B8DE9F18A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DA8F7-DB78-4F91-9B59-35DED69DBBD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331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2684463"/>
            <a:ext cx="8580437" cy="1171575"/>
          </a:xfrm>
          <a:effectLst/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7475" y="3856038"/>
            <a:ext cx="6369050" cy="18589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EFAF7C-024D-4769-B633-AC38BBAD2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036508-74D9-435C-A604-01969CF00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90381-82FE-47F6-BB48-106171D92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E0303-0EA5-460A-B9BF-A0B839B03C3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486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E7A02D56-DB75-4238-B9C7-F41015ABA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96F6D22-AFF0-4BE1-B0D1-CFBA414F2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714E54A-8BEA-4D54-95B8-06A9FC1D7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E3385-A31C-4C8A-9B39-E03B4542F98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785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5BA37535-EE59-4E65-8998-D83472A00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753E9D5-FC67-41C2-AB85-5D621C9C9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8C33C9CB-9AEE-48EB-9760-3876F6250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15885-4616-4F52-A375-56A6B59ED07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5723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60438" y="1720850"/>
            <a:ext cx="38100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22838" y="1720850"/>
            <a:ext cx="38100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702C854D-E213-40F2-B492-AF6C0F67C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CF2D18F1-F99E-4E5C-8215-E7E0EBBE4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0A6EA9D3-74FD-4FB2-B6B5-D426819D9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0EC9E-E289-4FF5-8112-CB13169B911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777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84DD332B-7316-4F8C-B157-D305B74C0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A0112E0D-6339-4019-8A78-682CD6EC7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78823423-2F05-4927-A30E-08D22642D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50D49-6034-4F7D-BC8D-15C0D2932ED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155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0425CBF5-CDFA-468B-862E-34AF509A8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FA234910-5006-49DE-8747-06E2F8455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F4E0EC5C-3C77-4A27-845A-8321C4A9C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55013-E464-4508-B1B7-47C5FA319C8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403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530787B8-75D0-4B6C-8887-1FC30E845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6B403A3-BE80-48C7-923B-28E5E79A5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DA694772-6E53-4CA1-9B22-AC3F5DF2C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15D8E-5019-4FAE-891C-72F5C70817A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900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30CB341-D43F-4D81-9D63-64AFDA6B7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7CEBCEF5-E935-43C1-8182-C4105669C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24456DDA-BC1A-46B8-8F3A-CCAFB8299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339C-12CE-4C18-823D-370B9CE58BE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34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FA1191AB-23C4-4920-8D00-428368C11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E4E249EC-E964-4C5A-B8E9-555D37AB8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6491364-330B-4603-8623-A9F6A85FE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2EF5A-D1AB-47BF-B8B3-C65BF2051E3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818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F964DEA-920F-4720-8B80-681BDDAA5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949D8807-79BB-4692-AF40-D3B7D5050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585DA761-0B77-4F4C-A61D-3341370B5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B9713-082C-47B7-B8B1-59D36CCC976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534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8C6C3EF4-0935-45C1-93D7-E606EB365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5E375CB-0D58-4F49-8A57-C1F8B6465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9B8A681-E176-4FCE-984A-3A33298E5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4F7-B30C-41FE-9F71-088E21F7CD6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1075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21475" y="34925"/>
            <a:ext cx="2011363" cy="636905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4925"/>
            <a:ext cx="5883275" cy="636905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43E9A28C-AE75-499E-9410-1DAB70E23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9336301-CC43-4B28-8D5B-2FE25A883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CBCC947-2847-4BCC-A9B6-9764CBD6F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8C35C-6328-41E6-AE81-74EFEB79A33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95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CF0C0EF5-6F32-498E-9DB5-DD155D504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62BD17C-C0B6-4511-804A-F7414F244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F068EAC-796B-4D65-86BA-D1F3746C1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A177C-6950-4793-9C5B-62DF4A54BE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496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60438" y="1720850"/>
            <a:ext cx="38100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22838" y="1720850"/>
            <a:ext cx="38100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1C9309CE-CFC8-4253-A0AA-AFDE81A92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78827D86-75C3-4947-9C66-689596D39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65D64F7E-1938-4293-97A8-DAC211F9C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29BDA-6B9C-409B-8ADC-F42DC93CE17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401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CDFA23B9-22EE-46B8-9B6F-C350735B3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5D686398-21BF-4BB1-B4F9-20262EBE7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94C7170E-3BB0-4AD4-A3E2-35B99A91A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863B2-891A-4C52-AF04-5A869678AAD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046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D1BB8823-3698-4B0F-9436-3B4BB2F0B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7B0571EA-DE86-4430-8B9D-AB0BDF1DB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CA0861D-2F68-4E02-97C5-9D1361050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9B499-74F0-44AE-81EA-F54F7FA4B96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36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603FAE3E-6E88-4DF0-9C44-E76ACA971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D6704ECE-B183-4A07-B713-CDD9308E5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C3CD79FD-AB3B-4708-A9FB-3F9FFBB18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F5C1D-AFBE-498F-84D3-488C28D6727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413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31B197FB-CCA9-411B-BBEC-3B3416FFD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5A3D0188-2877-4AC3-877F-96EDCD0E3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63E753F3-1F0F-4736-91E1-E50C2C00E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3AB35-82FF-4C59-9818-7A4981DE753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02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AC832253-22EC-4073-A266-E72736124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7DB26FFC-FBA2-4B3C-ABAB-0DC20615A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2A35EE14-9640-44EA-AE93-535C7A9F5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1DA46-3BF4-47A2-8614-C9B57C0EF80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15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B6A46034-4808-4BF5-A264-BFD777C07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925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rgbClr val="99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3BBD15A9-61A5-4309-AE14-49360D86E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1720850"/>
            <a:ext cx="77724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1C9AAC5A-7F38-4442-B772-0AE782E7F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F5C7F798-7258-4F02-9B3C-F4A9EEA353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610350"/>
            <a:ext cx="7207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0" name="Rectangle 1030">
            <a:extLst>
              <a:ext uri="{FF2B5EF4-FFF2-40B4-BE49-F238E27FC236}">
                <a16:creationId xmlns:a16="http://schemas.microsoft.com/office/drawing/2014/main" id="{FBA817FA-0172-4595-9C8F-7DA74FBB29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D13E9-6FEA-419A-A258-868A978AB00B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B07E92AF-B0DC-409E-90B2-94C834D70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925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rgbClr val="99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4ABDB646-E15D-4C9F-B1C3-DA5BDF56D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1720850"/>
            <a:ext cx="77724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B48014FB-156F-4682-83C3-A06C11E80A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6E66E070-3ACE-4289-B1E6-801FAF9957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610350"/>
            <a:ext cx="7207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0" name="Rectangle 1030">
            <a:extLst>
              <a:ext uri="{FF2B5EF4-FFF2-40B4-BE49-F238E27FC236}">
                <a16:creationId xmlns:a16="http://schemas.microsoft.com/office/drawing/2014/main" id="{796BE545-A090-4DC7-A987-17F03ECB5F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A367005-E2EA-4796-A552-35422CFC9500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7.em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3">
            <a:extLst>
              <a:ext uri="{FF2B5EF4-FFF2-40B4-BE49-F238E27FC236}">
                <a16:creationId xmlns:a16="http://schemas.microsoft.com/office/drawing/2014/main" id="{BB57CDC2-5E2F-4F6E-81EC-C4AC9664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51E11F-34C9-42FC-BD4C-1D480CDAEA4A}" type="slidenum">
              <a:rPr lang="ja-JP" altLang="en-US" sz="1400"/>
              <a:pPr eaLnBrk="1" hangingPunct="1"/>
              <a:t>1</a:t>
            </a:fld>
            <a:endParaRPr lang="en-US" altLang="ja-JP" sz="140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F361355-ABC3-4BBD-B97C-5BA438C09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2" y="2202894"/>
            <a:ext cx="7860035" cy="1226106"/>
          </a:xfrm>
          <a:prstGeom prst="roundRect">
            <a:avLst>
              <a:gd name="adj" fmla="val 8106"/>
            </a:avLst>
          </a:prstGeom>
          <a:solidFill>
            <a:srgbClr val="FFFFFF"/>
          </a:solidFill>
          <a:ln w="38100">
            <a:solidFill>
              <a:srgbClr val="0066CC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lIns="72000" tIns="91440" rIns="72000" bIns="91440">
            <a:spAutoFit/>
          </a:bodyPr>
          <a:lstStyle/>
          <a:p>
            <a:pPr marL="342900" indent="-342900" algn="ctr">
              <a:defRPr/>
            </a:pPr>
            <a:r>
              <a:rPr kumimoji="1"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Basic Knowledge of Radiation</a:t>
            </a:r>
          </a:p>
          <a:p>
            <a:pPr marL="342900" indent="-342900" algn="ctr">
              <a:defRPr/>
            </a:pPr>
            <a:r>
              <a:rPr kumimoji="1"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Physics Behind PHITS Simulation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2D5B274-FA48-44C5-9F91-EED982A56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3276203" cy="1237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 3">
            <a:extLst>
              <a:ext uri="{FF2B5EF4-FFF2-40B4-BE49-F238E27FC236}">
                <a16:creationId xmlns:a16="http://schemas.microsoft.com/office/drawing/2014/main" id="{F1B7D674-6F32-41E8-B935-A19516BB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735D7FD-3A7C-4176-BED5-613666C401C2}" type="slidenum">
              <a:rPr lang="ja-JP" altLang="en-US" sz="14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372BD9E-FF05-4C71-8832-A439EF20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075" y="215945"/>
            <a:ext cx="6319614" cy="709851"/>
          </a:xfrm>
          <a:prstGeom prst="roundRect">
            <a:avLst>
              <a:gd name="adj" fmla="val 8106"/>
            </a:avLst>
          </a:prstGeom>
          <a:solidFill>
            <a:srgbClr val="FFFFFF"/>
          </a:solidFill>
          <a:ln w="38100">
            <a:solidFill>
              <a:srgbClr val="0066CC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lIns="72000" tIns="91440" rIns="72000" bIns="91440">
            <a:spAutoFit/>
          </a:bodyPr>
          <a:lstStyle/>
          <a:p>
            <a:pPr marL="342900" indent="-342900" algn="ctr">
              <a:defRPr/>
            </a:pPr>
            <a:r>
              <a:rPr kumimoji="1"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Radiation &amp; Radioactivity</a:t>
            </a:r>
          </a:p>
        </p:txBody>
      </p:sp>
      <p:sp>
        <p:nvSpPr>
          <p:cNvPr id="35" name="AutoShape 2">
            <a:extLst>
              <a:ext uri="{FF2B5EF4-FFF2-40B4-BE49-F238E27FC236}">
                <a16:creationId xmlns:a16="http://schemas.microsoft.com/office/drawing/2014/main" id="{37A6A46B-2CA2-44B4-8533-BBF5DC209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941216"/>
            <a:ext cx="8721724" cy="2728579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7" name="テキスト ボックス 11">
            <a:extLst>
              <a:ext uri="{FF2B5EF4-FFF2-40B4-BE49-F238E27FC236}">
                <a16:creationId xmlns:a16="http://schemas.microsoft.com/office/drawing/2014/main" id="{DB0E1717-A046-44AC-9636-94092CAD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22" y="4510087"/>
            <a:ext cx="7255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400" dirty="0"/>
              <a:t>Ability to generate radiation due to decay of nucleus</a:t>
            </a:r>
            <a:endParaRPr kumimoji="1" lang="ja-JP" altLang="en-US" sz="2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931973B-C321-4F69-90BD-FE832135A693}"/>
              </a:ext>
            </a:extLst>
          </p:cNvPr>
          <p:cNvSpPr txBox="1"/>
          <p:nvPr/>
        </p:nvSpPr>
        <p:spPr>
          <a:xfrm>
            <a:off x="3012545" y="3455253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*to be explained later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598496E-F914-44DD-884F-C9BA51BB5808}"/>
              </a:ext>
            </a:extLst>
          </p:cNvPr>
          <p:cNvSpPr txBox="1"/>
          <p:nvPr/>
        </p:nvSpPr>
        <p:spPr>
          <a:xfrm>
            <a:off x="376522" y="4974540"/>
            <a:ext cx="8545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CC"/>
                </a:solidFill>
              </a:rPr>
              <a:t>Example</a:t>
            </a:r>
            <a:r>
              <a:rPr kumimoji="1" lang="en-US" altLang="ja-JP" sz="2400" dirty="0"/>
              <a:t>: Spent nuclear fuel</a:t>
            </a:r>
          </a:p>
          <a:p>
            <a:r>
              <a:rPr kumimoji="1" lang="en-US" altLang="ja-JP" sz="2400" dirty="0"/>
              <a:t>                Plume containing </a:t>
            </a:r>
            <a:r>
              <a:rPr kumimoji="1" lang="en-US" altLang="ja-JP" sz="2400" baseline="30000" dirty="0"/>
              <a:t>137</a:t>
            </a:r>
            <a:r>
              <a:rPr kumimoji="1" lang="en-US" altLang="ja-JP" sz="2400" dirty="0"/>
              <a:t>Cs emitted by nuclear accident</a:t>
            </a:r>
          </a:p>
          <a:p>
            <a:r>
              <a:rPr kumimoji="1" lang="en-US" altLang="ja-JP" sz="2400" dirty="0"/>
              <a:t>                Checking source of </a:t>
            </a:r>
            <a:r>
              <a:rPr kumimoji="1" lang="en-US" altLang="ja-JP" sz="2400" baseline="30000" dirty="0"/>
              <a:t>60</a:t>
            </a:r>
            <a:r>
              <a:rPr kumimoji="1" lang="en-US" altLang="ja-JP" sz="2400" dirty="0"/>
              <a:t>Co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8889126-0A64-4795-AC2C-BC93613F69C7}"/>
              </a:ext>
            </a:extLst>
          </p:cNvPr>
          <p:cNvSpPr txBox="1"/>
          <p:nvPr/>
        </p:nvSpPr>
        <p:spPr>
          <a:xfrm>
            <a:off x="364893" y="6142287"/>
            <a:ext cx="772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CC"/>
                </a:solidFill>
              </a:rPr>
              <a:t>Fundamental Unit</a:t>
            </a:r>
            <a:r>
              <a:rPr kumimoji="1" lang="en-US" altLang="ja-JP" sz="2400" dirty="0"/>
              <a:t>: </a:t>
            </a:r>
            <a:r>
              <a:rPr kumimoji="1" lang="en-US" altLang="ja-JP" sz="2400" dirty="0">
                <a:solidFill>
                  <a:srgbClr val="FF0000"/>
                </a:solidFill>
              </a:rPr>
              <a:t>Becquerel (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Bq</a:t>
            </a:r>
            <a:r>
              <a:rPr kumimoji="1" lang="en-US" altLang="ja-JP" sz="2400" dirty="0">
                <a:solidFill>
                  <a:srgbClr val="FF0000"/>
                </a:solidFill>
              </a:rPr>
              <a:t>) </a:t>
            </a:r>
            <a:r>
              <a:rPr kumimoji="1" lang="en-US" altLang="ja-JP" sz="2400" dirty="0"/>
              <a:t>= 1 (decay / second)</a:t>
            </a:r>
            <a:endParaRPr kumimoji="1" lang="ja-JP" altLang="en-US" sz="2400" dirty="0"/>
          </a:p>
        </p:txBody>
      </p:sp>
      <p:pic>
        <p:nvPicPr>
          <p:cNvPr id="9251" name="Picture 35" descr="「RIマーク」の画像検索結果">
            <a:extLst>
              <a:ext uri="{FF2B5EF4-FFF2-40B4-BE49-F238E27FC236}">
                <a16:creationId xmlns:a16="http://schemas.microsoft.com/office/drawing/2014/main" id="{BAA7F6AB-41CA-4265-BA5E-47982CDD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22" y="4072091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1">
            <a:extLst>
              <a:ext uri="{FF2B5EF4-FFF2-40B4-BE49-F238E27FC236}">
                <a16:creationId xmlns:a16="http://schemas.microsoft.com/office/drawing/2014/main" id="{8AD9AAA4-C9F1-4D6A-B49C-80BF7AE80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997871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800" dirty="0">
                <a:solidFill>
                  <a:srgbClr val="0000CC"/>
                </a:solidFill>
              </a:rPr>
              <a:t>What’s Radioactivity</a:t>
            </a:r>
            <a:r>
              <a:rPr kumimoji="1" lang="ja-JP" altLang="en-US" sz="2800" dirty="0">
                <a:solidFill>
                  <a:srgbClr val="0000CC"/>
                </a:solidFill>
              </a:rPr>
              <a:t> </a:t>
            </a:r>
            <a:r>
              <a:rPr kumimoji="1" lang="en-US" altLang="ja-JP" sz="2800" dirty="0">
                <a:solidFill>
                  <a:srgbClr val="0000CC"/>
                </a:solidFill>
              </a:rPr>
              <a:t>&amp;</a:t>
            </a:r>
            <a:r>
              <a:rPr kumimoji="1" lang="ja-JP" altLang="en-US" sz="2800" dirty="0">
                <a:solidFill>
                  <a:srgbClr val="0000CC"/>
                </a:solidFill>
              </a:rPr>
              <a:t> </a:t>
            </a:r>
            <a:r>
              <a:rPr kumimoji="1" lang="en-US" altLang="ja-JP" sz="2800" dirty="0">
                <a:solidFill>
                  <a:srgbClr val="0000CC"/>
                </a:solidFill>
              </a:rPr>
              <a:t>Radioactive</a:t>
            </a:r>
            <a:r>
              <a:rPr kumimoji="1" lang="ja-JP" altLang="en-US" sz="2800" dirty="0">
                <a:solidFill>
                  <a:srgbClr val="0000CC"/>
                </a:solidFill>
              </a:rPr>
              <a:t> </a:t>
            </a:r>
            <a:r>
              <a:rPr kumimoji="1" lang="en-US" altLang="ja-JP" sz="2800" dirty="0">
                <a:solidFill>
                  <a:srgbClr val="0000CC"/>
                </a:solidFill>
              </a:rPr>
              <a:t>Material?</a:t>
            </a:r>
            <a:endParaRPr kumimoji="1" lang="ja-JP" altLang="en-US" sz="2800" dirty="0"/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770AA7BC-DBD7-4552-9E49-A3E2697C3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1125538"/>
            <a:ext cx="8721723" cy="230346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82B4BB6B-C738-43C7-8CCF-74CF3A2F2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22" y="1573423"/>
            <a:ext cx="8721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400" dirty="0"/>
              <a:t>A particle or electromagnetic wave that can cause atomic and/or nuclear interactions*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21ED72-6539-4628-9CA9-A9ACBF9C6188}"/>
              </a:ext>
            </a:extLst>
          </p:cNvPr>
          <p:cNvSpPr txBox="1"/>
          <p:nvPr/>
        </p:nvSpPr>
        <p:spPr>
          <a:xfrm>
            <a:off x="376522" y="2369007"/>
            <a:ext cx="641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CC"/>
                </a:solidFill>
              </a:rPr>
              <a:t>Example</a:t>
            </a:r>
            <a:r>
              <a:rPr kumimoji="1" lang="en-US" altLang="ja-JP" sz="2400" dirty="0"/>
              <a:t>: neutron, proton, α-ray, β-ray, γ-ray</a:t>
            </a:r>
            <a:endParaRPr kumimoji="1" lang="ja-JP" altLang="en-US" sz="2400" dirty="0"/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4AA976DF-CE19-4BEE-BF67-85060C35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280" y="1138151"/>
            <a:ext cx="3615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800" dirty="0">
                <a:solidFill>
                  <a:srgbClr val="0000CC"/>
                </a:solidFill>
              </a:rPr>
              <a:t>What’s Radiation?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6C264DA-5ECE-42DA-B1F6-2625DF76612E}"/>
              </a:ext>
            </a:extLst>
          </p:cNvPr>
          <p:cNvSpPr txBox="1"/>
          <p:nvPr/>
        </p:nvSpPr>
        <p:spPr>
          <a:xfrm>
            <a:off x="396444" y="2873599"/>
            <a:ext cx="782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CC"/>
                </a:solidFill>
              </a:rPr>
              <a:t>Fundamental Unit</a:t>
            </a:r>
            <a:r>
              <a:rPr kumimoji="1" lang="en-US" altLang="ja-JP" sz="2400" dirty="0"/>
              <a:t>: </a:t>
            </a:r>
            <a:r>
              <a:rPr kumimoji="1" lang="en-US" altLang="ja-JP" sz="2400" dirty="0">
                <a:solidFill>
                  <a:srgbClr val="FF0000"/>
                </a:solidFill>
              </a:rPr>
              <a:t>Electron volt (eV) </a:t>
            </a:r>
            <a:r>
              <a:rPr kumimoji="1" lang="en-US" altLang="ja-JP" sz="2400" dirty="0"/>
              <a:t>= 1.602 x 10</a:t>
            </a:r>
            <a:r>
              <a:rPr kumimoji="1" lang="en-US" altLang="ja-JP" sz="2400" baseline="30000" dirty="0"/>
              <a:t>-19</a:t>
            </a:r>
            <a:r>
              <a:rPr kumimoji="1" lang="en-US" altLang="ja-JP" sz="2400" dirty="0"/>
              <a:t> (J)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 3">
            <a:extLst>
              <a:ext uri="{FF2B5EF4-FFF2-40B4-BE49-F238E27FC236}">
                <a16:creationId xmlns:a16="http://schemas.microsoft.com/office/drawing/2014/main" id="{F1B7D674-6F32-41E8-B935-A19516BB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735D7FD-3A7C-4176-BED5-613666C401C2}" type="slidenum">
              <a:rPr lang="ja-JP" altLang="en-US" sz="14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372BD9E-FF05-4C71-8832-A439EF20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075" y="215945"/>
            <a:ext cx="6319614" cy="709851"/>
          </a:xfrm>
          <a:prstGeom prst="roundRect">
            <a:avLst>
              <a:gd name="adj" fmla="val 8106"/>
            </a:avLst>
          </a:prstGeom>
          <a:solidFill>
            <a:srgbClr val="FFFFFF"/>
          </a:solidFill>
          <a:ln w="38100">
            <a:solidFill>
              <a:srgbClr val="0066CC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lIns="72000" tIns="91440" rIns="72000" bIns="91440">
            <a:spAutoFit/>
          </a:bodyPr>
          <a:lstStyle/>
          <a:p>
            <a:pPr marL="342900" indent="-342900" algn="ctr">
              <a:defRPr/>
            </a:pPr>
            <a:r>
              <a:rPr kumimoji="1"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Radiation &amp; Radioactivity</a:t>
            </a:r>
          </a:p>
        </p:txBody>
      </p:sp>
      <p:sp>
        <p:nvSpPr>
          <p:cNvPr id="9223" name="AutoShape 2">
            <a:extLst>
              <a:ext uri="{FF2B5EF4-FFF2-40B4-BE49-F238E27FC236}">
                <a16:creationId xmlns:a16="http://schemas.microsoft.com/office/drawing/2014/main" id="{1D27743C-0790-4516-9AEE-BC6F6D03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96753"/>
            <a:ext cx="8784530" cy="3733410"/>
          </a:xfrm>
          <a:prstGeom prst="roundRect">
            <a:avLst>
              <a:gd name="adj" fmla="val 6255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9225" name="直線コネクタ 3">
            <a:extLst>
              <a:ext uri="{FF2B5EF4-FFF2-40B4-BE49-F238E27FC236}">
                <a16:creationId xmlns:a16="http://schemas.microsoft.com/office/drawing/2014/main" id="{F4B8EA2B-8C71-4B04-BE0B-D0AE0CC109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2566" y="2419528"/>
            <a:ext cx="0" cy="1179512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円/楕円 4">
            <a:extLst>
              <a:ext uri="{FF2B5EF4-FFF2-40B4-BE49-F238E27FC236}">
                <a16:creationId xmlns:a16="http://schemas.microsoft.com/office/drawing/2014/main" id="{4EF7BCA2-8A7C-477A-AAAB-7D838331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16" y="3599040"/>
            <a:ext cx="242887" cy="211138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27" name="稲妻 5">
            <a:extLst>
              <a:ext uri="{FF2B5EF4-FFF2-40B4-BE49-F238E27FC236}">
                <a16:creationId xmlns:a16="http://schemas.microsoft.com/office/drawing/2014/main" id="{2C6F56B4-82E5-42BA-8BA7-44B4C1C56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16" y="3067228"/>
            <a:ext cx="415925" cy="531812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28" name="稲妻 18">
            <a:extLst>
              <a:ext uri="{FF2B5EF4-FFF2-40B4-BE49-F238E27FC236}">
                <a16:creationId xmlns:a16="http://schemas.microsoft.com/office/drawing/2014/main" id="{B42FB29B-F764-4585-B167-8D6F69F4826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01828" y="3819703"/>
            <a:ext cx="673100" cy="439737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29" name="稲妻 19">
            <a:extLst>
              <a:ext uri="{FF2B5EF4-FFF2-40B4-BE49-F238E27FC236}">
                <a16:creationId xmlns:a16="http://schemas.microsoft.com/office/drawing/2014/main" id="{FF47BB83-6B49-49C6-9191-421120F5A9C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217828" y="3810178"/>
            <a:ext cx="766763" cy="439737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0" name="稲妻 20">
            <a:extLst>
              <a:ext uri="{FF2B5EF4-FFF2-40B4-BE49-F238E27FC236}">
                <a16:creationId xmlns:a16="http://schemas.microsoft.com/office/drawing/2014/main" id="{8CEEAB8E-DF42-46D7-AF50-491FE9E326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44803" y="3067228"/>
            <a:ext cx="596900" cy="534987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1" name="稲妻 21">
            <a:extLst>
              <a:ext uri="{FF2B5EF4-FFF2-40B4-BE49-F238E27FC236}">
                <a16:creationId xmlns:a16="http://schemas.microsoft.com/office/drawing/2014/main" id="{B4DD960A-3A6E-4549-B5B4-D636D091AAC3}"/>
              </a:ext>
            </a:extLst>
          </p:cNvPr>
          <p:cNvSpPr>
            <a:spLocks noChangeArrowheads="1"/>
          </p:cNvSpPr>
          <p:nvPr/>
        </p:nvSpPr>
        <p:spPr bwMode="auto">
          <a:xfrm rot="6686408" flipH="1">
            <a:off x="2681253" y="4122916"/>
            <a:ext cx="814387" cy="373062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cxnSp>
        <p:nvCxnSpPr>
          <p:cNvPr id="9232" name="直線コネクタ 22">
            <a:extLst>
              <a:ext uri="{FF2B5EF4-FFF2-40B4-BE49-F238E27FC236}">
                <a16:creationId xmlns:a16="http://schemas.microsoft.com/office/drawing/2014/main" id="{F96F6404-66B4-4294-AAE9-F372B2807D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9204" y="2419528"/>
            <a:ext cx="0" cy="10795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円/楕円 23">
            <a:extLst>
              <a:ext uri="{FF2B5EF4-FFF2-40B4-BE49-F238E27FC236}">
                <a16:creationId xmlns:a16="http://schemas.microsoft.com/office/drawing/2014/main" id="{07523D53-4ECB-4327-9263-354FB5B88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966" y="3499028"/>
            <a:ext cx="242888" cy="2111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4" name="稲妻 24">
            <a:extLst>
              <a:ext uri="{FF2B5EF4-FFF2-40B4-BE49-F238E27FC236}">
                <a16:creationId xmlns:a16="http://schemas.microsoft.com/office/drawing/2014/main" id="{8140E713-F611-48D7-AFFC-8C9C8AFB4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429" y="3067228"/>
            <a:ext cx="673100" cy="431800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5" name="稲妻 25">
            <a:extLst>
              <a:ext uri="{FF2B5EF4-FFF2-40B4-BE49-F238E27FC236}">
                <a16:creationId xmlns:a16="http://schemas.microsoft.com/office/drawing/2014/main" id="{AD0EE4B9-45D9-435E-9ACE-CCE8952E94C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56554" y="3710165"/>
            <a:ext cx="673100" cy="441325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6" name="稲妻 26">
            <a:extLst>
              <a:ext uri="{FF2B5EF4-FFF2-40B4-BE49-F238E27FC236}">
                <a16:creationId xmlns:a16="http://schemas.microsoft.com/office/drawing/2014/main" id="{C5C1CAD7-0795-4C06-BD0D-CB2485082B0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632879" y="3710165"/>
            <a:ext cx="766762" cy="441325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7" name="稲妻 27">
            <a:extLst>
              <a:ext uri="{FF2B5EF4-FFF2-40B4-BE49-F238E27FC236}">
                <a16:creationId xmlns:a16="http://schemas.microsoft.com/office/drawing/2014/main" id="{A689E797-686B-421E-BD89-14EE9124C8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2879" y="3129140"/>
            <a:ext cx="814387" cy="373063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8" name="稲妻 29">
            <a:extLst>
              <a:ext uri="{FF2B5EF4-FFF2-40B4-BE49-F238E27FC236}">
                <a16:creationId xmlns:a16="http://schemas.microsoft.com/office/drawing/2014/main" id="{D41D5B7E-A0D7-4175-909F-9394FAF74EDC}"/>
              </a:ext>
            </a:extLst>
          </p:cNvPr>
          <p:cNvSpPr>
            <a:spLocks noChangeArrowheads="1"/>
          </p:cNvSpPr>
          <p:nvPr/>
        </p:nvSpPr>
        <p:spPr bwMode="auto">
          <a:xfrm rot="2504862" flipV="1">
            <a:off x="2079591" y="3451403"/>
            <a:ext cx="673100" cy="441325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9" name="稲妻 30">
            <a:extLst>
              <a:ext uri="{FF2B5EF4-FFF2-40B4-BE49-F238E27FC236}">
                <a16:creationId xmlns:a16="http://schemas.microsoft.com/office/drawing/2014/main" id="{461B9E72-FEFD-4511-8A71-6ADFC766C1C5}"/>
              </a:ext>
            </a:extLst>
          </p:cNvPr>
          <p:cNvSpPr>
            <a:spLocks noChangeArrowheads="1"/>
          </p:cNvSpPr>
          <p:nvPr/>
        </p:nvSpPr>
        <p:spPr bwMode="auto">
          <a:xfrm rot="2504862" flipH="1">
            <a:off x="3354353" y="3346628"/>
            <a:ext cx="639763" cy="650875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cxnSp>
        <p:nvCxnSpPr>
          <p:cNvPr id="9240" name="直線コネクタ 31">
            <a:extLst>
              <a:ext uri="{FF2B5EF4-FFF2-40B4-BE49-F238E27FC236}">
                <a16:creationId xmlns:a16="http://schemas.microsoft.com/office/drawing/2014/main" id="{D43CEFFF-EE68-4432-8132-8AB4249CAF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12360" y="2378636"/>
            <a:ext cx="0" cy="10795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1" name="円/楕円 32">
            <a:extLst>
              <a:ext uri="{FF2B5EF4-FFF2-40B4-BE49-F238E27FC236}">
                <a16:creationId xmlns:a16="http://schemas.microsoft.com/office/drawing/2014/main" id="{9A0C9DAF-4DD0-402E-8CF7-ABC6C8EE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710" y="3458136"/>
            <a:ext cx="242888" cy="2111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42" name="稲妻 34">
            <a:extLst>
              <a:ext uri="{FF2B5EF4-FFF2-40B4-BE49-F238E27FC236}">
                <a16:creationId xmlns:a16="http://schemas.microsoft.com/office/drawing/2014/main" id="{9C4CAF24-FD15-408F-B509-1E4DE39A074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29710" y="3669273"/>
            <a:ext cx="674688" cy="441325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43" name="稲妻 35">
            <a:extLst>
              <a:ext uri="{FF2B5EF4-FFF2-40B4-BE49-F238E27FC236}">
                <a16:creationId xmlns:a16="http://schemas.microsoft.com/office/drawing/2014/main" id="{ABD4B417-57E1-4FFE-9BF2-6C0945D28BE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007623" y="3669273"/>
            <a:ext cx="766762" cy="441325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292541CF-E23E-4B33-BC22-47F24012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05" y="5389428"/>
            <a:ext cx="7712856" cy="911862"/>
          </a:xfrm>
          <a:prstGeom prst="roundRect">
            <a:avLst>
              <a:gd name="adj" fmla="val 15273"/>
            </a:avLst>
          </a:prstGeom>
          <a:solidFill>
            <a:srgbClr val="0000CC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Radioactivity (</a:t>
            </a:r>
            <a:r>
              <a:rPr kumimoji="1" lang="en-US" altLang="ja-JP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Bq</a:t>
            </a:r>
            <a:r>
              <a:rPr kumimoji="1"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decreases as time goes by, </a:t>
            </a:r>
          </a:p>
          <a:p>
            <a:pPr>
              <a:defRPr/>
            </a:pPr>
            <a:r>
              <a:rPr kumimoji="1"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but energy of each radiation (eV) does not change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756C8EEA-4A57-4E65-B862-330D2BEA2F60}"/>
              </a:ext>
            </a:extLst>
          </p:cNvPr>
          <p:cNvSpPr/>
          <p:nvPr/>
        </p:nvSpPr>
        <p:spPr bwMode="auto">
          <a:xfrm>
            <a:off x="4235279" y="4259440"/>
            <a:ext cx="2649149" cy="56514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53CB17-FB7F-4800-8C4B-4428F2ACD71E}"/>
              </a:ext>
            </a:extLst>
          </p:cNvPr>
          <p:cNvSpPr/>
          <p:nvPr/>
        </p:nvSpPr>
        <p:spPr>
          <a:xfrm>
            <a:off x="5104023" y="4321269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time</a:t>
            </a:r>
            <a:endParaRPr lang="ja-JP" alt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9" name="テキスト ボックス 13">
            <a:extLst>
              <a:ext uri="{FF2B5EF4-FFF2-40B4-BE49-F238E27FC236}">
                <a16:creationId xmlns:a16="http://schemas.microsoft.com/office/drawing/2014/main" id="{81C68C20-F94C-4081-9339-DFB6D3593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17" y="1293312"/>
            <a:ext cx="76804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800" dirty="0">
                <a:solidFill>
                  <a:srgbClr val="0000CC"/>
                </a:solidFill>
              </a:rPr>
              <a:t>fire sparks and firework is a good analogy of radiation and radioactivity </a:t>
            </a:r>
            <a:endParaRPr kumimoji="1" lang="ja-JP" altLang="en-US" sz="2800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6CF587F-366F-44CA-AB22-2B04B5C99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35" t="-68" r="7806" b="-1335"/>
          <a:stretch/>
        </p:blipFill>
        <p:spPr>
          <a:xfrm>
            <a:off x="300048" y="2525389"/>
            <a:ext cx="1688635" cy="1975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62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 3">
            <a:extLst>
              <a:ext uri="{FF2B5EF4-FFF2-40B4-BE49-F238E27FC236}">
                <a16:creationId xmlns:a16="http://schemas.microsoft.com/office/drawing/2014/main" id="{4D8475C9-B5AE-460A-92D5-E0F66FCF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686A115-6A73-45EB-80D6-1FA0B9EFF2D7}" type="slidenum">
              <a:rPr lang="ja-JP" altLang="en-US" sz="14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79D946C3-7131-4959-A3C5-4CF73CA2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88913"/>
            <a:ext cx="8712200" cy="677585"/>
          </a:xfrm>
          <a:prstGeom prst="roundRect">
            <a:avLst>
              <a:gd name="adj" fmla="val 8106"/>
            </a:avLst>
          </a:prstGeom>
          <a:solidFill>
            <a:srgbClr val="FFFFFF"/>
          </a:solidFill>
          <a:ln w="38100">
            <a:solidFill>
              <a:srgbClr val="0066CC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lIns="72000" tIns="91440" rIns="72000" bIns="91440">
            <a:spAutoFit/>
          </a:bodyPr>
          <a:lstStyle/>
          <a:p>
            <a:pPr marL="342900" indent="-342900" algn="ctr">
              <a:defRPr/>
            </a:pPr>
            <a:r>
              <a:rPr kumimoji="1" lang="en-US" altLang="ja-JP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Interaction between Radiation &amp; Matter</a:t>
            </a: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B6114866-F4C0-4E87-AF7C-2FF002F1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052513"/>
            <a:ext cx="8712200" cy="2663825"/>
          </a:xfrm>
          <a:prstGeom prst="roundRect">
            <a:avLst>
              <a:gd name="adj" fmla="val 15102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45" name="テキスト ボックス 13">
            <a:extLst>
              <a:ext uri="{FF2B5EF4-FFF2-40B4-BE49-F238E27FC236}">
                <a16:creationId xmlns:a16="http://schemas.microsoft.com/office/drawing/2014/main" id="{D39A3F82-01E8-4EC3-8C0F-7C4AD415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738" y="1103749"/>
            <a:ext cx="2970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b="1" dirty="0">
                <a:solidFill>
                  <a:srgbClr val="0000CC"/>
                </a:solidFill>
              </a:rPr>
              <a:t>Atomic Interaction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  <p:sp>
        <p:nvSpPr>
          <p:cNvPr id="10246" name="テキスト ボックス 38">
            <a:extLst>
              <a:ext uri="{FF2B5EF4-FFF2-40B4-BE49-F238E27FC236}">
                <a16:creationId xmlns:a16="http://schemas.microsoft.com/office/drawing/2014/main" id="{03864EF5-08F1-4138-B6ED-B6C092F93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4" y="1490326"/>
            <a:ext cx="8712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/>
              <a:t>Radiation knocks out an orbital electron from an atom (</a:t>
            </a:r>
            <a:r>
              <a:rPr kumimoji="1" lang="en-US" altLang="ja-JP" sz="2200" dirty="0">
                <a:solidFill>
                  <a:srgbClr val="FF0000"/>
                </a:solidFill>
              </a:rPr>
              <a:t>ionization</a:t>
            </a:r>
            <a:r>
              <a:rPr kumimoji="1" lang="en-US" altLang="ja-JP" sz="2200" dirty="0"/>
              <a:t>) 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/>
              <a:t>Radiation excites an atom (</a:t>
            </a:r>
            <a:r>
              <a:rPr kumimoji="1" lang="en-US" altLang="ja-JP" sz="2200" dirty="0">
                <a:solidFill>
                  <a:srgbClr val="FF0000"/>
                </a:solidFill>
              </a:rPr>
              <a:t>excitation</a:t>
            </a:r>
            <a:r>
              <a:rPr kumimoji="1" lang="en-US" altLang="ja-JP" sz="2200" dirty="0"/>
              <a:t>)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/>
              <a:t>Atomic interaction is induced via </a:t>
            </a:r>
            <a:r>
              <a:rPr kumimoji="1" lang="en-US" altLang="ja-JP" sz="2200" dirty="0">
                <a:solidFill>
                  <a:srgbClr val="FF0000"/>
                </a:solidFill>
              </a:rPr>
              <a:t>electromagnetic force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/>
              <a:t>Probability to cause interaction (</a:t>
            </a:r>
            <a:r>
              <a:rPr kumimoji="1" lang="en-US" altLang="ja-JP" sz="2200" dirty="0">
                <a:solidFill>
                  <a:srgbClr val="FF0000"/>
                </a:solidFill>
              </a:rPr>
              <a:t>cross section</a:t>
            </a:r>
            <a:r>
              <a:rPr kumimoji="1" lang="en-US" altLang="ja-JP" sz="2200" dirty="0"/>
              <a:t>) is very high (~10</a:t>
            </a:r>
            <a:r>
              <a:rPr kumimoji="1" lang="en-US" altLang="ja-JP" sz="2200" baseline="30000" dirty="0"/>
              <a:t>8</a:t>
            </a:r>
            <a:r>
              <a:rPr kumimoji="1" lang="en-US" altLang="ja-JP" sz="2200" dirty="0"/>
              <a:t> / cm)* </a:t>
            </a:r>
            <a:endParaRPr kumimoji="1" lang="ja-JP" altLang="en-US" sz="2200" dirty="0"/>
          </a:p>
        </p:txBody>
      </p:sp>
      <p:sp>
        <p:nvSpPr>
          <p:cNvPr id="10247" name="AutoShape 2">
            <a:extLst>
              <a:ext uri="{FF2B5EF4-FFF2-40B4-BE49-F238E27FC236}">
                <a16:creationId xmlns:a16="http://schemas.microsoft.com/office/drawing/2014/main" id="{425C0B15-AA00-4BEA-8B28-1C36CB52F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928446"/>
            <a:ext cx="8712200" cy="2560221"/>
          </a:xfrm>
          <a:prstGeom prst="roundRect">
            <a:avLst>
              <a:gd name="adj" fmla="val 15102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48" name="テキスト ボックス 36">
            <a:extLst>
              <a:ext uri="{FF2B5EF4-FFF2-40B4-BE49-F238E27FC236}">
                <a16:creationId xmlns:a16="http://schemas.microsoft.com/office/drawing/2014/main" id="{E8433FA3-EAAD-4B69-A06F-2B0D0A30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937" y="3981360"/>
            <a:ext cx="2972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b="1" dirty="0">
                <a:solidFill>
                  <a:srgbClr val="0000CC"/>
                </a:solidFill>
              </a:rPr>
              <a:t>Nuclear Interaction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  <p:sp>
        <p:nvSpPr>
          <p:cNvPr id="10249" name="テキスト ボックス 37">
            <a:extLst>
              <a:ext uri="{FF2B5EF4-FFF2-40B4-BE49-F238E27FC236}">
                <a16:creationId xmlns:a16="http://schemas.microsoft.com/office/drawing/2014/main" id="{558460C4-FDC9-472E-8FDA-150FEC59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26" y="4341420"/>
            <a:ext cx="86424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/>
              <a:t>Radiation breaks a nucleus and create new nucleus &amp; radiation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/>
              <a:t>Nuclear fission and fusion are a kind of nuclear interactions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/>
              <a:t>Nuclear interaction is induced via </a:t>
            </a:r>
            <a:r>
              <a:rPr kumimoji="1" lang="en-US" altLang="ja-JP" sz="2200" dirty="0">
                <a:solidFill>
                  <a:srgbClr val="FF0000"/>
                </a:solidFill>
              </a:rPr>
              <a:t>strong force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/>
              <a:t>Probability to cause nuclear interaction is very low (~0.1 / cm)*</a:t>
            </a:r>
          </a:p>
        </p:txBody>
      </p:sp>
      <p:sp>
        <p:nvSpPr>
          <p:cNvPr id="10250" name="テキスト ボックス 39">
            <a:extLst>
              <a:ext uri="{FF2B5EF4-FFF2-40B4-BE49-F238E27FC236}">
                <a16:creationId xmlns:a16="http://schemas.microsoft.com/office/drawing/2014/main" id="{A6DE4B4D-1749-49E6-86C6-D9FDB96C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50" y="3207949"/>
            <a:ext cx="86424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200" dirty="0">
                <a:solidFill>
                  <a:srgbClr val="FF0000"/>
                </a:solidFill>
              </a:rPr>
              <a:t>Fundamental mechanism to cause influence on life form &amp; material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0251" name="二等辺三角形 6">
            <a:extLst>
              <a:ext uri="{FF2B5EF4-FFF2-40B4-BE49-F238E27FC236}">
                <a16:creationId xmlns:a16="http://schemas.microsoft.com/office/drawing/2014/main" id="{0B45A33D-1066-4367-BA21-43719A3CED5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27440" y="2957513"/>
            <a:ext cx="1008062" cy="215900"/>
          </a:xfrm>
          <a:prstGeom prst="triangle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52" name="二等辺三角形 40">
            <a:extLst>
              <a:ext uri="{FF2B5EF4-FFF2-40B4-BE49-F238E27FC236}">
                <a16:creationId xmlns:a16="http://schemas.microsoft.com/office/drawing/2014/main" id="{9A3B100A-AAF2-4688-AB62-3C2A6AA4176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27440" y="5804971"/>
            <a:ext cx="1008062" cy="215900"/>
          </a:xfrm>
          <a:prstGeom prst="triangle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53" name="テキスト ボックス 41">
            <a:extLst>
              <a:ext uri="{FF2B5EF4-FFF2-40B4-BE49-F238E27FC236}">
                <a16:creationId xmlns:a16="http://schemas.microsoft.com/office/drawing/2014/main" id="{2CA7CEBE-8E2B-414B-81E0-A440AD5AB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5977203"/>
            <a:ext cx="87669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200" dirty="0">
                <a:solidFill>
                  <a:srgbClr val="FF0000"/>
                </a:solidFill>
              </a:rPr>
              <a:t>Fundamental mechanism to generate energy by nuclear power plant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0256" name="テキスト ボックス 43">
            <a:extLst>
              <a:ext uri="{FF2B5EF4-FFF2-40B4-BE49-F238E27FC236}">
                <a16:creationId xmlns:a16="http://schemas.microsoft.com/office/drawing/2014/main" id="{84E61979-6D27-40B1-A59E-7F6F50A35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25" y="6488668"/>
            <a:ext cx="7172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ja-JP" altLang="en-US" sz="1800" dirty="0"/>
              <a:t>*</a:t>
            </a:r>
            <a:r>
              <a:rPr kumimoji="1" lang="en-US" altLang="ja-JP" sz="1800" dirty="0"/>
              <a:t>macroscopic cross section of high-energy proton in water</a:t>
            </a:r>
            <a:endParaRPr kumimoji="1" lang="ja-JP" alt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3">
            <a:extLst>
              <a:ext uri="{FF2B5EF4-FFF2-40B4-BE49-F238E27FC236}">
                <a16:creationId xmlns:a16="http://schemas.microsoft.com/office/drawing/2014/main" id="{D27DF866-6AB1-400A-91B1-FBE66474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8BCC01C-D1C8-47A9-868E-5945397C2DCC}" type="slidenum">
              <a:rPr lang="ja-JP" altLang="en-US" sz="14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8A9DF1CB-52A0-493A-A434-810C9F5B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1" y="119085"/>
            <a:ext cx="4896557" cy="709851"/>
          </a:xfrm>
          <a:prstGeom prst="roundRect">
            <a:avLst>
              <a:gd name="adj" fmla="val 8106"/>
            </a:avLst>
          </a:prstGeom>
          <a:solidFill>
            <a:srgbClr val="FFFFFF"/>
          </a:solidFill>
          <a:ln w="38100">
            <a:solidFill>
              <a:srgbClr val="0066CC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lIns="72000" tIns="91440" rIns="72000" bIns="91440">
            <a:spAutoFit/>
          </a:bodyPr>
          <a:lstStyle/>
          <a:p>
            <a:pPr marL="342900" indent="-342900" algn="ctr">
              <a:defRPr/>
            </a:pPr>
            <a:r>
              <a:rPr kumimoji="1"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Kind of Radiation</a:t>
            </a:r>
          </a:p>
        </p:txBody>
      </p:sp>
      <p:sp>
        <p:nvSpPr>
          <p:cNvPr id="11268" name="AutoShape 2">
            <a:extLst>
              <a:ext uri="{FF2B5EF4-FFF2-40B4-BE49-F238E27FC236}">
                <a16:creationId xmlns:a16="http://schemas.microsoft.com/office/drawing/2014/main" id="{2A4449DE-32E5-4992-81F6-BDDB984F3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981075"/>
            <a:ext cx="8856662" cy="4176117"/>
          </a:xfrm>
          <a:prstGeom prst="roundRect">
            <a:avLst>
              <a:gd name="adj" fmla="val 5435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69" name="テキスト ボックス 13">
            <a:extLst>
              <a:ext uri="{FF2B5EF4-FFF2-40B4-BE49-F238E27FC236}">
                <a16:creationId xmlns:a16="http://schemas.microsoft.com/office/drawing/2014/main" id="{481C2A66-DBA9-4C2C-A3C3-6880D0E6E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997" y="981075"/>
            <a:ext cx="5264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b="1" dirty="0">
                <a:solidFill>
                  <a:srgbClr val="0000CC"/>
                </a:solidFill>
              </a:rPr>
              <a:t>Characteristics of major radiations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2C4E64D-9A8A-4211-99E2-A2A5D3F64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45704"/>
              </p:ext>
            </p:extLst>
          </p:nvPr>
        </p:nvGraphicFramePr>
        <p:xfrm>
          <a:off x="425555" y="1464038"/>
          <a:ext cx="8324850" cy="3484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5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9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Type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Charge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kumimoji="1" lang="en-US" altLang="ja-JP" sz="1800" i="1" dirty="0">
                          <a:solidFill>
                            <a:srgbClr val="FFFF00"/>
                          </a:solidFill>
                        </a:rPr>
                        <a:t>e</a:t>
                      </a:r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)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Mass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(MeV)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Atomic Interaction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Nuclear Interaction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0" marR="91430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Photon</a:t>
                      </a:r>
                    </a:p>
                    <a:p>
                      <a:pPr algn="ctr"/>
                      <a:r>
                        <a:rPr kumimoji="1" lang="en-US" altLang="ja-JP" sz="1800" dirty="0"/>
                        <a:t>(γ-ray, X-ray)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Very low</a:t>
                      </a:r>
                      <a:r>
                        <a:rPr kumimoji="1" lang="en-US" altLang="ja-JP" sz="1800" baseline="30000" dirty="0"/>
                        <a:t>*1</a:t>
                      </a:r>
                      <a:endParaRPr kumimoji="1" lang="ja-JP" altLang="en-US" sz="1800" baseline="300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Low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Electron (β-ray)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-1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0.511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Low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Very low</a:t>
                      </a:r>
                      <a:r>
                        <a:rPr kumimoji="1" lang="en-US" altLang="ja-JP" sz="1800" baseline="30000" dirty="0"/>
                        <a:t>*2</a:t>
                      </a:r>
                      <a:endParaRPr kumimoji="1" lang="ja-JP" altLang="en-US" sz="1800" baseline="30000" dirty="0"/>
                    </a:p>
                  </a:txBody>
                  <a:tcPr marL="91430" marR="91430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Muon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±1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105.7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Low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Very low</a:t>
                      </a:r>
                      <a:r>
                        <a:rPr kumimoji="1" lang="en-US" altLang="ja-JP" sz="1800" baseline="30000" dirty="0"/>
                        <a:t>*2</a:t>
                      </a:r>
                      <a:endParaRPr kumimoji="1" lang="ja-JP" altLang="en-US" sz="1800" baseline="30000" dirty="0"/>
                    </a:p>
                  </a:txBody>
                  <a:tcPr marL="91430" marR="91430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Proton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938.3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Middle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Middle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Neutron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939.6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No</a:t>
                      </a:r>
                      <a:r>
                        <a:rPr kumimoji="1" lang="en-US" altLang="ja-JP" sz="1800" baseline="30000" dirty="0"/>
                        <a:t>*3</a:t>
                      </a:r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High</a:t>
                      </a:r>
                      <a:r>
                        <a:rPr kumimoji="1" lang="en-US" altLang="ja-JP" sz="1800" baseline="30000" dirty="0"/>
                        <a:t>*4</a:t>
                      </a:r>
                      <a:endParaRPr kumimoji="1" lang="ja-JP" altLang="en-US" sz="1800" baseline="30000" dirty="0"/>
                    </a:p>
                  </a:txBody>
                  <a:tcPr marL="91430" marR="91430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He ion (α-ray)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3733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High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Middle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Heavy ion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&gt; 2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Heavy</a:t>
                      </a:r>
                      <a:r>
                        <a:rPr kumimoji="1" lang="en-US" altLang="ja-JP" sz="1800" baseline="30000" dirty="0"/>
                        <a:t>*5</a:t>
                      </a:r>
                      <a:endParaRPr kumimoji="1" lang="ja-JP" altLang="en-US" sz="1800" baseline="300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Very high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High</a:t>
                      </a:r>
                      <a:endParaRPr kumimoji="1" lang="ja-JP" altLang="en-US" sz="1800" dirty="0"/>
                    </a:p>
                  </a:txBody>
                  <a:tcPr marL="91430" marR="91430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35" name="テキスト ボックス 6">
            <a:extLst>
              <a:ext uri="{FF2B5EF4-FFF2-40B4-BE49-F238E27FC236}">
                <a16:creationId xmlns:a16="http://schemas.microsoft.com/office/drawing/2014/main" id="{D5F3820D-5FEC-474F-8B38-5897FC986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" y="5309331"/>
            <a:ext cx="936666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1800" dirty="0"/>
              <a:t>*1) Cause photo-electric, Compton scattering, and pair production</a:t>
            </a:r>
          </a:p>
          <a:p>
            <a:pPr eaLnBrk="1" hangingPunct="1"/>
            <a:r>
              <a:rPr kumimoji="1" lang="ja-JP" altLang="en-US" sz="1800" dirty="0"/>
              <a:t>*</a:t>
            </a:r>
            <a:r>
              <a:rPr kumimoji="1" lang="en-US" altLang="ja-JP" sz="1800" dirty="0"/>
              <a:t>2) Cause nuclear reaction via virtual photon production</a:t>
            </a:r>
          </a:p>
          <a:p>
            <a:pPr eaLnBrk="1" hangingPunct="1"/>
            <a:r>
              <a:rPr kumimoji="1" lang="en-US" altLang="ja-JP" sz="1800" dirty="0"/>
              <a:t>*3) Secondary particles produced by nuclear reaction can cause atomic interaction</a:t>
            </a:r>
          </a:p>
          <a:p>
            <a:pPr eaLnBrk="1" hangingPunct="1"/>
            <a:r>
              <a:rPr kumimoji="1" lang="en-US" altLang="ja-JP" sz="1800" dirty="0"/>
              <a:t>*4) Low energy neutron has higher cross section due to resonance with nuclear structure</a:t>
            </a:r>
          </a:p>
          <a:p>
            <a:pPr eaLnBrk="1" hangingPunct="1"/>
            <a:r>
              <a:rPr kumimoji="1" lang="en-US" altLang="ja-JP" sz="1800" dirty="0"/>
              <a:t>*5) Roughly proportional to mass number</a:t>
            </a:r>
            <a:endParaRPr kumimoji="1" lang="ja-JP" alt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F7133429-5BF8-4FA8-AAFF-FB72C7989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9" y="3429000"/>
            <a:ext cx="4187824" cy="3313113"/>
          </a:xfrm>
          <a:prstGeom prst="roundRect">
            <a:avLst>
              <a:gd name="adj" fmla="val 9241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91" name="スライド番号プレースホルダ 3">
            <a:extLst>
              <a:ext uri="{FF2B5EF4-FFF2-40B4-BE49-F238E27FC236}">
                <a16:creationId xmlns:a16="http://schemas.microsoft.com/office/drawing/2014/main" id="{D78FA747-5928-47FE-912C-C96C4DCE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CB2BECA-1853-4A55-A252-89D0A3A22EA4}" type="slidenum">
              <a:rPr lang="ja-JP" altLang="en-US" sz="14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86E99787-B380-4D31-BEDA-A00FE6511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205" y="117969"/>
            <a:ext cx="4947890" cy="709612"/>
          </a:xfrm>
          <a:prstGeom prst="roundRect">
            <a:avLst>
              <a:gd name="adj" fmla="val 8106"/>
            </a:avLst>
          </a:prstGeom>
          <a:solidFill>
            <a:srgbClr val="FFFFFF"/>
          </a:solidFill>
          <a:ln w="38100">
            <a:solidFill>
              <a:srgbClr val="0066CC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lIns="72000" tIns="91440" rIns="72000" bIns="91440">
            <a:spAutoFit/>
          </a:bodyPr>
          <a:lstStyle/>
          <a:p>
            <a:pPr marL="342900" indent="-342900" algn="ctr">
              <a:defRPr/>
            </a:pPr>
            <a:r>
              <a:rPr kumimoji="1"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Energy Dependence</a:t>
            </a:r>
          </a:p>
        </p:txBody>
      </p:sp>
      <p:sp>
        <p:nvSpPr>
          <p:cNvPr id="12293" name="AutoShape 2">
            <a:extLst>
              <a:ext uri="{FF2B5EF4-FFF2-40B4-BE49-F238E27FC236}">
                <a16:creationId xmlns:a16="http://schemas.microsoft.com/office/drawing/2014/main" id="{38C69DCC-8852-4287-8625-B362EE154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9" y="951707"/>
            <a:ext cx="8815386" cy="2332832"/>
          </a:xfrm>
          <a:prstGeom prst="roundRect">
            <a:avLst>
              <a:gd name="adj" fmla="val 9241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94" name="テキスト ボックス 13">
            <a:extLst>
              <a:ext uri="{FF2B5EF4-FFF2-40B4-BE49-F238E27FC236}">
                <a16:creationId xmlns:a16="http://schemas.microsoft.com/office/drawing/2014/main" id="{39F6B914-6591-4338-A1C7-BFF43DF4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992139"/>
            <a:ext cx="8566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200" b="1" dirty="0">
                <a:solidFill>
                  <a:srgbClr val="0000CC"/>
                </a:solidFill>
              </a:rPr>
              <a:t>Characteristics of radiation (ability to cause atomic and nuclear interactions) depend on radiation energy. In general… </a:t>
            </a:r>
            <a:endParaRPr kumimoji="1" lang="ja-JP" altLang="en-US" sz="2200" b="1" dirty="0">
              <a:solidFill>
                <a:srgbClr val="0000CC"/>
              </a:solidFill>
            </a:endParaRPr>
          </a:p>
        </p:txBody>
      </p:sp>
      <p:sp>
        <p:nvSpPr>
          <p:cNvPr id="12295" name="テキスト ボックス 38">
            <a:extLst>
              <a:ext uri="{FF2B5EF4-FFF2-40B4-BE49-F238E27FC236}">
                <a16:creationId xmlns:a16="http://schemas.microsoft.com/office/drawing/2014/main" id="{E96D406C-155B-4A86-A04E-28CE5C711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40" y="1714866"/>
            <a:ext cx="86756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200" dirty="0">
                <a:solidFill>
                  <a:srgbClr val="000000"/>
                </a:solidFill>
              </a:rPr>
              <a:t>High energy particles have </a:t>
            </a:r>
            <a:r>
              <a:rPr kumimoji="1" lang="en-US" altLang="ja-JP" sz="2200" dirty="0">
                <a:solidFill>
                  <a:srgbClr val="FF0000"/>
                </a:solidFill>
              </a:rPr>
              <a:t>lower ability </a:t>
            </a:r>
            <a:r>
              <a:rPr kumimoji="1" lang="en-US" altLang="ja-JP" sz="2200" dirty="0">
                <a:solidFill>
                  <a:srgbClr val="000000"/>
                </a:solidFill>
              </a:rPr>
              <a:t>to cause atomic interactions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2296" name="テキスト ボックス 42">
            <a:extLst>
              <a:ext uri="{FF2B5EF4-FFF2-40B4-BE49-F238E27FC236}">
                <a16:creationId xmlns:a16="http://schemas.microsoft.com/office/drawing/2014/main" id="{90B099BE-25AD-41B3-8255-F4653CF2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82" y="2086238"/>
            <a:ext cx="43966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2200" dirty="0">
                <a:solidFill>
                  <a:srgbClr val="000000"/>
                </a:solidFill>
              </a:rPr>
              <a:t>→　</a:t>
            </a:r>
            <a:r>
              <a:rPr kumimoji="1" lang="en-US" altLang="ja-JP" sz="2200" dirty="0">
                <a:solidFill>
                  <a:srgbClr val="000000"/>
                </a:solidFill>
              </a:rPr>
              <a:t>Shorter time for interactions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sp>
        <p:nvSpPr>
          <p:cNvPr id="12297" name="テキスト ボックス 18">
            <a:extLst>
              <a:ext uri="{FF2B5EF4-FFF2-40B4-BE49-F238E27FC236}">
                <a16:creationId xmlns:a16="http://schemas.microsoft.com/office/drawing/2014/main" id="{D8B7520E-ED0A-40A9-B44D-7DDDDB3B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20" y="2389209"/>
            <a:ext cx="85566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200" dirty="0">
                <a:solidFill>
                  <a:srgbClr val="000000"/>
                </a:solidFill>
              </a:rPr>
              <a:t>High energy particles can cause “</a:t>
            </a:r>
            <a:r>
              <a:rPr kumimoji="1" lang="en-US" altLang="ja-JP" sz="2200" dirty="0">
                <a:solidFill>
                  <a:srgbClr val="FF0000"/>
                </a:solidFill>
              </a:rPr>
              <a:t>significant</a:t>
            </a:r>
            <a:r>
              <a:rPr kumimoji="1" lang="en-US" altLang="ja-JP" sz="2200" dirty="0">
                <a:solidFill>
                  <a:srgbClr val="000000"/>
                </a:solidFill>
              </a:rPr>
              <a:t>” nuclear interactions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2298" name="テキスト ボックス 19">
            <a:extLst>
              <a:ext uri="{FF2B5EF4-FFF2-40B4-BE49-F238E27FC236}">
                <a16:creationId xmlns:a16="http://schemas.microsoft.com/office/drawing/2014/main" id="{16C9AC6B-B17D-46C3-BFCA-058E3C1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82" y="2761937"/>
            <a:ext cx="79330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2200" dirty="0">
                <a:solidFill>
                  <a:srgbClr val="000000"/>
                </a:solidFill>
              </a:rPr>
              <a:t>→　</a:t>
            </a:r>
            <a:r>
              <a:rPr kumimoji="1" lang="en-US" altLang="ja-JP" sz="2200" dirty="0">
                <a:solidFill>
                  <a:srgbClr val="000000"/>
                </a:solidFill>
              </a:rPr>
              <a:t>break nucleus into many fragments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pic>
        <p:nvPicPr>
          <p:cNvPr id="12299" name="Picture 2" descr="jammovie-23434">
            <a:extLst>
              <a:ext uri="{FF2B5EF4-FFF2-40B4-BE49-F238E27FC236}">
                <a16:creationId xmlns:a16="http://schemas.microsoft.com/office/drawing/2014/main" id="{8BE311F8-EEA3-4EFA-8BE0-EC7CB9003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18" y="3529351"/>
            <a:ext cx="2499111" cy="2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テキスト ボックス 23">
            <a:extLst>
              <a:ext uri="{FF2B5EF4-FFF2-40B4-BE49-F238E27FC236}">
                <a16:creationId xmlns:a16="http://schemas.microsoft.com/office/drawing/2014/main" id="{30334958-EE4F-4FF4-8262-4E396318F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082" y="6063480"/>
            <a:ext cx="4394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1800" b="1" dirty="0">
                <a:solidFill>
                  <a:srgbClr val="0000CC"/>
                </a:solidFill>
              </a:rPr>
              <a:t>Example of high-energy nuclear reaction </a:t>
            </a:r>
            <a:r>
              <a:rPr kumimoji="1" lang="ja-JP" altLang="en-US" sz="1800" b="1" dirty="0">
                <a:solidFill>
                  <a:srgbClr val="0000CC"/>
                </a:solidFill>
              </a:rPr>
              <a:t>（</a:t>
            </a:r>
            <a:r>
              <a:rPr kumimoji="1" lang="en-US" altLang="ja-JP" sz="1800" b="1" dirty="0" err="1">
                <a:solidFill>
                  <a:srgbClr val="0000CC"/>
                </a:solidFill>
              </a:rPr>
              <a:t>Au+Au</a:t>
            </a:r>
            <a:r>
              <a:rPr kumimoji="1" lang="en-US" altLang="ja-JP" sz="1800" b="1" dirty="0">
                <a:solidFill>
                  <a:srgbClr val="0000CC"/>
                </a:solidFill>
              </a:rPr>
              <a:t> 200GeV/n in CM)</a:t>
            </a:r>
            <a:endParaRPr kumimoji="1" lang="ja-JP" altLang="en-US" sz="1800" b="1" dirty="0">
              <a:solidFill>
                <a:srgbClr val="0000CC"/>
              </a:solidFill>
            </a:endParaRPr>
          </a:p>
        </p:txBody>
      </p:sp>
      <p:sp>
        <p:nvSpPr>
          <p:cNvPr id="12301" name="AutoShape 2">
            <a:extLst>
              <a:ext uri="{FF2B5EF4-FFF2-40B4-BE49-F238E27FC236}">
                <a16:creationId xmlns:a16="http://schemas.microsoft.com/office/drawing/2014/main" id="{343093FA-C254-48AE-B8AB-B48E6BC72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429000"/>
            <a:ext cx="4442619" cy="3313113"/>
          </a:xfrm>
          <a:prstGeom prst="roundRect">
            <a:avLst>
              <a:gd name="adj" fmla="val 8369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2302" name="Picture 2" descr="D:\Tatsu\gakkai\2011\九大講義\energy-LET.emf">
            <a:extLst>
              <a:ext uri="{FF2B5EF4-FFF2-40B4-BE49-F238E27FC236}">
                <a16:creationId xmlns:a16="http://schemas.microsoft.com/office/drawing/2014/main" id="{4D5A8853-65D7-4040-B418-0FDDB9D5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6" y="3370263"/>
            <a:ext cx="368776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テキスト ボックス 26">
            <a:extLst>
              <a:ext uri="{FF2B5EF4-FFF2-40B4-BE49-F238E27FC236}">
                <a16:creationId xmlns:a16="http://schemas.microsoft.com/office/drawing/2014/main" id="{D87A347B-D6DA-4B9A-88BC-F56392606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3" y="6316145"/>
            <a:ext cx="4394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1800" b="1" dirty="0">
                <a:solidFill>
                  <a:srgbClr val="0000CC"/>
                </a:solidFill>
              </a:rPr>
              <a:t>Atomic energy loss of proton in water</a:t>
            </a:r>
            <a:endParaRPr kumimoji="1" lang="ja-JP" altLang="en-US" sz="1800" b="1" dirty="0">
              <a:solidFill>
                <a:srgbClr val="0000CC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D8CF22-ECE4-4484-889E-AC60E71A443C}"/>
              </a:ext>
            </a:extLst>
          </p:cNvPr>
          <p:cNvSpPr txBox="1"/>
          <p:nvPr/>
        </p:nvSpPr>
        <p:spPr>
          <a:xfrm>
            <a:off x="1814326" y="6148163"/>
            <a:ext cx="1451038" cy="246221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ja-JP" sz="1600" dirty="0"/>
              <a:t>Energy (MeV)</a:t>
            </a:r>
            <a:endParaRPr kumimoji="1" lang="ja-JP" altLang="en-US" sz="1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5D46DA2-DD8D-45AF-AD65-52602112E480}"/>
              </a:ext>
            </a:extLst>
          </p:cNvPr>
          <p:cNvSpPr txBox="1"/>
          <p:nvPr/>
        </p:nvSpPr>
        <p:spPr>
          <a:xfrm rot="16200000">
            <a:off x="-689691" y="4530134"/>
            <a:ext cx="2531462" cy="492443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ja-JP" sz="1600" dirty="0"/>
              <a:t>Electronic stopping power</a:t>
            </a:r>
          </a:p>
          <a:p>
            <a:pPr algn="ctr"/>
            <a:r>
              <a:rPr kumimoji="1" lang="en-US" altLang="ja-JP" sz="1600" dirty="0"/>
              <a:t> (keV/</a:t>
            </a:r>
            <a:r>
              <a:rPr kumimoji="1" lang="en-US" altLang="ja-JP" sz="1600" dirty="0" err="1"/>
              <a:t>μm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925656BC-4536-4A1A-BF3A-94475FABB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585924"/>
            <a:ext cx="8928992" cy="3086337"/>
          </a:xfrm>
          <a:prstGeom prst="roundRect">
            <a:avLst>
              <a:gd name="adj" fmla="val 9241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15" name="スライド番号プレースホルダ 3">
            <a:extLst>
              <a:ext uri="{FF2B5EF4-FFF2-40B4-BE49-F238E27FC236}">
                <a16:creationId xmlns:a16="http://schemas.microsoft.com/office/drawing/2014/main" id="{799E0528-D203-4561-8BBD-8707070F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E757E4F-EC4D-4D9A-8D0C-92F238CF47B8}" type="slidenum">
              <a:rPr lang="ja-JP" altLang="en-US" sz="14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D5D3286-F461-456B-91A0-92D948871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114300"/>
            <a:ext cx="4178300" cy="709851"/>
          </a:xfrm>
          <a:prstGeom prst="roundRect">
            <a:avLst>
              <a:gd name="adj" fmla="val 8106"/>
            </a:avLst>
          </a:prstGeom>
          <a:solidFill>
            <a:srgbClr val="FFFFFF"/>
          </a:solidFill>
          <a:ln w="38100">
            <a:solidFill>
              <a:srgbClr val="0066CC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lIns="72000" tIns="91440" rIns="72000" bIns="91440">
            <a:spAutoFit/>
          </a:bodyPr>
          <a:lstStyle/>
          <a:p>
            <a:pPr marL="342900" indent="-342900" algn="ctr">
              <a:defRPr/>
            </a:pPr>
            <a:r>
              <a:rPr kumimoji="1"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Radiation Effect </a:t>
            </a:r>
          </a:p>
        </p:txBody>
      </p:sp>
      <p:sp>
        <p:nvSpPr>
          <p:cNvPr id="13317" name="AutoShape 2">
            <a:extLst>
              <a:ext uri="{FF2B5EF4-FFF2-40B4-BE49-F238E27FC236}">
                <a16:creationId xmlns:a16="http://schemas.microsoft.com/office/drawing/2014/main" id="{60DC2C11-3148-4612-BD54-D297B142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981075"/>
            <a:ext cx="8928992" cy="2447925"/>
          </a:xfrm>
          <a:prstGeom prst="roundRect">
            <a:avLst>
              <a:gd name="adj" fmla="val 9241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18" name="テキスト ボックス 13">
            <a:extLst>
              <a:ext uri="{FF2B5EF4-FFF2-40B4-BE49-F238E27FC236}">
                <a16:creationId xmlns:a16="http://schemas.microsoft.com/office/drawing/2014/main" id="{724F5163-A5BA-45C8-BF05-7F8E28D0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11" y="1009950"/>
            <a:ext cx="5725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200" b="1" dirty="0">
                <a:solidFill>
                  <a:srgbClr val="0000CC"/>
                </a:solidFill>
              </a:rPr>
              <a:t>Effect to life form (animal, plant, cell etc.)</a:t>
            </a:r>
            <a:endParaRPr kumimoji="1" lang="ja-JP" altLang="en-US" sz="2200" b="1" dirty="0">
              <a:solidFill>
                <a:srgbClr val="0000CC"/>
              </a:solidFill>
            </a:endParaRPr>
          </a:p>
        </p:txBody>
      </p:sp>
      <p:sp>
        <p:nvSpPr>
          <p:cNvPr id="13319" name="テキスト ボックス 38">
            <a:extLst>
              <a:ext uri="{FF2B5EF4-FFF2-40B4-BE49-F238E27FC236}">
                <a16:creationId xmlns:a16="http://schemas.microsoft.com/office/drawing/2014/main" id="{A4B50E96-E8CD-46D9-99A5-2D230184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33" y="1440163"/>
            <a:ext cx="82832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>
                <a:solidFill>
                  <a:srgbClr val="FF0000"/>
                </a:solidFill>
              </a:rPr>
              <a:t>Negative aspect</a:t>
            </a:r>
            <a:r>
              <a:rPr kumimoji="1" lang="en-US" altLang="ja-JP" sz="2200" dirty="0">
                <a:solidFill>
                  <a:srgbClr val="000000"/>
                </a:solidFill>
              </a:rPr>
              <a:t>: DNA damage, carcinogenesis, death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>
                <a:solidFill>
                  <a:srgbClr val="FF0000"/>
                </a:solidFill>
              </a:rPr>
              <a:t>Positive aspect</a:t>
            </a:r>
            <a:r>
              <a:rPr kumimoji="1" lang="en-US" altLang="ja-JP" sz="2200" dirty="0"/>
              <a:t>: Radiotherapy, sterilization, trigger of evolution</a:t>
            </a:r>
            <a:endParaRPr kumimoji="1" lang="ja-JP" altLang="en-US" sz="2200" dirty="0"/>
          </a:p>
        </p:txBody>
      </p:sp>
      <p:sp>
        <p:nvSpPr>
          <p:cNvPr id="13320" name="テキスト ボックス 23">
            <a:extLst>
              <a:ext uri="{FF2B5EF4-FFF2-40B4-BE49-F238E27FC236}">
                <a16:creationId xmlns:a16="http://schemas.microsoft.com/office/drawing/2014/main" id="{0E99A01F-270D-4175-A73C-572DD68EB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11" y="3643769"/>
            <a:ext cx="75435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200" b="1" dirty="0">
                <a:solidFill>
                  <a:srgbClr val="0000CC"/>
                </a:solidFill>
              </a:rPr>
              <a:t>Index for estimating the significance of radiation effect</a:t>
            </a:r>
          </a:p>
        </p:txBody>
      </p:sp>
      <p:sp>
        <p:nvSpPr>
          <p:cNvPr id="13321" name="テキスト ボックス 15">
            <a:extLst>
              <a:ext uri="{FF2B5EF4-FFF2-40B4-BE49-F238E27FC236}">
                <a16:creationId xmlns:a16="http://schemas.microsoft.com/office/drawing/2014/main" id="{2A316F56-97D7-40BA-BC7D-B2F5B843E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11" y="2133721"/>
            <a:ext cx="7670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200" b="1" dirty="0">
                <a:solidFill>
                  <a:srgbClr val="0000CC"/>
                </a:solidFill>
              </a:rPr>
              <a:t>Effect to material (metal, semi-conductor, polymer etc.)  </a:t>
            </a:r>
            <a:endParaRPr kumimoji="1" lang="ja-JP" altLang="en-US" sz="2200" b="1" dirty="0">
              <a:solidFill>
                <a:srgbClr val="0000CC"/>
              </a:solidFill>
            </a:endParaRPr>
          </a:p>
        </p:txBody>
      </p:sp>
      <p:sp>
        <p:nvSpPr>
          <p:cNvPr id="13322" name="テキスト ボックス 16">
            <a:extLst>
              <a:ext uri="{FF2B5EF4-FFF2-40B4-BE49-F238E27FC236}">
                <a16:creationId xmlns:a16="http://schemas.microsoft.com/office/drawing/2014/main" id="{4C7BDA99-525A-4500-B7E4-56BAF5816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33" y="2533275"/>
            <a:ext cx="84197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>
                <a:solidFill>
                  <a:srgbClr val="FF0000"/>
                </a:solidFill>
              </a:rPr>
              <a:t>Negative aspect</a:t>
            </a:r>
            <a:r>
              <a:rPr kumimoji="1" lang="en-US" altLang="ja-JP" sz="2200" dirty="0">
                <a:solidFill>
                  <a:srgbClr val="000000"/>
                </a:solidFill>
              </a:rPr>
              <a:t>: deterioration, semi-conductor error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kumimoji="1" lang="en-US" altLang="ja-JP" sz="2200" dirty="0">
                <a:solidFill>
                  <a:srgbClr val="FF0000"/>
                </a:solidFill>
              </a:rPr>
              <a:t>Positive aspect</a:t>
            </a:r>
            <a:r>
              <a:rPr kumimoji="1" lang="en-US" altLang="ja-JP" sz="2200" dirty="0"/>
              <a:t>:</a:t>
            </a:r>
            <a:r>
              <a:rPr kumimoji="1" lang="ja-JP" altLang="en-US" sz="2200" dirty="0"/>
              <a:t> </a:t>
            </a:r>
            <a:r>
              <a:rPr kumimoji="1" lang="en-US" altLang="ja-JP" sz="2200" dirty="0"/>
              <a:t>Graft</a:t>
            </a:r>
            <a:r>
              <a:rPr kumimoji="1" lang="ja-JP" altLang="en-US" sz="2200" dirty="0"/>
              <a:t> </a:t>
            </a:r>
            <a:r>
              <a:rPr kumimoji="1" lang="en-US" altLang="ja-JP" sz="2200" dirty="0"/>
              <a:t>polymerization for creating new materials</a:t>
            </a:r>
            <a:endParaRPr kumimoji="1" lang="ja-JP" altLang="en-US" sz="2200" dirty="0"/>
          </a:p>
        </p:txBody>
      </p:sp>
      <p:sp>
        <p:nvSpPr>
          <p:cNvPr id="13323" name="正方形/長方形 27">
            <a:extLst>
              <a:ext uri="{FF2B5EF4-FFF2-40B4-BE49-F238E27FC236}">
                <a16:creationId xmlns:a16="http://schemas.microsoft.com/office/drawing/2014/main" id="{2B69DB6D-F7AF-48AC-A00D-63D9DC7F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11" y="4074522"/>
            <a:ext cx="7858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Primary index</a:t>
            </a:r>
            <a:r>
              <a:rPr lang="en-US" altLang="ja-JP" dirty="0"/>
              <a:t>: Absorbed dose = Deposition energy / mass</a:t>
            </a:r>
          </a:p>
          <a:p>
            <a:pPr eaLnBrk="1" hangingPunct="1"/>
            <a:r>
              <a:rPr lang="ja-JP" altLang="en-US" dirty="0"/>
              <a:t>                       </a:t>
            </a:r>
            <a:r>
              <a:rPr lang="en-US" altLang="ja-JP" dirty="0"/>
              <a:t>Fundamental unit: </a:t>
            </a:r>
            <a:r>
              <a:rPr lang="en-US" altLang="ja-JP" dirty="0">
                <a:solidFill>
                  <a:srgbClr val="FF0000"/>
                </a:solidFill>
              </a:rPr>
              <a:t>Gray</a:t>
            </a:r>
            <a:r>
              <a:rPr lang="en-US" altLang="ja-JP" dirty="0"/>
              <a:t> (</a:t>
            </a:r>
            <a:r>
              <a:rPr lang="en-US" altLang="ja-JP" dirty="0" err="1"/>
              <a:t>Gy</a:t>
            </a:r>
            <a:r>
              <a:rPr lang="en-US" altLang="ja-JP" dirty="0"/>
              <a:t>) = (J/kg)</a:t>
            </a:r>
            <a:endParaRPr lang="ja-JP" altLang="en-US" dirty="0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18A28463-9578-4A95-AA66-F92A73B9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0" y="4855511"/>
            <a:ext cx="5472609" cy="450510"/>
          </a:xfrm>
          <a:prstGeom prst="roundRect">
            <a:avLst>
              <a:gd name="adj" fmla="val 15273"/>
            </a:avLst>
          </a:prstGeom>
          <a:solidFill>
            <a:srgbClr val="0000CC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Used for both life-form and material</a:t>
            </a:r>
            <a:r>
              <a:rPr kumimoji="1"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1"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effects</a:t>
            </a:r>
          </a:p>
        </p:txBody>
      </p:sp>
      <p:sp>
        <p:nvSpPr>
          <p:cNvPr id="18" name="正方形/長方形 27">
            <a:extLst>
              <a:ext uri="{FF2B5EF4-FFF2-40B4-BE49-F238E27FC236}">
                <a16:creationId xmlns:a16="http://schemas.microsoft.com/office/drawing/2014/main" id="{E48C00A4-EB65-408D-865D-F76A6481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11" y="5367577"/>
            <a:ext cx="85088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Additional index</a:t>
            </a:r>
            <a:r>
              <a:rPr lang="en-US" altLang="ja-JP" dirty="0"/>
              <a:t>: Effective dose = Absorbed dose x </a:t>
            </a:r>
            <a:r>
              <a:rPr lang="en-US" altLang="ja-JP" u="sng" dirty="0"/>
              <a:t>weighting factor</a:t>
            </a:r>
          </a:p>
          <a:p>
            <a:pPr eaLnBrk="1" hangingPunct="1"/>
            <a:r>
              <a:rPr lang="ja-JP" altLang="en-US" dirty="0"/>
              <a:t>　　　　　　              </a:t>
            </a:r>
            <a:r>
              <a:rPr lang="en-US" altLang="ja-JP" dirty="0"/>
              <a:t>Fundamental unit: </a:t>
            </a:r>
            <a:r>
              <a:rPr lang="en-US" altLang="ja-JP" dirty="0">
                <a:solidFill>
                  <a:srgbClr val="FF0000"/>
                </a:solidFill>
              </a:rPr>
              <a:t>Sievert</a:t>
            </a:r>
            <a:r>
              <a:rPr lang="en-US" altLang="ja-JP" dirty="0"/>
              <a:t> (</a:t>
            </a:r>
            <a:r>
              <a:rPr lang="en-US" altLang="ja-JP" dirty="0" err="1"/>
              <a:t>Sv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7D60C1-BCE4-4BE0-B910-CF4ECA906B9E}"/>
              </a:ext>
            </a:extLst>
          </p:cNvPr>
          <p:cNvSpPr txBox="1"/>
          <p:nvPr/>
        </p:nvSpPr>
        <p:spPr>
          <a:xfrm>
            <a:off x="6247885" y="5845547"/>
            <a:ext cx="2646878" cy="923330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sz="1800" dirty="0">
                <a:latin typeface="Arial" charset="0"/>
              </a:rPr>
              <a:t>Biological significance </a:t>
            </a:r>
          </a:p>
          <a:p>
            <a:pPr>
              <a:defRPr/>
            </a:pPr>
            <a:r>
              <a:rPr kumimoji="1" lang="en-US" altLang="ja-JP" sz="1800" dirty="0">
                <a:latin typeface="Arial" charset="0"/>
              </a:rPr>
              <a:t>depending on </a:t>
            </a:r>
          </a:p>
          <a:p>
            <a:pPr>
              <a:defRPr/>
            </a:pPr>
            <a:r>
              <a:rPr kumimoji="1" lang="en-US" altLang="ja-JP" sz="1800" dirty="0">
                <a:latin typeface="Arial" charset="0"/>
              </a:rPr>
              <a:t>Radiation type &amp; energy</a:t>
            </a:r>
            <a:endParaRPr kumimoji="1" lang="ja-JP" altLang="en-US" sz="1800" dirty="0">
              <a:latin typeface="Arial" charset="0"/>
            </a:endParaRPr>
          </a:p>
        </p:txBody>
      </p:sp>
      <p:sp>
        <p:nvSpPr>
          <p:cNvPr id="20" name="直角三角形 4">
            <a:extLst>
              <a:ext uri="{FF2B5EF4-FFF2-40B4-BE49-F238E27FC236}">
                <a16:creationId xmlns:a16="http://schemas.microsoft.com/office/drawing/2014/main" id="{6993DB23-3A06-4E2F-B4B4-DD328AA047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97877" y="5712362"/>
            <a:ext cx="504825" cy="144463"/>
          </a:xfrm>
          <a:prstGeom prst="rtTriangle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CB1A951-CF32-4651-B4CE-E5742F055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" y="6093690"/>
            <a:ext cx="5851174" cy="430887"/>
          </a:xfrm>
          <a:prstGeom prst="roundRect">
            <a:avLst>
              <a:gd name="adj" fmla="val 15273"/>
            </a:avLst>
          </a:prstGeom>
          <a:solidFill>
            <a:srgbClr val="0000CC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Used only for radiological protection purpose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F25184D0-9960-41F4-8F04-CFD5F40BA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091627"/>
            <a:ext cx="8784976" cy="3627847"/>
          </a:xfrm>
          <a:prstGeom prst="roundRect">
            <a:avLst>
              <a:gd name="adj" fmla="val 9241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4339" name="スライド番号プレースホルダ 3">
            <a:extLst>
              <a:ext uri="{FF2B5EF4-FFF2-40B4-BE49-F238E27FC236}">
                <a16:creationId xmlns:a16="http://schemas.microsoft.com/office/drawing/2014/main" id="{B92F1543-AB00-459C-9A1A-23C01871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43A2A12-2016-4D79-A0F7-7D419D4490D1}" type="slidenum">
              <a:rPr lang="ja-JP" altLang="en-US" sz="14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872263D0-B9EE-4860-802B-29289875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138526"/>
            <a:ext cx="7316787" cy="709851"/>
          </a:xfrm>
          <a:prstGeom prst="roundRect">
            <a:avLst>
              <a:gd name="adj" fmla="val 8106"/>
            </a:avLst>
          </a:prstGeom>
          <a:solidFill>
            <a:srgbClr val="FFFFFF"/>
          </a:solidFill>
          <a:ln w="38100">
            <a:solidFill>
              <a:srgbClr val="0066CC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lIns="72000" tIns="91440" rIns="72000" bIns="91440">
            <a:spAutoFit/>
          </a:bodyPr>
          <a:lstStyle/>
          <a:p>
            <a:pPr marL="342900" indent="-342900" algn="ctr">
              <a:defRPr/>
            </a:pPr>
            <a:r>
              <a:rPr kumimoji="1"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Radiation Transport Simulation</a:t>
            </a:r>
          </a:p>
        </p:txBody>
      </p:sp>
      <p:sp>
        <p:nvSpPr>
          <p:cNvPr id="14341" name="AutoShape 2">
            <a:extLst>
              <a:ext uri="{FF2B5EF4-FFF2-40B4-BE49-F238E27FC236}">
                <a16:creationId xmlns:a16="http://schemas.microsoft.com/office/drawing/2014/main" id="{2AA3A21F-1AD1-4C41-85EC-B8E3BDD8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1076"/>
            <a:ext cx="8784976" cy="1977852"/>
          </a:xfrm>
          <a:prstGeom prst="roundRect">
            <a:avLst>
              <a:gd name="adj" fmla="val 9241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4342" name="テキスト ボックス 13">
            <a:extLst>
              <a:ext uri="{FF2B5EF4-FFF2-40B4-BE49-F238E27FC236}">
                <a16:creationId xmlns:a16="http://schemas.microsoft.com/office/drawing/2014/main" id="{010AE5ED-0798-47D3-8E81-2F2804A01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601" y="1003163"/>
            <a:ext cx="3530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b="1" dirty="0">
                <a:solidFill>
                  <a:srgbClr val="0000CC"/>
                </a:solidFill>
              </a:rPr>
              <a:t>Deterministic Method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  <p:sp>
        <p:nvSpPr>
          <p:cNvPr id="14344" name="テキスト ボックス 23">
            <a:extLst>
              <a:ext uri="{FF2B5EF4-FFF2-40B4-BE49-F238E27FC236}">
                <a16:creationId xmlns:a16="http://schemas.microsoft.com/office/drawing/2014/main" id="{D565D45E-E21E-43D0-840B-D7CAF7553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443" y="3136433"/>
            <a:ext cx="5091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b="1" dirty="0">
                <a:solidFill>
                  <a:srgbClr val="0000CC"/>
                </a:solidFill>
              </a:rPr>
              <a:t>Monte Carlo Method</a:t>
            </a:r>
          </a:p>
        </p:txBody>
      </p:sp>
      <p:sp>
        <p:nvSpPr>
          <p:cNvPr id="14345" name="テキスト ボックス 16">
            <a:extLst>
              <a:ext uri="{FF2B5EF4-FFF2-40B4-BE49-F238E27FC236}">
                <a16:creationId xmlns:a16="http://schemas.microsoft.com/office/drawing/2014/main" id="{C9ACB171-FC01-4F6B-9315-F146FE85B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2182813"/>
            <a:ext cx="7669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kumimoji="1" lang="en-US" altLang="ja-JP" dirty="0">
                <a:solidFill>
                  <a:srgbClr val="000000"/>
                </a:solidFill>
              </a:rPr>
              <a:t>Advantage: </a:t>
            </a:r>
            <a:r>
              <a:rPr kumimoji="1" lang="en-US" altLang="ja-JP" dirty="0">
                <a:solidFill>
                  <a:srgbClr val="FF0000"/>
                </a:solidFill>
              </a:rPr>
              <a:t>Short </a:t>
            </a:r>
            <a:r>
              <a:rPr kumimoji="1" lang="en-US" altLang="ja-JP" dirty="0"/>
              <a:t>computational time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kumimoji="1" lang="en-US" altLang="ja-JP" dirty="0">
                <a:solidFill>
                  <a:srgbClr val="000000"/>
                </a:solidFill>
              </a:rPr>
              <a:t>Disadvantage: </a:t>
            </a:r>
            <a:r>
              <a:rPr kumimoji="1" lang="en-US" altLang="ja-JP" dirty="0">
                <a:solidFill>
                  <a:srgbClr val="FF0000"/>
                </a:solidFill>
              </a:rPr>
              <a:t>Inaccurate</a:t>
            </a:r>
            <a:r>
              <a:rPr kumimoji="1" lang="en-US" altLang="ja-JP" dirty="0">
                <a:solidFill>
                  <a:srgbClr val="000000"/>
                </a:solidFill>
              </a:rPr>
              <a:t> in the case of complicated geometry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346" name="テキスト ボックス 17">
            <a:extLst>
              <a:ext uri="{FF2B5EF4-FFF2-40B4-BE49-F238E27FC236}">
                <a16:creationId xmlns:a16="http://schemas.microsoft.com/office/drawing/2014/main" id="{1E7E36A3-E7D2-422D-AFF7-63FDD56BB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96" y="3548778"/>
            <a:ext cx="79992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200" dirty="0">
                <a:solidFill>
                  <a:srgbClr val="000000"/>
                </a:solidFill>
              </a:rPr>
              <a:t>Reproduce the motion of each radiation in computer using random number, and iterate the simulation for many radiations to estimate their average behavior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7149A1-A49B-4B1C-AFD7-211259B70FC8}"/>
              </a:ext>
            </a:extLst>
          </p:cNvPr>
          <p:cNvSpPr txBox="1"/>
          <p:nvPr/>
        </p:nvSpPr>
        <p:spPr>
          <a:xfrm>
            <a:off x="622300" y="4636651"/>
            <a:ext cx="793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</a:rPr>
              <a:t>Advantage: </a:t>
            </a:r>
            <a:r>
              <a:rPr kumimoji="1" lang="en-US" altLang="ja-JP" dirty="0">
                <a:solidFill>
                  <a:srgbClr val="FF0000"/>
                </a:solidFill>
                <a:latin typeface="Arial" charset="0"/>
              </a:rPr>
              <a:t>Accurate</a:t>
            </a:r>
            <a:r>
              <a:rPr kumimoji="1" lang="en-US" altLang="ja-JP" dirty="0">
                <a:solidFill>
                  <a:srgbClr val="000000"/>
                </a:solidFill>
                <a:latin typeface="Arial" charset="0"/>
              </a:rPr>
              <a:t> even in the case of complicated geometry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</a:rPr>
              <a:t>Disadvantage: </a:t>
            </a:r>
            <a:r>
              <a:rPr kumimoji="1" lang="en-US" altLang="ja-JP" dirty="0">
                <a:solidFill>
                  <a:srgbClr val="FF0000"/>
                </a:solidFill>
                <a:latin typeface="Arial" charset="0"/>
              </a:rPr>
              <a:t>Long</a:t>
            </a:r>
            <a:r>
              <a:rPr kumimoji="1" lang="en-US" altLang="ja-JP" dirty="0">
                <a:solidFill>
                  <a:srgbClr val="000000"/>
                </a:solidFill>
                <a:latin typeface="Arial" charset="0"/>
              </a:rPr>
              <a:t> computational time to obtain precise results</a:t>
            </a:r>
            <a:endParaRPr kumimoji="1" lang="ja-JP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3CC199C3-9CAF-4D92-83E0-4EA14395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50" y="6140018"/>
            <a:ext cx="8427219" cy="459386"/>
          </a:xfrm>
          <a:prstGeom prst="roundRect">
            <a:avLst>
              <a:gd name="adj" fmla="val 15273"/>
            </a:avLst>
          </a:prstGeom>
          <a:solidFill>
            <a:srgbClr val="0000CC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/>
          <a:p>
            <a:pPr algn="ctr">
              <a:defRPr/>
            </a:pPr>
            <a:r>
              <a:rPr kumimoji="1"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PHITS is one of the most widely-used Monte Carlo code!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E0BD32-AC5F-430C-9598-17B8A419E268}"/>
              </a:ext>
            </a:extLst>
          </p:cNvPr>
          <p:cNvSpPr/>
          <p:nvPr/>
        </p:nvSpPr>
        <p:spPr>
          <a:xfrm>
            <a:off x="458002" y="5369093"/>
            <a:ext cx="799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Recent progress of computer technology allows the accurate Monte Carlo simulation even using conventional PC</a:t>
            </a:r>
          </a:p>
        </p:txBody>
      </p:sp>
      <p:sp>
        <p:nvSpPr>
          <p:cNvPr id="15" name="テキスト ボックス 38">
            <a:extLst>
              <a:ext uri="{FF2B5EF4-FFF2-40B4-BE49-F238E27FC236}">
                <a16:creationId xmlns:a16="http://schemas.microsoft.com/office/drawing/2014/main" id="{48B91F59-9F76-4345-9440-F27E116DA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72" y="1439100"/>
            <a:ext cx="8784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200" dirty="0">
                <a:solidFill>
                  <a:srgbClr val="000000"/>
                </a:solidFill>
              </a:rPr>
              <a:t>Mathematically solve the Boltzmann equation for incoming, outgoing, produced and annihilated radiations for a discretized time &amp; volume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F25184D0-9960-41F4-8F04-CFD5F40BA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86" y="1150867"/>
            <a:ext cx="8784976" cy="3718293"/>
          </a:xfrm>
          <a:prstGeom prst="roundRect">
            <a:avLst>
              <a:gd name="adj" fmla="val 9241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4339" name="スライド番号プレースホルダ 3">
            <a:extLst>
              <a:ext uri="{FF2B5EF4-FFF2-40B4-BE49-F238E27FC236}">
                <a16:creationId xmlns:a16="http://schemas.microsoft.com/office/drawing/2014/main" id="{B92F1543-AB00-459C-9A1A-23C01871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43A2A12-2016-4D79-A0F7-7D419D4490D1}" type="slidenum">
              <a:rPr lang="ja-JP" altLang="en-US" sz="14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872263D0-B9EE-4860-802B-29289875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054" y="219119"/>
            <a:ext cx="2845891" cy="709851"/>
          </a:xfrm>
          <a:prstGeom prst="roundRect">
            <a:avLst>
              <a:gd name="adj" fmla="val 8106"/>
            </a:avLst>
          </a:prstGeom>
          <a:solidFill>
            <a:srgbClr val="FFFFFF"/>
          </a:solidFill>
          <a:ln w="38100">
            <a:solidFill>
              <a:srgbClr val="0066CC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lIns="72000" tIns="91440" rIns="72000" bIns="91440">
            <a:spAutoFit/>
          </a:bodyPr>
          <a:lstStyle/>
          <a:p>
            <a:pPr marL="342900" indent="-342900" algn="ctr">
              <a:defRPr/>
            </a:pPr>
            <a:r>
              <a:rPr kumimoji="1"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G創英角ｺﾞｼｯｸUB" pitchFamily="49" charset="-128"/>
              </a:rPr>
              <a:t>Summary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3CC199C3-9CAF-4D92-83E0-4EA14395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4" y="5155641"/>
            <a:ext cx="8056099" cy="1419162"/>
          </a:xfrm>
          <a:prstGeom prst="roundRect">
            <a:avLst>
              <a:gd name="adj" fmla="val 15273"/>
            </a:avLst>
          </a:prstGeom>
          <a:solidFill>
            <a:srgbClr val="0000CC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/>
          <a:p>
            <a:pPr algn="ctr">
              <a:defRPr/>
            </a:pP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Don’t be afraid of Monte Carlo simulation too much. PHITS can guide you to the world of radiation physics</a:t>
            </a:r>
          </a:p>
        </p:txBody>
      </p:sp>
      <p:sp>
        <p:nvSpPr>
          <p:cNvPr id="15" name="テキスト ボックス 38">
            <a:extLst>
              <a:ext uri="{FF2B5EF4-FFF2-40B4-BE49-F238E27FC236}">
                <a16:creationId xmlns:a16="http://schemas.microsoft.com/office/drawing/2014/main" id="{A59F468B-68D1-4C48-B2E0-476E4114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99" y="1301853"/>
            <a:ext cx="8712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400" dirty="0"/>
              <a:t>Radiation interacts with matter by inducing atomic and nuclear interactions via electromagnetic and strong forces, respectively.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kumimoji="1" lang="en-US" altLang="ja-JP" sz="2400" dirty="0"/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400" dirty="0"/>
              <a:t>Characteristics (e.g. cross section) of radiation significantly depend on its type and energy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kumimoji="1" lang="en-US" altLang="ja-JP" sz="2400" dirty="0"/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en-US" altLang="ja-JP" sz="2400" dirty="0"/>
              <a:t>PHITS is a Monte Carlo code that can treat nearly all interactions induced by any types of radiation in any material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074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Radiantcurv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adiantcur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Radiantcurv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ntcurv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adiantcurv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adiantcur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Radiantcurv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ntcurv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ntcurv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Designs\cool\Global2.pot</Template>
  <TotalTime>28627</TotalTime>
  <Words>836</Words>
  <Application>Microsoft Office PowerPoint</Application>
  <PresentationFormat>画面に合わせる (4:3)</PresentationFormat>
  <Paragraphs>147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明朝</vt:lpstr>
      <vt:lpstr>Arial</vt:lpstr>
      <vt:lpstr>Arial Black</vt:lpstr>
      <vt:lpstr>Times New Roman</vt:lpstr>
      <vt:lpstr>Wingdings</vt:lpstr>
      <vt:lpstr>Radiantcurve</vt:lpstr>
      <vt:lpstr>2_Radiantcurve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tatsu</dc:creator>
  <cp:lastModifiedBy>達彦 佐藤</cp:lastModifiedBy>
  <cp:revision>713</cp:revision>
  <cp:lastPrinted>2011-07-12T14:19:09Z</cp:lastPrinted>
  <dcterms:created xsi:type="dcterms:W3CDTF">1601-01-01T00:00:00Z</dcterms:created>
  <dcterms:modified xsi:type="dcterms:W3CDTF">2022-03-24T06:59:04Z</dcterms:modified>
</cp:coreProperties>
</file>